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 SemiBold" charset="-52"/>
      <p:regular r:id="rId17"/>
      <p:bold r:id="rId18"/>
      <p:italic r:id="rId19"/>
      <p:boldItalic r:id="rId20"/>
    </p:embeddedFont>
    <p:embeddedFont>
      <p:font typeface="Helvetica Neue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Raleway" charset="-52"/>
      <p:regular r:id="rId29"/>
      <p:bold r:id="rId30"/>
      <p:italic r:id="rId31"/>
      <p:boldItalic r:id="rId32"/>
    </p:embeddedFont>
    <p:embeddedFont>
      <p:font typeface="Century Gothic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LWKkrRqrFL4ak8DakB+d5Bn2G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D1EBD5DD-387D-4582-8798-D109DD352C72}">
  <a:tblStyle styleId="{D1EBD5DD-387D-4582-8798-D109DD352C7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7BAE22-A68F-4A26-B609-DA5C58B0EAB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84" y="-5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Несмотря на значительные успехи, достигнутые в изучении этиологии патогенеза и лечении сахарного диабета, поиск и разработка новых препаратов для лечения и профилактики этого заболевания продолжает оставаться одним из актуальнейших вопросов медицинской практики. 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Сахарным диабетом, по данным ВОЗ, страдают в среднем 1-8,6% взрослых и 0,1-0,3% детей и подростков, причем каждые 10-15 лет количество болеющих диабетом удваивается. В России, согласно данным Российской диабетической ассоциации, на начало 2022 года было зарегистрировано 5,4 млн заболеваний сахарным диабетом у взрослого населения в России и почти 50 тысяч - у детей. Сахарный диабет – одна из важнейших медико-социальных проблем в мире. </a:t>
            </a: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highlight>
                  <a:schemeClr val="lt1"/>
                </a:highlight>
              </a:rPr>
              <a:t>Люди 35-60 лет с преддиабетным состоянием, нуждающиеся в профилактике, а также люди страдающие сахарным диабетом 2 типа, нуждающиеся в  дополнительной терапии (сопутствующие заболевания)</a:t>
            </a:r>
            <a:endParaRPr sz="1500">
              <a:solidFill>
                <a:srgbClr val="132C40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500">
              <a:solidFill>
                <a:srgbClr val="132C40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100">
                <a:solidFill>
                  <a:srgbClr val="132C40"/>
                </a:solidFill>
              </a:rPr>
              <a:t>Выраженная гипергликемия.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100">
                <a:solidFill>
                  <a:srgbClr val="132C40"/>
                </a:solidFill>
              </a:rPr>
              <a:t>Осложнения диабета, такие как нефропатия, синдром диабетической стопы, гангрена и ИБС, которые являются причиной инвалидизации и смертности.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100">
                <a:solidFill>
                  <a:srgbClr val="132C40"/>
                </a:solidFill>
              </a:rPr>
              <a:t>Большое количество синтетических препаратов, которые приводят к риску развития побочных эффектов. </a:t>
            </a:r>
            <a:r>
              <a:rPr lang="ru-RU" sz="1100"/>
              <a:t>В свою очередь, лекарственная терапия сахарного диабета может стать причиной развития гипогликемии, кроме того, по мере прогрессирования заболевания к гипогликемическим препаратам развивается толерантность. 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100"/>
              <a:t>В связи с этим, существует необходимость в проведении исследований и разработки комплексного лекарственного растительного препарата с гипогликемической активностью, влияющего на все основные звенья патологического процесса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Больные сахарным диабетом 2 типа, как правило, жалуются на: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сухость во рту, жажду;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никтурия, полиурия;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кожный зуд;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сухость кожных покровов;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фурункулёз, кандидоз;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нарушение аппетита (его снижение либо, наоборот, повышение) ;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инфаркт, инсульт, снижение зрения и другие осложнения как первое проявление СД 2 у 30-40 % - У 50 % больных немое ( бессимптомное) течение СД - слабость, нарушение сна;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-76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-"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снижение работоспособности.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БАД на основе растительного сырья. В качестве дополнительной терапии потенцирует и пролонгирует эффект синтетических препаратов.</a:t>
            </a:r>
            <a:endParaRPr sz="16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Арфазетин. Сбор с гипогликемическим действием</a:t>
            </a:r>
            <a:endParaRPr sz="11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/>
              <a:t>Мы будем производить лекарственный растительный препарат “Стевинол”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/>
              <a:t>Одна упаковка  будет стоить 200 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/>
              <a:t>У нас будут покупать упаковки по 30 таблеток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/>
              <a:t>Дополнительно мы можем зарабатывать на реализации продукта через розничные аптеки, маркетплейсы, магазины-партнеры.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12blackpink12@gmail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187927" y="751125"/>
            <a:ext cx="55884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>
                <a:solidFill>
                  <a:schemeClr val="dk1"/>
                </a:solidFill>
              </a:rPr>
              <a:t>Препарат с гипогликемической активностью “Стевинол”</a:t>
            </a:r>
            <a:endParaRPr sz="3100"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8552575" y="0"/>
            <a:ext cx="5907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8552249" y="3461525"/>
            <a:ext cx="5907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8552225" y="321825"/>
            <a:ext cx="5907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8552249" y="1891700"/>
            <a:ext cx="5907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04428" y="3977903"/>
            <a:ext cx="486275" cy="4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04433" y="783721"/>
            <a:ext cx="486275" cy="48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457200" y="927550"/>
            <a:ext cx="7794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Сахарный диабет</a:t>
            </a:r>
            <a:r>
              <a:rPr lang="ru-RU" sz="20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– одно из ведущих заболеваний в мире. Количество людей, страдающих сахарным диабетом 2 типа, на 2023 год составляет около 5 млн людей.  </a:t>
            </a:r>
            <a:endParaRPr sz="20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457200" y="312625"/>
            <a:ext cx="620820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300" b="0" i="0" u="sng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300" b="0" i="0" u="sng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48875" y="3218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5" name="Google Shape;13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5450" y="2121775"/>
            <a:ext cx="6849601" cy="284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1144725" y="590263"/>
            <a:ext cx="7233300" cy="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>
                <a:solidFill>
                  <a:schemeClr val="dk1"/>
                </a:solidFill>
              </a:rPr>
              <a:t>ЦЕЛЕВАЯ АУДИТОРИЯ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>
            <a:spLocks noGrp="1"/>
          </p:cNvSpPr>
          <p:nvPr>
            <p:ph type="body" idx="1"/>
          </p:nvPr>
        </p:nvSpPr>
        <p:spPr>
          <a:xfrm>
            <a:off x="3276175" y="1271863"/>
            <a:ext cx="2176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000"/>
              <a:t>Люди 35-60 лет </a:t>
            </a:r>
            <a:endParaRPr sz="2000">
              <a:solidFill>
                <a:srgbClr val="132C40"/>
              </a:solidFill>
              <a:highlight>
                <a:schemeClr val="lt1"/>
              </a:highlight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4">
            <a:alphaModFix/>
          </a:blip>
          <a:srcRect l="30670" t="14364" r="29252" b="14662"/>
          <a:stretch/>
        </p:blipFill>
        <p:spPr>
          <a:xfrm>
            <a:off x="1625750" y="2532650"/>
            <a:ext cx="1478625" cy="24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9173" y="3321138"/>
            <a:ext cx="291773" cy="24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4">
            <a:alphaModFix/>
          </a:blip>
          <a:srcRect l="30670" t="14364" r="29252" b="14662"/>
          <a:stretch/>
        </p:blipFill>
        <p:spPr>
          <a:xfrm>
            <a:off x="5584350" y="2517100"/>
            <a:ext cx="1478625" cy="24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5">
            <a:alphaModFix/>
          </a:blip>
          <a:srcRect r="-14929" b="-28865"/>
          <a:stretch/>
        </p:blipFill>
        <p:spPr>
          <a:xfrm>
            <a:off x="5959300" y="3034650"/>
            <a:ext cx="858921" cy="8220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Google Shape;154;p3"/>
          <p:cNvCxnSpPr/>
          <p:nvPr/>
        </p:nvCxnSpPr>
        <p:spPr>
          <a:xfrm flipH="1">
            <a:off x="3040125" y="1723350"/>
            <a:ext cx="576000" cy="25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155;p3"/>
          <p:cNvSpPr txBox="1"/>
          <p:nvPr/>
        </p:nvSpPr>
        <p:spPr>
          <a:xfrm>
            <a:off x="896613" y="1692113"/>
            <a:ext cx="3444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нуждающиеся в профилактике СД 2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5319300" y="1876588"/>
            <a:ext cx="248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страдающие СД 2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57" name="Google Shape;157;p3"/>
          <p:cNvCxnSpPr/>
          <p:nvPr/>
        </p:nvCxnSpPr>
        <p:spPr>
          <a:xfrm>
            <a:off x="5020950" y="1723375"/>
            <a:ext cx="576000" cy="25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"/>
          <p:cNvSpPr txBox="1">
            <a:spLocks noGrp="1"/>
          </p:cNvSpPr>
          <p:nvPr>
            <p:ph type="title"/>
          </p:nvPr>
        </p:nvSpPr>
        <p:spPr>
          <a:xfrm>
            <a:off x="1277749" y="63648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3" name="Google Shape;163;p4"/>
          <p:cNvSpPr txBox="1">
            <a:spLocks noGrp="1"/>
          </p:cNvSpPr>
          <p:nvPr>
            <p:ph type="body" idx="1"/>
          </p:nvPr>
        </p:nvSpPr>
        <p:spPr>
          <a:xfrm>
            <a:off x="401725" y="1725375"/>
            <a:ext cx="3613500" cy="11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Ухудшение качества жизни людей, страдающих сахарным диабетом 2 типа</a:t>
            </a:r>
            <a:endParaRPr sz="2000"/>
          </a:p>
        </p:txBody>
      </p:sp>
      <p:sp>
        <p:nvSpPr>
          <p:cNvPr id="164" name="Google Shape;164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216865" y="1461475"/>
            <a:ext cx="4571360" cy="30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"/>
          <p:cNvSpPr txBox="1">
            <a:spLocks noGrp="1"/>
          </p:cNvSpPr>
          <p:nvPr>
            <p:ph type="title"/>
          </p:nvPr>
        </p:nvSpPr>
        <p:spPr>
          <a:xfrm>
            <a:off x="1370615" y="63640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5" name="Google Shape;18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"/>
          <p:cNvSpPr txBox="1"/>
          <p:nvPr/>
        </p:nvSpPr>
        <p:spPr>
          <a:xfrm>
            <a:off x="530725" y="1684275"/>
            <a:ext cx="50823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latin typeface="Raleway"/>
                <a:ea typeface="Raleway"/>
                <a:cs typeface="Raleway"/>
                <a:sym typeface="Raleway"/>
              </a:rPr>
              <a:t>БАД </a:t>
            </a:r>
            <a:r>
              <a:rPr lang="ru-RU" sz="2000">
                <a:latin typeface="Raleway"/>
                <a:ea typeface="Raleway"/>
                <a:cs typeface="Raleway"/>
                <a:sym typeface="Raleway"/>
              </a:rPr>
              <a:t>на основе растительного сырья, обладающего гипогликемической активностью, который в качестве дополнительной терапии </a:t>
            </a:r>
            <a:r>
              <a:rPr lang="ru-RU" sz="2000" b="1">
                <a:latin typeface="Raleway"/>
                <a:ea typeface="Raleway"/>
                <a:cs typeface="Raleway"/>
                <a:sym typeface="Raleway"/>
              </a:rPr>
              <a:t>потенцирует </a:t>
            </a:r>
            <a:r>
              <a:rPr lang="ru-RU" sz="2000"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lang="ru-RU" sz="2000" b="1">
                <a:latin typeface="Raleway"/>
                <a:ea typeface="Raleway"/>
                <a:cs typeface="Raleway"/>
                <a:sym typeface="Raleway"/>
              </a:rPr>
              <a:t>пролонгирует </a:t>
            </a:r>
            <a:r>
              <a:rPr lang="ru-RU" sz="2000">
                <a:latin typeface="Raleway"/>
                <a:ea typeface="Raleway"/>
                <a:cs typeface="Raleway"/>
                <a:sym typeface="Raleway"/>
              </a:rPr>
              <a:t>эффект синтетических препаратов, а также </a:t>
            </a:r>
            <a:r>
              <a:rPr lang="ru-RU" sz="2000" b="1">
                <a:latin typeface="Raleway"/>
                <a:ea typeface="Raleway"/>
                <a:cs typeface="Raleway"/>
                <a:sym typeface="Raleway"/>
              </a:rPr>
              <a:t>предотвращает </a:t>
            </a:r>
            <a:r>
              <a:rPr lang="ru-RU" sz="2000">
                <a:latin typeface="Raleway"/>
                <a:ea typeface="Raleway"/>
                <a:cs typeface="Raleway"/>
                <a:sym typeface="Raleway"/>
              </a:rPr>
              <a:t>развитие сахарного диабета 2 типа</a:t>
            </a:r>
            <a:endParaRPr sz="20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7" name="Google Shape;18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6061" y="1762225"/>
            <a:ext cx="3392164" cy="224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3" name="Google Shape;193;p6"/>
          <p:cNvSpPr txBox="1">
            <a:spLocks noGrp="1"/>
          </p:cNvSpPr>
          <p:nvPr>
            <p:ph type="body" idx="1"/>
          </p:nvPr>
        </p:nvSpPr>
        <p:spPr>
          <a:xfrm>
            <a:off x="3853925" y="1352125"/>
            <a:ext cx="4885500" cy="3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-RU" sz="20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Мы помогаем людям с диабетом 2 типа и преддиабетным состянием  решать проблему повышения уровня глюкозы в крови с помощью БАДа из натурального растительного сырья, который оказывает общеукрепляющее действие на организм и повышает качество жизни</a:t>
            </a:r>
            <a:endParaRPr sz="20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132C40"/>
              </a:solidFill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11400"/>
            <a:ext cx="3652775" cy="273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401718" y="4861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7"/>
          <p:cNvSpPr txBox="1">
            <a:spLocks noGrp="1"/>
          </p:cNvSpPr>
          <p:nvPr>
            <p:ph type="title"/>
          </p:nvPr>
        </p:nvSpPr>
        <p:spPr>
          <a:xfrm>
            <a:off x="401717" y="473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7"/>
          <p:cNvSpPr txBox="1">
            <a:spLocks noGrp="1"/>
          </p:cNvSpPr>
          <p:nvPr>
            <p:ph type="body" idx="1"/>
          </p:nvPr>
        </p:nvSpPr>
        <p:spPr>
          <a:xfrm>
            <a:off x="401725" y="1313925"/>
            <a:ext cx="80124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Рынки: B2C (клиенты) и B2B (магазины, аптеки и т.д.)</a:t>
            </a:r>
            <a:endParaRPr sz="2000"/>
          </a:p>
          <a:p>
            <a:pPr marL="3429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Продукт стоит 200 рублей за уп. (2 400 рублей/год)</a:t>
            </a:r>
            <a:endParaRPr sz="2000"/>
          </a:p>
          <a:p>
            <a:pPr marL="3429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Наша ЦА - 80 000 потенциальных клиентов</a:t>
            </a:r>
            <a:endParaRPr sz="200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(2% от принимающих БАДы)</a:t>
            </a:r>
            <a:endParaRPr sz="2000"/>
          </a:p>
          <a:p>
            <a:pPr marL="3429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Плановая годовая выручка - 192 000 000 рублей</a:t>
            </a:r>
            <a:endParaRPr sz="2000"/>
          </a:p>
          <a:p>
            <a:pPr marL="3429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Срок окупаемости проекта - 31 мес.</a:t>
            </a:r>
            <a:endParaRPr sz="2000"/>
          </a:p>
          <a:p>
            <a:pPr marL="3429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Прогнозируемая выручка за первый год - 2,4 млн. руб.</a:t>
            </a:r>
            <a:endParaRPr sz="2000"/>
          </a:p>
        </p:txBody>
      </p:sp>
      <p:sp>
        <p:nvSpPr>
          <p:cNvPr id="210" name="Google Shape;210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640085" y="367274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8"/>
          <p:cNvSpPr txBox="1">
            <a:spLocks noGrp="1"/>
          </p:cNvSpPr>
          <p:nvPr>
            <p:ph type="title"/>
          </p:nvPr>
        </p:nvSpPr>
        <p:spPr>
          <a:xfrm>
            <a:off x="676660" y="314486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6" name="Google Shape;226;p8"/>
          <p:cNvGraphicFramePr/>
          <p:nvPr/>
        </p:nvGraphicFramePr>
        <p:xfrm>
          <a:off x="640080" y="983055"/>
          <a:ext cx="7516350" cy="4160445"/>
        </p:xfrm>
        <a:graphic>
          <a:graphicData uri="http://schemas.openxmlformats.org/drawingml/2006/table">
            <a:tbl>
              <a:tblPr firstRow="1" bandRow="1">
                <a:noFill/>
                <a:tableStyleId>{D1EBD5DD-387D-4582-8798-D109DD352C72}</a:tableStyleId>
              </a:tblPr>
              <a:tblGrid>
                <a:gridCol w="2736175"/>
                <a:gridCol w="2274725"/>
                <a:gridCol w="2505450"/>
              </a:tblGrid>
              <a:tr h="36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lt1"/>
                          </a:solidFill>
                        </a:rPr>
                        <a:t>Критерий сравнения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lt1"/>
                          </a:solidFill>
                        </a:rPr>
                        <a:t>СТЕВИНОЛ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lt1"/>
                          </a:solidFill>
                        </a:rPr>
                        <a:t>АРФАЗЕТИН (</a:t>
                      </a:r>
                      <a:r>
                        <a:rPr lang="ru-RU">
                          <a:solidFill>
                            <a:schemeClr val="lt1"/>
                          </a:solidFill>
                        </a:rPr>
                        <a:t>“ФармаЦвет”, “Здоровье”, “Фитофарм”)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Цена за упаковку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r>
                        <a:rPr lang="ru-RU" sz="1400" b="1" u="none" strike="noStrike" cap="none">
                          <a:solidFill>
                            <a:schemeClr val="dk2"/>
                          </a:solidFill>
                        </a:rPr>
                        <a:t>200 рублей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357 рублей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Лекарственная форма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Капсулы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Сбор (фильтр-пакеты)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</a:rPr>
                        <a:t>Возможность дозирования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804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Состав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2"/>
                          </a:solidFill>
                        </a:rPr>
                        <a:t>Стевия</a:t>
                      </a: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, лён, хлорелла, створки фасоли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Черника, фасоль, элеутерококк, шиповник, хвощ, зверобой, ромашка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8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</a:rPr>
                        <a:t>Исследования, доказывающие эффективность препарата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8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2"/>
                          </a:solidFill>
                        </a:rPr>
                        <a:t>Продажа в сетевой рознице</a:t>
                      </a: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27" name="Google Shape;227;p8" descr="https://sun6-20.userapi.com/s/v1/if1/iQQtVC8ZI3ylT0jNechYNCfZMgKnpTwMfcjpuZ2hQ_D707HS5ILqlny-KeeOKteBcavE4ieM.jpg?size=2010x2010&amp;quality=96&amp;crop=128,75,2010,2010&amp;ava=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0564" y="4719436"/>
            <a:ext cx="318349" cy="31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 descr="https://sun6-20.userapi.com/s/v1/if1/iQQtVC8ZI3ylT0jNechYNCfZMgKnpTwMfcjpuZ2hQ_D707HS5ILqlny-KeeOKteBcavE4ieM.jpg?size=2010x2010&amp;quality=96&amp;crop=128,75,2010,2010&amp;ava=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3225" y="4664572"/>
            <a:ext cx="318349" cy="31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8" descr="https://sun6-20.userapi.com/s/v1/if1/iQQtVC8ZI3ylT0jNechYNCfZMgKnpTwMfcjpuZ2hQ_D707HS5ILqlny-KeeOKteBcavE4ieM.jpg?size=2010x2010&amp;quality=96&amp;crop=128,75,2010,2010&amp;ava=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3225" y="4005952"/>
            <a:ext cx="318349" cy="31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1332" y="4051672"/>
            <a:ext cx="569025" cy="380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5750" y="2659437"/>
            <a:ext cx="569030" cy="3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8" descr="https://sun6-20.userapi.com/s/v1/if1/iQQtVC8ZI3ylT0jNechYNCfZMgKnpTwMfcjpuZ2hQ_D707HS5ILqlny-KeeOKteBcavE4ieM.jpg?size=2010x2010&amp;quality=96&amp;crop=128,75,2010,2010&amp;ava=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3225" y="2672037"/>
            <a:ext cx="318349" cy="31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"/>
          <p:cNvSpPr/>
          <p:nvPr/>
        </p:nvSpPr>
        <p:spPr>
          <a:xfrm>
            <a:off x="-9" y="47634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411098" y="191152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"/>
          <p:cNvSpPr txBox="1">
            <a:spLocks noGrp="1"/>
          </p:cNvSpPr>
          <p:nvPr>
            <p:ph type="title"/>
          </p:nvPr>
        </p:nvSpPr>
        <p:spPr>
          <a:xfrm>
            <a:off x="356233" y="197177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606625" y="2511750"/>
            <a:ext cx="2144100" cy="56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Производство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6660175" y="2511750"/>
            <a:ext cx="1744500" cy="56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Клиенты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1404725" y="1472275"/>
            <a:ext cx="2376600" cy="10485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CAF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9"/>
          <p:cNvSpPr/>
          <p:nvPr/>
        </p:nvSpPr>
        <p:spPr>
          <a:xfrm rot="5400000">
            <a:off x="6319550" y="1033075"/>
            <a:ext cx="966300" cy="20868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CAF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3423175" y="1375750"/>
            <a:ext cx="2336100" cy="646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маркетплейсы, сайт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0" name="Google Shape;25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7658" y="2088575"/>
            <a:ext cx="735585" cy="735601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9"/>
          <p:cNvSpPr/>
          <p:nvPr/>
        </p:nvSpPr>
        <p:spPr>
          <a:xfrm rot="10800000" flipH="1">
            <a:off x="1404725" y="3072375"/>
            <a:ext cx="2376600" cy="1146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CAF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2" name="Google Shape;25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3975" y="1092175"/>
            <a:ext cx="760200" cy="38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9"/>
          <p:cNvSpPr/>
          <p:nvPr/>
        </p:nvSpPr>
        <p:spPr>
          <a:xfrm>
            <a:off x="3403950" y="3652650"/>
            <a:ext cx="2336100" cy="735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Дистрибьюторы, магазины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9"/>
          <p:cNvSpPr/>
          <p:nvPr/>
        </p:nvSpPr>
        <p:spPr>
          <a:xfrm rot="5400000" flipH="1">
            <a:off x="6281650" y="2531450"/>
            <a:ext cx="1015800" cy="2098800"/>
          </a:xfrm>
          <a:prstGeom prst="bentArrow">
            <a:avLst>
              <a:gd name="adj1" fmla="val 25799"/>
              <a:gd name="adj2" fmla="val 23752"/>
              <a:gd name="adj3" fmla="val 31122"/>
              <a:gd name="adj4" fmla="val 43750"/>
            </a:avLst>
          </a:prstGeom>
          <a:solidFill>
            <a:srgbClr val="FCAF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5" name="Google Shape;255;p9"/>
          <p:cNvPicPr preferRelativeResize="0"/>
          <p:nvPr/>
        </p:nvPicPr>
        <p:blipFill rotWithShape="1">
          <a:blip r:embed="rId5">
            <a:alphaModFix/>
          </a:blip>
          <a:srcRect t="15720" b="10440"/>
          <a:stretch/>
        </p:blipFill>
        <p:spPr>
          <a:xfrm>
            <a:off x="1729975" y="4111925"/>
            <a:ext cx="1460300" cy="1015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9450" y="1092175"/>
            <a:ext cx="760200" cy="3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2600" y="4218975"/>
            <a:ext cx="760200" cy="38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/>
          <p:nvPr/>
        </p:nvSpPr>
        <p:spPr>
          <a:xfrm>
            <a:off x="2906800" y="2661575"/>
            <a:ext cx="3597300" cy="270000"/>
          </a:xfrm>
          <a:prstGeom prst="leftArrow">
            <a:avLst>
              <a:gd name="adj1" fmla="val 50000"/>
              <a:gd name="adj2" fmla="val 5663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"/>
          <p:cNvSpPr txBox="1">
            <a:spLocks noGrp="1"/>
          </p:cNvSpPr>
          <p:nvPr>
            <p:ph type="title"/>
          </p:nvPr>
        </p:nvSpPr>
        <p:spPr>
          <a:xfrm>
            <a:off x="456826" y="392625"/>
            <a:ext cx="5312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sz="30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10"/>
          <p:cNvSpPr txBox="1">
            <a:spLocks noGrp="1"/>
          </p:cNvSpPr>
          <p:nvPr>
            <p:ph type="body" idx="1"/>
          </p:nvPr>
        </p:nvSpPr>
        <p:spPr>
          <a:xfrm>
            <a:off x="222800" y="1076300"/>
            <a:ext cx="45918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Проведён опрос среди людей, страдающих СД 2 и сформулирована проблема целевой аудитории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Сформировано ценностное предложение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Начата работа над составом (формулой) продукта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2000"/>
              <a:buChar char="●"/>
            </a:pPr>
            <a:r>
              <a:rPr lang="ru-RU" sz="2000"/>
              <a:t>Сформирована концепция бизнес-проекта</a:t>
            </a:r>
            <a:endParaRPr sz="2000"/>
          </a:p>
        </p:txBody>
      </p:sp>
      <p:sp>
        <p:nvSpPr>
          <p:cNvPr id="265" name="Google Shape;265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9" name="Google Shape;26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9325" y="1145325"/>
            <a:ext cx="3267099" cy="366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75" name="Google Shape;275;p11"/>
          <p:cNvGraphicFramePr/>
          <p:nvPr/>
        </p:nvGraphicFramePr>
        <p:xfrm>
          <a:off x="533685" y="1084175"/>
          <a:ext cx="7482450" cy="3657450"/>
        </p:xfrm>
        <a:graphic>
          <a:graphicData uri="http://schemas.openxmlformats.org/drawingml/2006/table">
            <a:tbl>
              <a:tblPr>
                <a:noFill/>
                <a:tableStyleId>{CF7BAE22-A68F-4A26-B609-DA5C58B0EABA}</a:tableStyleId>
              </a:tblPr>
              <a:tblGrid>
                <a:gridCol w="4308450"/>
                <a:gridCol w="3174000"/>
              </a:tblGrid>
              <a:tr h="4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chemeClr val="lt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2000" u="none" strike="noStrike" cap="none">
                        <a:solidFill>
                          <a:schemeClr val="lt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chemeClr val="lt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2000" u="none" strike="noStrike" cap="none">
                        <a:solidFill>
                          <a:schemeClr val="lt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</a:tr>
              <a:tr h="79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ЛИДЕР, АНАЛИТИК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Плешакова Дарья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9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Фриндак Кристина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9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Финаёнова Надежда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9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Бодрова Дарья</a:t>
                      </a:r>
                      <a:endParaRPr sz="20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7" name="Google Shape;287;p12"/>
          <p:cNvSpPr txBox="1">
            <a:spLocks noGrp="1"/>
          </p:cNvSpPr>
          <p:nvPr>
            <p:ph type="body" idx="1"/>
          </p:nvPr>
        </p:nvSpPr>
        <p:spPr>
          <a:xfrm>
            <a:off x="843726" y="1270225"/>
            <a:ext cx="8182200" cy="37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 b="1">
                <a:solidFill>
                  <a:srgbClr val="132C40"/>
                </a:solidFill>
              </a:rPr>
              <a:t>Основные укрупненные задачи:</a:t>
            </a:r>
            <a:endParaRPr sz="2000" b="1">
              <a:solidFill>
                <a:srgbClr val="132C40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провести испытания эффективности и доработать продукт</a:t>
            </a:r>
            <a:endParaRPr sz="2000">
              <a:solidFill>
                <a:srgbClr val="132C40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провести сертификацию продукции</a:t>
            </a:r>
            <a:endParaRPr sz="2000">
              <a:solidFill>
                <a:srgbClr val="132C40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организовать производство</a:t>
            </a:r>
            <a:endParaRPr sz="2000">
              <a:solidFill>
                <a:srgbClr val="132C40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найти поставщиков и дилеров</a:t>
            </a:r>
            <a:endParaRPr sz="2000">
              <a:solidFill>
                <a:srgbClr val="132C40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выйти на первые продажи</a:t>
            </a:r>
            <a:endParaRPr sz="2000">
              <a:solidFill>
                <a:srgbClr val="132C40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масштабироваться</a:t>
            </a:r>
            <a:endParaRPr sz="20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000">
              <a:solidFill>
                <a:srgbClr val="132C4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 b="1">
                <a:solidFill>
                  <a:srgbClr val="132C40"/>
                </a:solidFill>
              </a:rPr>
              <a:t>На ближайшее время:</a:t>
            </a:r>
            <a:endParaRPr sz="2000" b="1">
              <a:solidFill>
                <a:srgbClr val="132C4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разработать формулу</a:t>
            </a:r>
            <a:endParaRPr sz="2000">
              <a:solidFill>
                <a:srgbClr val="132C4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lang="ru-RU" sz="2000">
                <a:solidFill>
                  <a:srgbClr val="132C40"/>
                </a:solidFill>
              </a:rPr>
              <a:t>получить грант на развитие проекта</a:t>
            </a:r>
            <a:endParaRPr sz="20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200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132C40"/>
                </a:solidFill>
              </a:rPr>
              <a:t> 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"/>
          <p:cNvSpPr txBox="1">
            <a:spLocks noGrp="1"/>
          </p:cNvSpPr>
          <p:nvPr>
            <p:ph type="title"/>
          </p:nvPr>
        </p:nvSpPr>
        <p:spPr>
          <a:xfrm>
            <a:off x="1341292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КОНТАКТЫ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1" name="Google Shape;301;p13"/>
          <p:cNvSpPr txBox="1">
            <a:spLocks noGrp="1"/>
          </p:cNvSpPr>
          <p:nvPr>
            <p:ph type="body" idx="1"/>
          </p:nvPr>
        </p:nvSpPr>
        <p:spPr>
          <a:xfrm>
            <a:off x="530725" y="3248125"/>
            <a:ext cx="7498200" cy="1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/>
              <a:t>Лидер проекта: </a:t>
            </a:r>
            <a:r>
              <a:rPr lang="ru-RU" sz="2000" b="1"/>
              <a:t>Плешакова Дарья</a:t>
            </a:r>
            <a:endParaRPr sz="2000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 u="sng">
                <a:solidFill>
                  <a:srgbClr val="132C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12blackpink12@gmail.ru</a:t>
            </a:r>
            <a:r>
              <a:rPr lang="ru-RU" sz="2000">
                <a:solidFill>
                  <a:srgbClr val="132C40"/>
                </a:solidFill>
              </a:rPr>
              <a:t> 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13"/>
          <p:cNvSpPr txBox="1">
            <a:spLocks noGrp="1"/>
          </p:cNvSpPr>
          <p:nvPr>
            <p:ph type="title"/>
          </p:nvPr>
        </p:nvSpPr>
        <p:spPr>
          <a:xfrm>
            <a:off x="457200" y="2002200"/>
            <a:ext cx="65463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Препарат с гипогликемической активностью “Стевинол”</a:t>
            </a:r>
            <a:endParaRPr sz="3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763</Words>
  <Application>Microsoft Office PowerPoint</Application>
  <PresentationFormat>Экран (16:9)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Raleway SemiBold</vt:lpstr>
      <vt:lpstr>Helvetica Neue</vt:lpstr>
      <vt:lpstr>Calibri</vt:lpstr>
      <vt:lpstr>Raleway</vt:lpstr>
      <vt:lpstr>Century Gothic</vt:lpstr>
      <vt:lpstr>Simple Light</vt:lpstr>
      <vt:lpstr>Simple Light</vt:lpstr>
      <vt:lpstr>Препарат с гипогликемической активностью “Стевинол”</vt:lpstr>
      <vt:lpstr>Слайд 2</vt:lpstr>
      <vt:lpstr>ЦЕЛЕВАЯ АУДИТОРИЯ</vt:lpstr>
      <vt:lpstr>ПРОБЛЕМА</vt:lpstr>
      <vt:lpstr>РЕШЕНИЕ</vt:lpstr>
      <vt:lpstr>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Препарат с гипогликемической активностью “Стевинол”</dc:title>
  <cp:lastModifiedBy>СЕФ</cp:lastModifiedBy>
  <cp:revision>1</cp:revision>
  <dcterms:modified xsi:type="dcterms:W3CDTF">2023-12-05T11:56:33Z</dcterms:modified>
</cp:coreProperties>
</file>