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6.xml" ContentType="application/vnd.openxmlformats-officedocument.presentationml.notesSlide+xml"/>
  <Override PartName="/ppt/comments/comment4.xml" ContentType="application/vnd.openxmlformats-officedocument.presentationml.comments+xml"/>
  <Override PartName="/ppt/notesSlides/notesSlide7.xml" ContentType="application/vnd.openxmlformats-officedocument.presentationml.notesSlide+xml"/>
  <Override PartName="/ppt/comments/comment5.xml" ContentType="application/vnd.openxmlformats-officedocument.presentationml.comment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omments/comment6.xml" ContentType="application/vnd.openxmlformats-officedocument.presentationml.comments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  <p:sldMasterId id="2147483658" r:id="rId2"/>
  </p:sldMasterIdLst>
  <p:notesMasterIdLst>
    <p:notesMasterId r:id="rId1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20104100" cy="11315700"/>
  <p:notesSz cx="9947275" cy="6815138"/>
  <p:embeddedFontLst>
    <p:embeddedFont>
      <p:font typeface="Comfortaa SemiBold" panose="020B0604020202020204" charset="0"/>
      <p:regular r:id="rId15"/>
      <p:bold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omfortaa Medium" panose="020B0604020202020204" charset="0"/>
      <p:regular r:id="rId21"/>
      <p:bold r:id="rId22"/>
    </p:embeddedFont>
    <p:embeddedFont>
      <p:font typeface="Comfortaa" panose="020B0604020202020204" charset="0"/>
      <p:regular r:id="rId23"/>
      <p:bold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gUMYO3sTZpETg9fJDjoAfL5neo1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vladikusi" initials="" lastIdx="6" clrIdx="0"/>
  <p:cmAuthor id="1" name="Александр Давыдов" initials="" lastIdx="1" clrIdx="1"/>
  <p:cmAuthor id="2" name="Картавый Лёрыс" initials="" lastIdx="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097A26E-3AC3-4E52-8B17-7C96FBE3F7E9}">
  <a:tblStyle styleId="{6097A26E-3AC3-4E52-8B17-7C96FBE3F7E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5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0.fntdata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12-10T17:14:03.909" idx="1">
    <p:pos x="-4" y="2"/>
    <p:text>Театры РФ без СЗФО 375
Театры СЗФО без СПБ 174
Театры СПб 89
Театры СНГ 187
Инфа РФ из официального отчёта минкульта за 2020
https://stat.mkrf.ru/upload/iblock/2a8/2a8f7ce7e82a8dcd594428a765360a7b.pdf
Инфа СНГ из различных открытых официальных источников и онлайн списков театров</p:text>
    <p:extLst>
      <p:ext uri="{C676402C-5697-4E1C-873F-D02D1690AC5C}">
        <p15:threadingInfo xmlns:p15="http://schemas.microsoft.com/office/powerpoint/2012/main" timeZoneBias="0"/>
      </p:ext>
      <p:ext uri="http://customooxmlschemas.google.com/">
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ommentPostId="AAABCIlUPtM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12-09T09:40:35.069" idx="2">
    <p:pos x="-2" y="1"/>
    <p:text>1 и 4 пункт объединены</p:text>
    <p:extLst>
      <p:ext uri="{C676402C-5697-4E1C-873F-D02D1690AC5C}">
        <p15:threadingInfo xmlns:p15="http://schemas.microsoft.com/office/powerpoint/2012/main" timeZoneBias="0"/>
      </p:ext>
      <p:ext uri="http://customooxmlschemas.google.com/">
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ommentPostId="AAABCGrdAjw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2-09T08:59:22.126" idx="1">
    <p:pos x="6000" y="0"/>
    <p:text>Доработать</p:text>
    <p:extLst>
      <p:ext uri="{C676402C-5697-4E1C-873F-D02D1690AC5C}">
        <p15:threadingInfo xmlns:p15="http://schemas.microsoft.com/office/powerpoint/2012/main" timeZoneBias="0"/>
      </p:ext>
      <p:ext uri="http://customooxmlschemas.google.com/">
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ommentPostId="AAABCGv5DYc"/>
      </p:ext>
    </p:extLst>
  </p:cm>
  <p:cm authorId="2" dt="2023-12-09T08:59:22.126" idx="1">
    <p:pos x="6000" y="0"/>
    <p:text>Добавить табличку + и - перед конкурентами</p:text>
    <p:extLst>
      <p:ext uri="{C676402C-5697-4E1C-873F-D02D1690AC5C}">
        <p15:threadingInfo xmlns:p15="http://schemas.microsoft.com/office/powerpoint/2012/main" timeZoneBias="0">
          <p15:parentCm authorId="1" idx="1"/>
        </p15:threadingInfo>
      </p:ext>
      <p:ext uri="http://customooxmlschemas.google.com/">
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ommentPostId="AAABCGrdAjc"/>
      </p:ext>
    </p:extLst>
  </p:cm>
  <p:cm authorId="0" dt="2023-12-10T18:09:17.856" idx="3">
    <p:pos x="-4" y="0"/>
    <p:text>PAM 6 120 000
TAM 2 620 000
SAM 758 000
SOM 75 800
______________________
РФ -СЗФО 3 500 000
СЗФО -СПб 1 862 000
СПб 758 000
______________________
Театры РФ без СЗФО 1 500 000
Театры СЗФО без СПБ 696 000
Театры СПб 356 000
______________________
Коллективы РФ без СЗФО 2 000 000
Коллективы СЗФО без СПб 1 166 000
Коллективы СПб 402 000</p:text>
    <p:extLst>
      <p:ext uri="{C676402C-5697-4E1C-873F-D02D1690AC5C}">
        <p15:threadingInfo xmlns:p15="http://schemas.microsoft.com/office/powerpoint/2012/main" timeZoneBias="0"/>
      </p:ext>
      <p:ext uri="http://customooxmlschemas.google.com/">
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ommentPostId="AAABCIlUPtk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12-10T16:08:39.608" idx="4">
    <p:pos x="-2" y="1"/>
    <p:text>У кого ориг гифки отредачьте
Студия нот вместо компания; Музыкальный B2B вместо клиент.
И уберите белую линию слева под красным кругом она меня убивает</p:text>
    <p:extLst>
      <p:ext uri="{C676402C-5697-4E1C-873F-D02D1690AC5C}">
        <p15:threadingInfo xmlns:p15="http://schemas.microsoft.com/office/powerpoint/2012/main" timeZoneBias="0"/>
      </p:ext>
      <p:ext uri="http://customooxmlschemas.google.com/">
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ommentPostId="AAABCGrdAjs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12-10T18:50:15.117" idx="5">
    <p:pos x="6000" y="0"/>
    <p:text>10% - примерные исследования неточные</p:text>
    <p:extLst>
      <p:ext uri="{C676402C-5697-4E1C-873F-D02D1690AC5C}">
        <p15:threadingInfo xmlns:p15="http://schemas.microsoft.com/office/powerpoint/2012/main" timeZoneBias="0"/>
      </p:ext>
      <p:ext uri="http://customooxmlschemas.google.com/">
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ommentPostId="AAABCGrdAjg"/>
      </p:ext>
    </p:extLst>
  </p:cm>
  <p:cm authorId="2" dt="2023-12-09T09:16:37.878" idx="2">
    <p:pos x="6000" y="0"/>
    <p:text>Измерение готовности</p:text>
    <p:extLst>
      <p:ext uri="{C676402C-5697-4E1C-873F-D02D1690AC5C}">
        <p15:threadingInfo xmlns:p15="http://schemas.microsoft.com/office/powerpoint/2012/main" timeZoneBias="0">
          <p15:parentCm authorId="0" idx="5"/>
        </p15:threadingInfo>
      </p:ext>
      <p:ext uri="http://customooxmlschemas.google.com/">
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ommentPostId="AAABCGrdAjo"/>
      </p:ext>
    </p:extLs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12-09T09:21:51.041" idx="6">
    <p:pos x="-2" y="67"/>
    <p:text>Сроки для пунктов
Мб создать пункт про ведение соцсетей/блога</p:text>
    <p:extLst>
      <p:ext uri="{C676402C-5697-4E1C-873F-D02D1690AC5C}">
        <p15:threadingInfo xmlns:p15="http://schemas.microsoft.com/office/powerpoint/2012/main" timeZoneBias="0"/>
      </p:ext>
      <p:ext uri="http://customooxmlschemas.google.com/">
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ommentPostId="AAABCGrdAjk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4228076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07932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3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35737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4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46893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5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737686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6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406290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7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963647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8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848805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8e5fe0c63e_3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300" cy="2300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28e5fe0c63e_3_17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28e5fe0c63e_3_17:notes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700" cy="341400"/>
          </a:xfrm>
          <a:prstGeom prst="rect">
            <a:avLst/>
          </a:prstGeom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122658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9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737503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0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360962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1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31598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88226" y="566928"/>
            <a:ext cx="10849819" cy="1165167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43"/>
          <p:cNvSpPr txBox="1"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" name="Google Shape;14;p43"/>
          <p:cNvSpPr txBox="1"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43"/>
          <p:cNvSpPr txBox="1">
            <a:spLocks noGrp="1"/>
          </p:cNvSpPr>
          <p:nvPr>
            <p:ph type="body" idx="2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D7C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6" name="Google Shape;16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2976" y="740509"/>
            <a:ext cx="5432746" cy="19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725488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Пользовательский макет">
  <p:cSld name="4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44"/>
          <p:cNvPicPr preferRelativeResize="0"/>
          <p:nvPr/>
        </p:nvPicPr>
        <p:blipFill rotWithShape="1">
          <a:blip r:embed="rId3">
            <a:alphaModFix amt="58000"/>
          </a:blip>
          <a:srcRect/>
          <a:stretch/>
        </p:blipFill>
        <p:spPr>
          <a:xfrm rot="10800000">
            <a:off x="-2925208" y="4296696"/>
            <a:ext cx="10473262" cy="980447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44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Google Shape;21;p44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22" name="Google Shape;22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4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44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6" name="Google Shape;26;p44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5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1" name="Google Shape;31;p45"/>
          <p:cNvSpPr txBox="1">
            <a:spLocks noGrp="1"/>
          </p:cNvSpPr>
          <p:nvPr>
            <p:ph type="body" idx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45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3" name="Google Shape;33;p45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Google Shape;34;p45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Google Shape;35;p45"/>
          <p:cNvSpPr txBox="1">
            <a:spLocks noGrp="1"/>
          </p:cNvSpPr>
          <p:nvPr>
            <p:ph type="body" idx="4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Пользовательский макет">
  <p:cSld name="5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46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0" name="Google Shape;40;p46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Google Shape;41;p46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2" name="Google Shape;42;p46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47"/>
          <p:cNvPicPr preferRelativeResize="0"/>
          <p:nvPr/>
        </p:nvPicPr>
        <p:blipFill rotWithShape="1">
          <a:blip r:embed="rId3">
            <a:alphaModFix amt="58000"/>
          </a:blip>
          <a:srcRect/>
          <a:stretch/>
        </p:blipFill>
        <p:spPr>
          <a:xfrm>
            <a:off x="8650225" y="-2453964"/>
            <a:ext cx="14708920" cy="13769664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47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" name="Google Shape;46;p47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47" name="Google Shape;47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47"/>
          <p:cNvSpPr txBox="1">
            <a:spLocks noGrp="1"/>
          </p:cNvSpPr>
          <p:nvPr>
            <p:ph type="body" idx="2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Google Shape;50;p47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27138" y="225635"/>
            <a:ext cx="16355822" cy="156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48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56" name="Google Shape;56;p48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Google Shape;57;p48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8" name="Google Shape;58;p48"/>
          <p:cNvSpPr txBox="1">
            <a:spLocks noGrp="1"/>
          </p:cNvSpPr>
          <p:nvPr>
            <p:ph type="body" idx="2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p48"/>
          <p:cNvSpPr>
            <a:spLocks noGrp="1"/>
          </p:cNvSpPr>
          <p:nvPr>
            <p:ph type="pic" idx="3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48"/>
          <p:cNvSpPr txBox="1">
            <a:spLocks noGrp="1"/>
          </p:cNvSpPr>
          <p:nvPr>
            <p:ph type="body" idx="4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p48"/>
          <p:cNvSpPr txBox="1">
            <a:spLocks noGrp="1"/>
          </p:cNvSpPr>
          <p:nvPr>
            <p:ph type="body" idx="5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Google Shape;62;p48"/>
          <p:cNvSpPr>
            <a:spLocks noGrp="1"/>
          </p:cNvSpPr>
          <p:nvPr>
            <p:ph type="pic" idx="6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48"/>
          <p:cNvSpPr txBox="1">
            <a:spLocks noGrp="1"/>
          </p:cNvSpPr>
          <p:nvPr>
            <p:ph type="body" idx="7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48"/>
          <p:cNvSpPr txBox="1">
            <a:spLocks noGrp="1"/>
          </p:cNvSpPr>
          <p:nvPr>
            <p:ph type="body" idx="8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Google Shape;65;p48"/>
          <p:cNvSpPr>
            <a:spLocks noGrp="1"/>
          </p:cNvSpPr>
          <p:nvPr>
            <p:ph type="pic" idx="9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48"/>
          <p:cNvSpPr txBox="1">
            <a:spLocks noGrp="1"/>
          </p:cNvSpPr>
          <p:nvPr>
            <p:ph type="body" idx="13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Google Shape;67;p48"/>
          <p:cNvSpPr txBox="1">
            <a:spLocks noGrp="1"/>
          </p:cNvSpPr>
          <p:nvPr>
            <p:ph type="body" idx="14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Google Shape;68;p48"/>
          <p:cNvSpPr>
            <a:spLocks noGrp="1"/>
          </p:cNvSpPr>
          <p:nvPr>
            <p:ph type="pic" idx="15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48"/>
          <p:cNvSpPr txBox="1">
            <a:spLocks noGrp="1"/>
          </p:cNvSpPr>
          <p:nvPr>
            <p:ph type="body" idx="16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Пользовательский макет">
  <p:cSld name="2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27138" y="225635"/>
            <a:ext cx="16355822" cy="156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49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75" name="Google Shape;75;p49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Google Shape;76;p49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7" name="Google Shape;77;p49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8" name="Google Shape;78;p49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итульный слайд">
  <p:cSld name="1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52"/>
          <p:cNvPicPr preferRelativeResize="0"/>
          <p:nvPr/>
        </p:nvPicPr>
        <p:blipFill rotWithShape="1">
          <a:blip r:embed="rId3">
            <a:alphaModFix/>
          </a:blip>
          <a:srcRect l="-911" r="6517" b="8318"/>
          <a:stretch/>
        </p:blipFill>
        <p:spPr>
          <a:xfrm>
            <a:off x="0" y="0"/>
            <a:ext cx="20228511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52"/>
          <p:cNvSpPr txBox="1"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2" name="Google Shape;82;p52"/>
          <p:cNvSpPr txBox="1"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52"/>
          <p:cNvSpPr txBox="1">
            <a:spLocks noGrp="1"/>
          </p:cNvSpPr>
          <p:nvPr>
            <p:ph type="body" idx="2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D7C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84" name="Google Shape;84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1538" y="725488"/>
            <a:ext cx="5432746" cy="19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Пользовательский макет">
  <p:cSld name="3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53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0" name="Google Shape;90;p53"/>
          <p:cNvSpPr txBox="1">
            <a:spLocks noGrp="1"/>
          </p:cNvSpPr>
          <p:nvPr>
            <p:ph type="body" idx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53"/>
          <p:cNvSpPr txBox="1"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2" name="Google Shape;92;p53"/>
          <p:cNvSpPr txBox="1">
            <a:spLocks noGrp="1"/>
          </p:cNvSpPr>
          <p:nvPr>
            <p:ph type="body" idx="2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53"/>
          <p:cNvSpPr>
            <a:spLocks noGrp="1"/>
          </p:cNvSpPr>
          <p:nvPr>
            <p:ph type="pic" idx="3"/>
          </p:nvPr>
        </p:nvSpPr>
        <p:spPr>
          <a:xfrm>
            <a:off x="0" y="0"/>
            <a:ext cx="10202755" cy="11315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итульный слайд">
  <p:cSld name="1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63346" y="-3760202"/>
            <a:ext cx="15445312" cy="1446412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51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99" name="Google Shape;99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51"/>
          <p:cNvSpPr txBox="1"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1" name="Google Shape;101;p51"/>
          <p:cNvSpPr txBox="1">
            <a:spLocks noGrp="1"/>
          </p:cNvSpPr>
          <p:nvPr>
            <p:ph type="title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2" name="Google Shape;102;p51"/>
          <p:cNvSpPr txBox="1">
            <a:spLocks noGrp="1"/>
          </p:cNvSpPr>
          <p:nvPr>
            <p:ph type="ftr" idx="11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03" name="Google Shape;103;p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06400" y="714058"/>
            <a:ext cx="3177669" cy="1182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4"/>
          <p:cNvSpPr txBox="1"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06" name="Google Shape;106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75391">
            <a:off x="5474785" y="-2762628"/>
            <a:ext cx="17590815" cy="16840956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54"/>
          <p:cNvSpPr txBox="1">
            <a:spLocks noGrp="1"/>
          </p:cNvSpPr>
          <p:nvPr>
            <p:ph type="title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8" name="Google Shape;108;p54"/>
          <p:cNvSpPr txBox="1">
            <a:spLocks noGrp="1"/>
          </p:cNvSpPr>
          <p:nvPr>
            <p:ph type="ftr" idx="11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9" name="Google Shape;109;p54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10" name="Google Shape;110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8112" y="714058"/>
            <a:ext cx="3177669" cy="1182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4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Титульный слайд">
  <p:cSld name="3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5"/>
          <p:cNvSpPr txBox="1"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4" name="Google Shape;114;p55"/>
          <p:cNvSpPr txBox="1">
            <a:spLocks noGrp="1"/>
          </p:cNvSpPr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15" name="Google Shape;115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97805" y="-1758684"/>
            <a:ext cx="15018686" cy="1536487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55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7" name="Google Shape;117;p55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18" name="Google Shape;118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5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Титульный слайд">
  <p:cSld name="4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6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22" name="Google Shape;122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56"/>
          <p:cNvSpPr txBox="1"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5" name="Google Shape;125;p56"/>
          <p:cNvSpPr txBox="1">
            <a:spLocks noGrp="1"/>
          </p:cNvSpPr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6" name="Google Shape;126;p56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Титульный слайд">
  <p:cSld name="2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57"/>
          <p:cNvPicPr preferRelativeResize="0"/>
          <p:nvPr/>
        </p:nvPicPr>
        <p:blipFill rotWithShape="1">
          <a:blip r:embed="rId3">
            <a:alphaModFix/>
          </a:blip>
          <a:srcRect l="9099" t="15719" r="12464" b="31480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57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30" name="Google Shape;130;p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5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57"/>
          <p:cNvSpPr txBox="1"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3" name="Google Shape;133;p57"/>
          <p:cNvSpPr txBox="1">
            <a:spLocks noGrp="1"/>
          </p:cNvSpPr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4" name="Google Shape;134;p57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2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54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0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.xml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comments" Target="../comments/commen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3.xml"/><Relationship Id="rId3" Type="http://schemas.openxmlformats.org/officeDocument/2006/relationships/image" Target="../media/image19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comments" Target="../comments/comment4.xml"/><Relationship Id="rId4" Type="http://schemas.openxmlformats.org/officeDocument/2006/relationships/image" Target="../media/image30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5.xml"/><Relationship Id="rId3" Type="http://schemas.openxmlformats.org/officeDocument/2006/relationships/image" Target="../media/image19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19.png"/><Relationship Id="rId7" Type="http://schemas.openxmlformats.org/officeDocument/2006/relationships/image" Target="../media/image3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9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comments" Target="../comments/commen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20116800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2"/>
          <p:cNvSpPr txBox="1">
            <a:spLocks noGrp="1"/>
          </p:cNvSpPr>
          <p:nvPr>
            <p:ph type="ctrTitle"/>
          </p:nvPr>
        </p:nvSpPr>
        <p:spPr>
          <a:xfrm>
            <a:off x="888112" y="5061397"/>
            <a:ext cx="7400004" cy="229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ru-RU"/>
              <a:t>Студия Нот</a:t>
            </a:r>
            <a:endParaRPr/>
          </a:p>
        </p:txBody>
      </p:sp>
      <p:sp>
        <p:nvSpPr>
          <p:cNvPr id="141" name="Google Shape;141;p12"/>
          <p:cNvSpPr txBox="1">
            <a:spLocks noGrp="1"/>
          </p:cNvSpPr>
          <p:nvPr>
            <p:ph type="subTitle" idx="1"/>
          </p:nvPr>
        </p:nvSpPr>
        <p:spPr>
          <a:xfrm>
            <a:off x="888112" y="7778838"/>
            <a:ext cx="7400004" cy="1951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ru-RU"/>
              <a:t>Приложение для редактирования и сканирования нотных документов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6351" y="3572"/>
            <a:ext cx="20110451" cy="11312129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33"/>
          <p:cNvSpPr txBox="1">
            <a:spLocks noGrp="1"/>
          </p:cNvSpPr>
          <p:nvPr>
            <p:ph type="title"/>
          </p:nvPr>
        </p:nvSpPr>
        <p:spPr>
          <a:xfrm>
            <a:off x="871538" y="944900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sz="5000" b="1">
                <a:latin typeface="Comfortaa"/>
                <a:ea typeface="Comfortaa"/>
                <a:cs typeface="Comfortaa"/>
                <a:sym typeface="Comfortaa"/>
              </a:rPr>
              <a:t>Актуальность проекта</a:t>
            </a:r>
            <a:endParaRPr sz="5000"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48" name="Google Shape;148;p33"/>
          <p:cNvSpPr txBox="1">
            <a:spLocks noGrp="1"/>
          </p:cNvSpPr>
          <p:nvPr>
            <p:ph type="body" idx="2"/>
          </p:nvPr>
        </p:nvSpPr>
        <p:spPr>
          <a:xfrm>
            <a:off x="555825" y="2809725"/>
            <a:ext cx="9566700" cy="25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marR="0" lvl="0" indent="441325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700">
                <a:latin typeface="Comfortaa SemiBold"/>
                <a:ea typeface="Comfortaa SemiBold"/>
                <a:cs typeface="Comfortaa SemiBold"/>
                <a:sym typeface="Comfortaa SemiBold"/>
              </a:rPr>
              <a:t>В текущей ситуации массовому потребителю заведомо сложно получить доступ к зарубежным решениям. Большую значимость играют отечественные приложения.</a:t>
            </a:r>
            <a:endParaRPr sz="2700">
              <a:latin typeface="Comfortaa SemiBold"/>
              <a:ea typeface="Comfortaa SemiBold"/>
              <a:cs typeface="Comfortaa SemiBold"/>
              <a:sym typeface="Comfortaa SemiBold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700">
              <a:latin typeface="Comfortaa SemiBold"/>
              <a:ea typeface="Comfortaa SemiBold"/>
              <a:cs typeface="Comfortaa SemiBold"/>
              <a:sym typeface="Comfortaa SemiBold"/>
            </a:endParaRPr>
          </a:p>
          <a:p>
            <a:pPr marL="15875" marR="0" lvl="0" indent="441325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700">
                <a:latin typeface="Comfortaa SemiBold"/>
                <a:ea typeface="Comfortaa SemiBold"/>
                <a:cs typeface="Comfortaa SemiBold"/>
                <a:sym typeface="Comfortaa SemiBold"/>
              </a:rPr>
              <a:t>«</a:t>
            </a:r>
            <a:r>
              <a:rPr lang="ru-RU" sz="2700" b="1">
                <a:latin typeface="Comfortaa"/>
                <a:ea typeface="Comfortaa"/>
                <a:cs typeface="Comfortaa"/>
                <a:sym typeface="Comfortaa"/>
              </a:rPr>
              <a:t>Студия нот</a:t>
            </a:r>
            <a:r>
              <a:rPr lang="ru-RU" sz="2700">
                <a:latin typeface="Comfortaa SemiBold"/>
                <a:ea typeface="Comfortaa SemiBold"/>
                <a:cs typeface="Comfortaa SemiBold"/>
                <a:sym typeface="Comfortaa SemiBold"/>
              </a:rPr>
              <a:t>» – это приложение, использующее машинное обучение для </a:t>
            </a:r>
            <a:r>
              <a:rPr lang="ru-RU" sz="2700" b="1" u="sng">
                <a:latin typeface="Comfortaa"/>
                <a:ea typeface="Comfortaa"/>
                <a:cs typeface="Comfortaa"/>
                <a:sym typeface="Comfortaa"/>
              </a:rPr>
              <a:t>распознавания</a:t>
            </a:r>
            <a:r>
              <a:rPr lang="ru-RU" sz="2700" b="1"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ru-RU" sz="2700">
                <a:latin typeface="Comfortaa SemiBold"/>
                <a:ea typeface="Comfortaa SemiBold"/>
                <a:cs typeface="Comfortaa SemiBold"/>
                <a:sym typeface="Comfortaa SemiBold"/>
              </a:rPr>
              <a:t>и </a:t>
            </a:r>
            <a:r>
              <a:rPr lang="ru-RU" sz="2700" b="1" u="sng">
                <a:latin typeface="Comfortaa"/>
                <a:ea typeface="Comfortaa"/>
                <a:cs typeface="Comfortaa"/>
                <a:sym typeface="Comfortaa"/>
              </a:rPr>
              <a:t>редактирования </a:t>
            </a:r>
            <a:r>
              <a:rPr lang="ru-RU" sz="2700">
                <a:latin typeface="Comfortaa SemiBold"/>
                <a:ea typeface="Comfortaa SemiBold"/>
                <a:cs typeface="Comfortaa SemiBold"/>
                <a:sym typeface="Comfortaa SemiBold"/>
              </a:rPr>
              <a:t>нот.</a:t>
            </a:r>
            <a:br>
              <a:rPr lang="ru-RU" sz="2700">
                <a:latin typeface="Comfortaa SemiBold"/>
                <a:ea typeface="Comfortaa SemiBold"/>
                <a:cs typeface="Comfortaa SemiBold"/>
                <a:sym typeface="Comfortaa SemiBold"/>
              </a:rPr>
            </a:br>
            <a:r>
              <a:rPr lang="ru-RU" sz="2700"/>
              <a:t/>
            </a:r>
            <a:br>
              <a:rPr lang="ru-RU" sz="2700"/>
            </a:br>
            <a:endParaRPr sz="2700"/>
          </a:p>
        </p:txBody>
      </p:sp>
      <p:sp>
        <p:nvSpPr>
          <p:cNvPr id="149" name="Google Shape;149;p33"/>
          <p:cNvSpPr txBox="1">
            <a:spLocks noGrp="1"/>
          </p:cNvSpPr>
          <p:nvPr>
            <p:ph type="body" idx="3"/>
          </p:nvPr>
        </p:nvSpPr>
        <p:spPr>
          <a:xfrm>
            <a:off x="381250" y="5879200"/>
            <a:ext cx="9741300" cy="4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441325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700">
                <a:latin typeface="Comfortaa SemiBold"/>
                <a:ea typeface="Comfortaa SemiBold"/>
                <a:cs typeface="Comfortaa SemiBold"/>
                <a:sym typeface="Comfortaa SemiBold"/>
              </a:rPr>
              <a:t>Актуальность данного проекта растет с каждым годом, поскольку тренд по переводу данных в цифровое пространство все больше захватывает человечество. </a:t>
            </a:r>
            <a:endParaRPr sz="2700">
              <a:latin typeface="Comfortaa SemiBold"/>
              <a:ea typeface="Comfortaa SemiBold"/>
              <a:cs typeface="Comfortaa SemiBold"/>
              <a:sym typeface="Comfortaa SemiBold"/>
            </a:endParaRPr>
          </a:p>
          <a:p>
            <a:pPr marL="15875" lvl="0" indent="441325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700">
              <a:latin typeface="Comfortaa SemiBold"/>
              <a:ea typeface="Comfortaa SemiBold"/>
              <a:cs typeface="Comfortaa SemiBold"/>
              <a:sym typeface="Comfortaa SemiBold"/>
            </a:endParaRPr>
          </a:p>
          <a:p>
            <a:pPr marL="15875" lvl="0" indent="441325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700">
                <a:latin typeface="Comfortaa SemiBold"/>
                <a:ea typeface="Comfortaa SemiBold"/>
                <a:cs typeface="Comfortaa SemiBold"/>
                <a:sym typeface="Comfortaa SemiBold"/>
              </a:rPr>
              <a:t>На </a:t>
            </a:r>
            <a:r>
              <a:rPr lang="ru-RU" sz="2700" b="1" u="sng">
                <a:latin typeface="Comfortaa"/>
                <a:ea typeface="Comfortaa"/>
                <a:cs typeface="Comfortaa"/>
                <a:sym typeface="Comfortaa"/>
              </a:rPr>
              <a:t>диаграмме</a:t>
            </a:r>
            <a:r>
              <a:rPr lang="ru-RU" sz="2700">
                <a:latin typeface="Comfortaa SemiBold"/>
                <a:ea typeface="Comfortaa SemiBold"/>
                <a:cs typeface="Comfortaa SemiBold"/>
                <a:sym typeface="Comfortaa SemiBold"/>
              </a:rPr>
              <a:t> отображено количество </a:t>
            </a:r>
            <a:r>
              <a:rPr lang="ru-RU" sz="2700" b="1">
                <a:latin typeface="Comfortaa"/>
                <a:ea typeface="Comfortaa"/>
                <a:cs typeface="Comfortaa"/>
                <a:sym typeface="Comfortaa"/>
              </a:rPr>
              <a:t>государственных</a:t>
            </a:r>
            <a:r>
              <a:rPr lang="ru-RU" sz="2700">
                <a:latin typeface="Comfortaa SemiBold"/>
                <a:ea typeface="Comfortaa SemiBold"/>
                <a:cs typeface="Comfortaa SemiBold"/>
                <a:sym typeface="Comfortaa SemiBold"/>
              </a:rPr>
              <a:t> театров в РФ и СНГ. </a:t>
            </a:r>
            <a:r>
              <a:rPr lang="ru-RU" sz="2700" b="1" u="sng">
                <a:latin typeface="Comfortaa"/>
                <a:ea typeface="Comfortaa"/>
                <a:cs typeface="Comfortaa"/>
                <a:sym typeface="Comfortaa"/>
              </a:rPr>
              <a:t>Театры </a:t>
            </a:r>
            <a:r>
              <a:rPr lang="ru-RU" sz="2700">
                <a:latin typeface="Comfortaa SemiBold"/>
                <a:ea typeface="Comfortaa SemiBold"/>
                <a:cs typeface="Comfortaa SemiBold"/>
                <a:sym typeface="Comfortaa SemiBold"/>
              </a:rPr>
              <a:t>можно причислить к </a:t>
            </a:r>
            <a:r>
              <a:rPr lang="ru-RU" sz="2700" b="1" u="sng">
                <a:latin typeface="Comfortaa"/>
                <a:ea typeface="Comfortaa"/>
                <a:cs typeface="Comfortaa"/>
                <a:sym typeface="Comfortaa"/>
              </a:rPr>
              <a:t>целевым</a:t>
            </a:r>
            <a:r>
              <a:rPr lang="ru-RU" sz="2700">
                <a:latin typeface="Comfortaa SemiBold"/>
                <a:ea typeface="Comfortaa SemiBold"/>
                <a:cs typeface="Comfortaa SemiBold"/>
                <a:sym typeface="Comfortaa SemiBold"/>
              </a:rPr>
              <a:t> пользователям Студии нот, так как театры зачастую располагают </a:t>
            </a:r>
            <a:r>
              <a:rPr lang="ru-RU" sz="2700" b="1" u="sng">
                <a:latin typeface="Comfortaa"/>
                <a:ea typeface="Comfortaa"/>
                <a:cs typeface="Comfortaa"/>
                <a:sym typeface="Comfortaa"/>
              </a:rPr>
              <a:t>оркестрами</a:t>
            </a:r>
            <a:r>
              <a:rPr lang="ru-RU" sz="2700">
                <a:latin typeface="Comfortaa SemiBold"/>
                <a:ea typeface="Comfortaa SemiBold"/>
                <a:cs typeface="Comfortaa SemiBold"/>
                <a:sym typeface="Comfortaa SemiBold"/>
              </a:rPr>
              <a:t>, оперирующими нотами.</a:t>
            </a:r>
            <a:endParaRPr sz="2700"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pic>
        <p:nvPicPr>
          <p:cNvPr id="150" name="Google Shape;150;p33" title="Points scored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12850" y="3782458"/>
            <a:ext cx="8499276" cy="7281041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33"/>
          <p:cNvSpPr txBox="1"/>
          <p:nvPr/>
        </p:nvSpPr>
        <p:spPr>
          <a:xfrm>
            <a:off x="11302863" y="2809725"/>
            <a:ext cx="67158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1">
                <a:latin typeface="Comfortaa"/>
                <a:ea typeface="Comfortaa"/>
                <a:cs typeface="Comfortaa"/>
                <a:sym typeface="Comfortaa"/>
              </a:rPr>
              <a:t>Количество театров в РФ и</a:t>
            </a:r>
            <a:endParaRPr sz="3000" b="1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1">
                <a:latin typeface="Comfortaa"/>
                <a:ea typeface="Comfortaa"/>
                <a:cs typeface="Comfortaa"/>
                <a:sym typeface="Comfortaa"/>
              </a:rPr>
              <a:t> СНГ</a:t>
            </a:r>
            <a:endParaRPr sz="3000" b="1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175" y="1785"/>
            <a:ext cx="20110451" cy="11312129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34"/>
          <p:cNvSpPr txBox="1">
            <a:spLocks noGrp="1"/>
          </p:cNvSpPr>
          <p:nvPr>
            <p:ph type="title"/>
          </p:nvPr>
        </p:nvSpPr>
        <p:spPr>
          <a:xfrm>
            <a:off x="894600" y="515375"/>
            <a:ext cx="123894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sz="5000" b="1">
                <a:latin typeface="Comfortaa"/>
                <a:ea typeface="Comfortaa"/>
                <a:cs typeface="Comfortaa"/>
                <a:sym typeface="Comfortaa"/>
              </a:rPr>
              <a:t>Рассматриваемые проблемы</a:t>
            </a:r>
            <a:endParaRPr sz="5000"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58" name="Google Shape;158;p34"/>
          <p:cNvSpPr txBox="1"/>
          <p:nvPr/>
        </p:nvSpPr>
        <p:spPr>
          <a:xfrm>
            <a:off x="894600" y="2275250"/>
            <a:ext cx="13322400" cy="56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31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Comfortaa SemiBold"/>
              <a:buChar char="👉"/>
            </a:pPr>
            <a:r>
              <a:rPr lang="ru-RU" sz="3200">
                <a:latin typeface="Comfortaa SemiBold"/>
                <a:ea typeface="Comfortaa SemiBold"/>
                <a:cs typeface="Comfortaa SemiBold"/>
                <a:sym typeface="Comfortaa SemiBold"/>
              </a:rPr>
              <a:t>Отсутствие достойных отечественных аналогов и недоступность зарубежных</a:t>
            </a:r>
            <a:endParaRPr sz="3200">
              <a:latin typeface="Comfortaa SemiBold"/>
              <a:ea typeface="Comfortaa SemiBold"/>
              <a:cs typeface="Comfortaa SemiBold"/>
              <a:sym typeface="Comfortaa SemiBold"/>
            </a:endParaRPr>
          </a:p>
          <a:p>
            <a:pPr marL="457200" lvl="0" indent="-431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Comfortaa SemiBold"/>
              <a:buChar char="👉"/>
            </a:pPr>
            <a:r>
              <a:rPr lang="ru-RU" sz="3200">
                <a:latin typeface="Comfortaa SemiBold"/>
                <a:ea typeface="Comfortaa SemiBold"/>
                <a:cs typeface="Comfortaa SemiBold"/>
                <a:sym typeface="Comfortaa SemiBold"/>
              </a:rPr>
              <a:t>Существенные затраты времени на работу с нотами без использования приложений (от руки).</a:t>
            </a:r>
            <a:endParaRPr sz="3200">
              <a:latin typeface="Comfortaa SemiBold"/>
              <a:ea typeface="Comfortaa SemiBold"/>
              <a:cs typeface="Comfortaa SemiBold"/>
              <a:sym typeface="Comfortaa SemiBold"/>
            </a:endParaRPr>
          </a:p>
          <a:p>
            <a:pPr marL="457200" lvl="0" indent="-431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Comfortaa SemiBold"/>
              <a:buChar char="👉"/>
            </a:pPr>
            <a:r>
              <a:rPr lang="ru-RU" sz="3200">
                <a:latin typeface="Comfortaa SemiBold"/>
                <a:ea typeface="Comfortaa SemiBold"/>
                <a:cs typeface="Comfortaa SemiBold"/>
                <a:sym typeface="Comfortaa SemiBold"/>
              </a:rPr>
              <a:t>Возможное возникновения трудностей при хранении документов с нотами</a:t>
            </a:r>
            <a:endParaRPr sz="3200"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pic>
        <p:nvPicPr>
          <p:cNvPr id="159" name="Google Shape;159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201575" y="5370125"/>
            <a:ext cx="2049750" cy="241705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34"/>
          <p:cNvSpPr/>
          <p:nvPr/>
        </p:nvSpPr>
        <p:spPr>
          <a:xfrm>
            <a:off x="14217000" y="4337905"/>
            <a:ext cx="2251300" cy="2228600"/>
          </a:xfrm>
          <a:custGeom>
            <a:avLst/>
            <a:gdLst/>
            <a:ahLst/>
            <a:cxnLst/>
            <a:rect l="l" t="t" r="r" b="b"/>
            <a:pathLst>
              <a:path w="90052" h="89144" extrusionOk="0">
                <a:moveTo>
                  <a:pt x="0" y="12275"/>
                </a:moveTo>
                <a:cubicBezTo>
                  <a:pt x="4048" y="10794"/>
                  <a:pt x="16490" y="5165"/>
                  <a:pt x="24290" y="3388"/>
                </a:cubicBezTo>
                <a:cubicBezTo>
                  <a:pt x="32091" y="1611"/>
                  <a:pt x="41274" y="-1944"/>
                  <a:pt x="46803" y="1611"/>
                </a:cubicBezTo>
                <a:cubicBezTo>
                  <a:pt x="52333" y="5166"/>
                  <a:pt x="56677" y="13361"/>
                  <a:pt x="57467" y="24716"/>
                </a:cubicBezTo>
                <a:cubicBezTo>
                  <a:pt x="58257" y="36071"/>
                  <a:pt x="49568" y="59078"/>
                  <a:pt x="51543" y="69742"/>
                </a:cubicBezTo>
                <a:cubicBezTo>
                  <a:pt x="53518" y="80406"/>
                  <a:pt x="62898" y="86923"/>
                  <a:pt x="69316" y="88700"/>
                </a:cubicBezTo>
                <a:cubicBezTo>
                  <a:pt x="75734" y="90477"/>
                  <a:pt x="86596" y="81788"/>
                  <a:pt x="90052" y="80406"/>
                </a:cubicBezTo>
              </a:path>
            </a:pathLst>
          </a:custGeom>
          <a:noFill/>
          <a:ln w="38100" cap="flat" cmpd="sng">
            <a:solidFill>
              <a:srgbClr val="EC9AFD"/>
            </a:solidFill>
            <a:prstDash val="dash"/>
            <a:round/>
            <a:headEnd type="none" w="med" len="med"/>
            <a:tailEnd type="none" w="med" len="med"/>
          </a:ln>
        </p:spPr>
      </p:sp>
      <p:pic>
        <p:nvPicPr>
          <p:cNvPr id="161" name="Google Shape;161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137972">
            <a:off x="12128736" y="493413"/>
            <a:ext cx="1805979" cy="2038747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34"/>
          <p:cNvSpPr/>
          <p:nvPr/>
        </p:nvSpPr>
        <p:spPr>
          <a:xfrm>
            <a:off x="8055600" y="1236371"/>
            <a:ext cx="4265600" cy="1127500"/>
          </a:xfrm>
          <a:custGeom>
            <a:avLst/>
            <a:gdLst/>
            <a:ahLst/>
            <a:cxnLst/>
            <a:rect l="l" t="t" r="r" b="b"/>
            <a:pathLst>
              <a:path w="170624" h="45100" extrusionOk="0">
                <a:moveTo>
                  <a:pt x="0" y="45100"/>
                </a:moveTo>
                <a:cubicBezTo>
                  <a:pt x="12145" y="43816"/>
                  <a:pt x="57467" y="44113"/>
                  <a:pt x="72871" y="37398"/>
                </a:cubicBezTo>
                <a:cubicBezTo>
                  <a:pt x="88275" y="30684"/>
                  <a:pt x="95977" y="10639"/>
                  <a:pt x="92422" y="4813"/>
                </a:cubicBezTo>
                <a:cubicBezTo>
                  <a:pt x="88867" y="-1013"/>
                  <a:pt x="59442" y="-1012"/>
                  <a:pt x="51543" y="2444"/>
                </a:cubicBezTo>
                <a:cubicBezTo>
                  <a:pt x="43644" y="5900"/>
                  <a:pt x="38213" y="19230"/>
                  <a:pt x="45026" y="25549"/>
                </a:cubicBezTo>
                <a:cubicBezTo>
                  <a:pt x="51839" y="31868"/>
                  <a:pt x="71489" y="39866"/>
                  <a:pt x="92422" y="40360"/>
                </a:cubicBezTo>
                <a:cubicBezTo>
                  <a:pt x="113355" y="40854"/>
                  <a:pt x="157590" y="30486"/>
                  <a:pt x="170624" y="28511"/>
                </a:cubicBezTo>
              </a:path>
            </a:pathLst>
          </a:custGeom>
          <a:noFill/>
          <a:ln w="38100" cap="flat" cmpd="sng">
            <a:solidFill>
              <a:srgbClr val="00FFFF"/>
            </a:solidFill>
            <a:prstDash val="dash"/>
            <a:round/>
            <a:headEnd type="none" w="med" len="med"/>
            <a:tailEnd type="none" w="med" len="med"/>
          </a:ln>
        </p:spPr>
      </p:sp>
      <p:pic>
        <p:nvPicPr>
          <p:cNvPr id="163" name="Google Shape;163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3850" y="7787175"/>
            <a:ext cx="4687474" cy="2989424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34"/>
          <p:cNvSpPr/>
          <p:nvPr/>
        </p:nvSpPr>
        <p:spPr>
          <a:xfrm>
            <a:off x="6604125" y="7162805"/>
            <a:ext cx="8368275" cy="1614300"/>
          </a:xfrm>
          <a:custGeom>
            <a:avLst/>
            <a:gdLst/>
            <a:ahLst/>
            <a:cxnLst/>
            <a:rect l="l" t="t" r="r" b="b"/>
            <a:pathLst>
              <a:path w="334731" h="64572" extrusionOk="0">
                <a:moveTo>
                  <a:pt x="0" y="11844"/>
                </a:moveTo>
                <a:cubicBezTo>
                  <a:pt x="11651" y="9968"/>
                  <a:pt x="42952" y="-2769"/>
                  <a:pt x="69908" y="588"/>
                </a:cubicBezTo>
                <a:cubicBezTo>
                  <a:pt x="96864" y="3945"/>
                  <a:pt x="128955" y="28926"/>
                  <a:pt x="161737" y="31987"/>
                </a:cubicBezTo>
                <a:cubicBezTo>
                  <a:pt x="194519" y="35048"/>
                  <a:pt x="237768" y="13522"/>
                  <a:pt x="266600" y="18953"/>
                </a:cubicBezTo>
                <a:cubicBezTo>
                  <a:pt x="295432" y="24384"/>
                  <a:pt x="323376" y="56969"/>
                  <a:pt x="334731" y="64572"/>
                </a:cubicBezTo>
              </a:path>
            </a:pathLst>
          </a:custGeom>
          <a:noFill/>
          <a:ln w="38100" cap="flat" cmpd="sng">
            <a:solidFill>
              <a:srgbClr val="F1C232"/>
            </a:solidFill>
            <a:prstDash val="lgDash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6351" y="0"/>
            <a:ext cx="20116799" cy="11315701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35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sz="5000" b="1">
                <a:latin typeface="Comfortaa"/>
                <a:ea typeface="Comfortaa"/>
                <a:cs typeface="Comfortaa"/>
                <a:sym typeface="Comfortaa"/>
              </a:rPr>
              <a:t>Решение</a:t>
            </a:r>
            <a:endParaRPr sz="5000" b="1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71" name="Google Shape;171;p35"/>
          <p:cNvPicPr preferRelativeResize="0"/>
          <p:nvPr/>
        </p:nvPicPr>
        <p:blipFill rotWithShape="1">
          <a:blip r:embed="rId4">
            <a:alphaModFix/>
          </a:blip>
          <a:srcRect r="41568"/>
          <a:stretch/>
        </p:blipFill>
        <p:spPr>
          <a:xfrm>
            <a:off x="7706425" y="2139250"/>
            <a:ext cx="11812574" cy="8771176"/>
          </a:xfrm>
          <a:prstGeom prst="rect">
            <a:avLst/>
          </a:prstGeom>
          <a:noFill/>
          <a:ln w="76200" cap="flat" cmpd="sng">
            <a:solidFill>
              <a:srgbClr val="3C78D8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72" name="Google Shape;172;p35"/>
          <p:cNvSpPr txBox="1"/>
          <p:nvPr/>
        </p:nvSpPr>
        <p:spPr>
          <a:xfrm>
            <a:off x="320725" y="2139250"/>
            <a:ext cx="7114800" cy="44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>
                <a:latin typeface="Comfortaa SemiBold"/>
                <a:ea typeface="Comfortaa SemiBold"/>
                <a:cs typeface="Comfortaa SemiBold"/>
                <a:sym typeface="Comfortaa SemiBold"/>
              </a:rPr>
              <a:t>Наше решение подразумевает создание приложения, предоставляющее пользователю инструментарий для быстрой и комфортной работы по сканированию и редактированию нот.</a:t>
            </a:r>
            <a:endParaRPr sz="3000"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pic>
        <p:nvPicPr>
          <p:cNvPr id="173" name="Google Shape;173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79575" y="5255800"/>
            <a:ext cx="5197100" cy="5065056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35"/>
          <p:cNvSpPr txBox="1"/>
          <p:nvPr/>
        </p:nvSpPr>
        <p:spPr>
          <a:xfrm>
            <a:off x="1931425" y="9908500"/>
            <a:ext cx="4806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latin typeface="Comfortaa"/>
                <a:ea typeface="Comfortaa"/>
                <a:cs typeface="Comfortaa"/>
                <a:sym typeface="Comfortaa"/>
              </a:rPr>
              <a:t>Логотип приложения</a:t>
            </a:r>
            <a:endParaRPr sz="2800" b="1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6351" y="0"/>
            <a:ext cx="20116799" cy="11315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4600" y="9404109"/>
            <a:ext cx="5012675" cy="124292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36"/>
          <p:cNvSpPr txBox="1"/>
          <p:nvPr/>
        </p:nvSpPr>
        <p:spPr>
          <a:xfrm>
            <a:off x="871550" y="8529300"/>
            <a:ext cx="129825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300" b="1">
                <a:latin typeface="Comfortaa"/>
                <a:ea typeface="Comfortaa"/>
                <a:cs typeface="Comfortaa"/>
                <a:sym typeface="Comfortaa"/>
              </a:rPr>
              <a:t>Основные конкуренты</a:t>
            </a:r>
            <a:endParaRPr sz="3300" b="1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82" name="Google Shape;182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32575" y="9570025"/>
            <a:ext cx="4099950" cy="91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321950" y="9153463"/>
            <a:ext cx="1744200" cy="17442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4" name="Google Shape;184;p36"/>
          <p:cNvGraphicFramePr/>
          <p:nvPr/>
        </p:nvGraphicFramePr>
        <p:xfrm>
          <a:off x="13617125" y="832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{6097A26E-3AC3-4E52-8B17-7C96FBE3F7E9}</a:tableStyleId>
              </a:tblPr>
              <a:tblGrid>
                <a:gridCol w="1263600"/>
                <a:gridCol w="4066550"/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>
                          <a:solidFill>
                            <a:schemeClr val="dk1"/>
                          </a:solidFill>
                          <a:latin typeface="Comfortaa SemiBold"/>
                          <a:ea typeface="Comfortaa SemiBold"/>
                          <a:cs typeface="Comfortaa SemiBold"/>
                          <a:sym typeface="Comfortaa SemiBold"/>
                        </a:rPr>
                        <a:t>PAM</a:t>
                      </a:r>
                      <a:endParaRPr sz="3000">
                        <a:solidFill>
                          <a:schemeClr val="dk1"/>
                        </a:solidFill>
                        <a:latin typeface="Comfortaa SemiBold"/>
                        <a:ea typeface="Comfortaa SemiBold"/>
                        <a:cs typeface="Comfortaa SemiBold"/>
                        <a:sym typeface="Comfortaa SemiBold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>
                          <a:solidFill>
                            <a:schemeClr val="dk1"/>
                          </a:solidFill>
                          <a:latin typeface="Comfortaa SemiBold"/>
                          <a:ea typeface="Comfortaa SemiBold"/>
                          <a:cs typeface="Comfortaa SemiBold"/>
                          <a:sym typeface="Comfortaa SemiBold"/>
                        </a:rPr>
                        <a:t>6 120 000 ₽/мес</a:t>
                      </a:r>
                      <a:endParaRPr sz="3000">
                        <a:solidFill>
                          <a:schemeClr val="dk1"/>
                        </a:solidFill>
                        <a:latin typeface="Comfortaa SemiBold"/>
                        <a:ea typeface="Comfortaa SemiBold"/>
                        <a:cs typeface="Comfortaa SemiBold"/>
                        <a:sym typeface="Comfortaa SemiBold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>
                          <a:solidFill>
                            <a:schemeClr val="dk1"/>
                          </a:solidFill>
                          <a:latin typeface="Comfortaa SemiBold"/>
                          <a:ea typeface="Comfortaa SemiBold"/>
                          <a:cs typeface="Comfortaa SemiBold"/>
                          <a:sym typeface="Comfortaa SemiBold"/>
                        </a:rPr>
                        <a:t>TAM</a:t>
                      </a:r>
                      <a:endParaRPr sz="3000">
                        <a:solidFill>
                          <a:schemeClr val="dk1"/>
                        </a:solidFill>
                        <a:latin typeface="Comfortaa SemiBold"/>
                        <a:ea typeface="Comfortaa SemiBold"/>
                        <a:cs typeface="Comfortaa SemiBold"/>
                        <a:sym typeface="Comfortaa SemiBold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2829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>
                          <a:solidFill>
                            <a:schemeClr val="dk1"/>
                          </a:solidFill>
                          <a:latin typeface="Comfortaa SemiBold"/>
                          <a:ea typeface="Comfortaa SemiBold"/>
                          <a:cs typeface="Comfortaa SemiBold"/>
                          <a:sym typeface="Comfortaa SemiBold"/>
                        </a:rPr>
                        <a:t>2 620 000 ₽/мес</a:t>
                      </a:r>
                      <a:endParaRPr sz="3000">
                        <a:solidFill>
                          <a:schemeClr val="dk1"/>
                        </a:solidFill>
                        <a:latin typeface="Comfortaa SemiBold"/>
                        <a:ea typeface="Comfortaa SemiBold"/>
                        <a:cs typeface="Comfortaa SemiBold"/>
                        <a:sym typeface="Comfortaa SemiBold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2829B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>
                          <a:solidFill>
                            <a:schemeClr val="dk1"/>
                          </a:solidFill>
                          <a:latin typeface="Comfortaa SemiBold"/>
                          <a:ea typeface="Comfortaa SemiBold"/>
                          <a:cs typeface="Comfortaa SemiBold"/>
                          <a:sym typeface="Comfortaa SemiBold"/>
                        </a:rPr>
                        <a:t>SAM</a:t>
                      </a:r>
                      <a:endParaRPr sz="3000">
                        <a:solidFill>
                          <a:schemeClr val="dk1"/>
                        </a:solidFill>
                        <a:latin typeface="Comfortaa SemiBold"/>
                        <a:ea typeface="Comfortaa SemiBold"/>
                        <a:cs typeface="Comfortaa SemiBold"/>
                        <a:sym typeface="Comfortaa SemiBold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>
                          <a:solidFill>
                            <a:schemeClr val="dk1"/>
                          </a:solidFill>
                          <a:latin typeface="Comfortaa SemiBold"/>
                          <a:ea typeface="Comfortaa SemiBold"/>
                          <a:cs typeface="Comfortaa SemiBold"/>
                          <a:sym typeface="Comfortaa SemiBold"/>
                        </a:rPr>
                        <a:t>768 000 ₽/мес</a:t>
                      </a:r>
                      <a:endParaRPr sz="3000">
                        <a:solidFill>
                          <a:schemeClr val="dk1"/>
                        </a:solidFill>
                        <a:latin typeface="Comfortaa SemiBold"/>
                        <a:ea typeface="Comfortaa SemiBold"/>
                        <a:cs typeface="Comfortaa SemiBold"/>
                        <a:sym typeface="Comfortaa SemiBold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B5394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>
                          <a:solidFill>
                            <a:schemeClr val="dk1"/>
                          </a:solidFill>
                          <a:latin typeface="Comfortaa SemiBold"/>
                          <a:ea typeface="Comfortaa SemiBold"/>
                          <a:cs typeface="Comfortaa SemiBold"/>
                          <a:sym typeface="Comfortaa SemiBold"/>
                        </a:rPr>
                        <a:t>SOM</a:t>
                      </a:r>
                      <a:endParaRPr sz="3000">
                        <a:solidFill>
                          <a:schemeClr val="dk1"/>
                        </a:solidFill>
                        <a:latin typeface="Comfortaa SemiBold"/>
                        <a:ea typeface="Comfortaa SemiBold"/>
                        <a:cs typeface="Comfortaa SemiBold"/>
                        <a:sym typeface="Comfortaa SemiBold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>
                          <a:solidFill>
                            <a:schemeClr val="dk1"/>
                          </a:solidFill>
                          <a:latin typeface="Comfortaa SemiBold"/>
                          <a:ea typeface="Comfortaa SemiBold"/>
                          <a:cs typeface="Comfortaa SemiBold"/>
                          <a:sym typeface="Comfortaa SemiBold"/>
                        </a:rPr>
                        <a:t>75 800 ₽/мес</a:t>
                      </a:r>
                      <a:endParaRPr sz="3000">
                        <a:solidFill>
                          <a:schemeClr val="dk1"/>
                        </a:solidFill>
                        <a:latin typeface="Comfortaa SemiBold"/>
                        <a:ea typeface="Comfortaa SemiBold"/>
                        <a:cs typeface="Comfortaa SemiBold"/>
                        <a:sym typeface="Comfortaa SemiBold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06666"/>
                    </a:solidFill>
                  </a:tcPr>
                </a:tc>
              </a:tr>
            </a:tbl>
          </a:graphicData>
        </a:graphic>
      </p:graphicFrame>
      <p:sp>
        <p:nvSpPr>
          <p:cNvPr id="185" name="Google Shape;185;p36"/>
          <p:cNvSpPr txBox="1"/>
          <p:nvPr/>
        </p:nvSpPr>
        <p:spPr>
          <a:xfrm>
            <a:off x="12139300" y="1817675"/>
            <a:ext cx="84144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100">
                <a:latin typeface="Comfortaa SemiBold"/>
                <a:ea typeface="Comfortaa SemiBold"/>
                <a:cs typeface="Comfortaa SemiBold"/>
                <a:sym typeface="Comfortaa SemiBold"/>
              </a:rPr>
              <a:t>Предварительный анализ рынка</a:t>
            </a:r>
            <a:endParaRPr sz="4100"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pic>
        <p:nvPicPr>
          <p:cNvPr id="186" name="Google Shape;186;p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854825" y="3184200"/>
            <a:ext cx="4854728" cy="49473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36"/>
          <p:cNvSpPr txBox="1">
            <a:spLocks noGrp="1"/>
          </p:cNvSpPr>
          <p:nvPr>
            <p:ph type="title"/>
          </p:nvPr>
        </p:nvSpPr>
        <p:spPr>
          <a:xfrm>
            <a:off x="894588" y="335250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sz="5000" b="1">
                <a:latin typeface="Comfortaa"/>
                <a:ea typeface="Comfortaa"/>
                <a:cs typeface="Comfortaa"/>
                <a:sym typeface="Comfortaa"/>
              </a:rPr>
              <a:t>Рынок </a:t>
            </a:r>
            <a:endParaRPr sz="5000" b="1">
              <a:latin typeface="Comfortaa"/>
              <a:ea typeface="Comfortaa"/>
              <a:cs typeface="Comfortaa"/>
              <a:sym typeface="Comfortaa"/>
            </a:endParaRPr>
          </a:p>
        </p:txBody>
      </p:sp>
      <p:graphicFrame>
        <p:nvGraphicFramePr>
          <p:cNvPr id="188" name="Google Shape;188;p36"/>
          <p:cNvGraphicFramePr/>
          <p:nvPr/>
        </p:nvGraphicFramePr>
        <p:xfrm>
          <a:off x="871538" y="124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{6097A26E-3AC3-4E52-8B17-7C96FBE3F7E9}</a:tableStyleId>
              </a:tblPr>
              <a:tblGrid>
                <a:gridCol w="3835050"/>
                <a:gridCol w="3835050"/>
                <a:gridCol w="3835050"/>
              </a:tblGrid>
              <a:tr h="667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>
                          <a:latin typeface="Comfortaa SemiBold"/>
                          <a:ea typeface="Comfortaa SemiBold"/>
                          <a:cs typeface="Comfortaa SemiBold"/>
                          <a:sym typeface="Comfortaa SemiBold"/>
                        </a:rPr>
                        <a:t>Признак</a:t>
                      </a:r>
                      <a:endParaRPr sz="2200">
                        <a:latin typeface="Comfortaa SemiBold"/>
                        <a:ea typeface="Comfortaa SemiBold"/>
                        <a:cs typeface="Comfortaa SemiBold"/>
                        <a:sym typeface="Comfortaa SemiBol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>
                          <a:latin typeface="Comfortaa SemiBold"/>
                          <a:ea typeface="Comfortaa SemiBold"/>
                          <a:cs typeface="Comfortaa SemiBold"/>
                          <a:sym typeface="Comfortaa SemiBold"/>
                        </a:rPr>
                        <a:t>Аналоги</a:t>
                      </a:r>
                      <a:endParaRPr sz="2200">
                        <a:latin typeface="Comfortaa SemiBold"/>
                        <a:ea typeface="Comfortaa SemiBold"/>
                        <a:cs typeface="Comfortaa SemiBold"/>
                        <a:sym typeface="Comfortaa SemiBol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>
                          <a:latin typeface="Comfortaa SemiBold"/>
                          <a:ea typeface="Comfortaa SemiBold"/>
                          <a:cs typeface="Comfortaa SemiBold"/>
                          <a:sym typeface="Comfortaa SemiBold"/>
                        </a:rPr>
                        <a:t>Студия нот</a:t>
                      </a:r>
                      <a:endParaRPr sz="2200">
                        <a:latin typeface="Comfortaa SemiBold"/>
                        <a:ea typeface="Comfortaa SemiBold"/>
                        <a:cs typeface="Comfortaa SemiBold"/>
                        <a:sym typeface="Comfortaa SemiBol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</a:tr>
              <a:tr h="667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>
                          <a:latin typeface="Comfortaa SemiBold"/>
                          <a:ea typeface="Comfortaa SemiBold"/>
                          <a:cs typeface="Comfortaa SemiBold"/>
                          <a:sym typeface="Comfortaa SemiBold"/>
                        </a:rPr>
                        <a:t>Редактирование нот</a:t>
                      </a:r>
                      <a:endParaRPr sz="2200">
                        <a:latin typeface="Comfortaa SemiBold"/>
                        <a:ea typeface="Comfortaa SemiBold"/>
                        <a:cs typeface="Comfortaa SemiBold"/>
                        <a:sym typeface="Comfortaa SemiBol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900">
                          <a:latin typeface="Comfortaa SemiBold"/>
                          <a:ea typeface="Comfortaa SemiBold"/>
                          <a:cs typeface="Comfortaa SemiBold"/>
                          <a:sym typeface="Comfortaa SemiBold"/>
                        </a:rPr>
                        <a:t>+</a:t>
                      </a:r>
                      <a:endParaRPr sz="3900">
                        <a:latin typeface="Comfortaa SemiBold"/>
                        <a:ea typeface="Comfortaa SemiBold"/>
                        <a:cs typeface="Comfortaa SemiBold"/>
                        <a:sym typeface="Comfortaa SemiBol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900">
                          <a:latin typeface="Comfortaa SemiBold"/>
                          <a:ea typeface="Comfortaa SemiBold"/>
                          <a:cs typeface="Comfortaa SemiBold"/>
                          <a:sym typeface="Comfortaa SemiBold"/>
                        </a:rPr>
                        <a:t>+</a:t>
                      </a:r>
                      <a:endParaRPr sz="3900">
                        <a:latin typeface="Comfortaa SemiBold"/>
                        <a:ea typeface="Comfortaa SemiBold"/>
                        <a:cs typeface="Comfortaa SemiBold"/>
                        <a:sym typeface="Comfortaa SemiBol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</a:tr>
              <a:tr h="1068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>
                          <a:latin typeface="Comfortaa SemiBold"/>
                          <a:ea typeface="Comfortaa SemiBold"/>
                          <a:cs typeface="Comfortaa SemiBold"/>
                          <a:sym typeface="Comfortaa SemiBold"/>
                        </a:rPr>
                        <a:t>Экономия времени работы с нотами</a:t>
                      </a:r>
                      <a:endParaRPr sz="2200">
                        <a:latin typeface="Comfortaa SemiBold"/>
                        <a:ea typeface="Comfortaa SemiBold"/>
                        <a:cs typeface="Comfortaa SemiBold"/>
                        <a:sym typeface="Comfortaa SemiBol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900">
                          <a:latin typeface="Comfortaa SemiBold"/>
                          <a:ea typeface="Comfortaa SemiBold"/>
                          <a:cs typeface="Comfortaa SemiBold"/>
                          <a:sym typeface="Comfortaa SemiBold"/>
                        </a:rPr>
                        <a:t>+</a:t>
                      </a:r>
                      <a:endParaRPr sz="3900">
                        <a:latin typeface="Comfortaa SemiBold"/>
                        <a:ea typeface="Comfortaa SemiBold"/>
                        <a:cs typeface="Comfortaa SemiBold"/>
                        <a:sym typeface="Comfortaa SemiBol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900">
                          <a:latin typeface="Comfortaa SemiBold"/>
                          <a:ea typeface="Comfortaa SemiBold"/>
                          <a:cs typeface="Comfortaa SemiBold"/>
                          <a:sym typeface="Comfortaa SemiBold"/>
                        </a:rPr>
                        <a:t>+</a:t>
                      </a:r>
                      <a:endParaRPr sz="3900">
                        <a:latin typeface="Comfortaa SemiBold"/>
                        <a:ea typeface="Comfortaa SemiBold"/>
                        <a:cs typeface="Comfortaa SemiBold"/>
                        <a:sym typeface="Comfortaa SemiBol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</a:tr>
              <a:tr h="1068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>
                          <a:latin typeface="Comfortaa SemiBold"/>
                          <a:ea typeface="Comfortaa SemiBold"/>
                          <a:cs typeface="Comfortaa SemiBold"/>
                          <a:sym typeface="Comfortaa SemiBold"/>
                        </a:rPr>
                        <a:t>Система распознавания нот на документах</a:t>
                      </a:r>
                      <a:endParaRPr sz="2200">
                        <a:latin typeface="Comfortaa SemiBold"/>
                        <a:ea typeface="Comfortaa SemiBold"/>
                        <a:cs typeface="Comfortaa SemiBold"/>
                        <a:sym typeface="Comfortaa SemiBol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900">
                          <a:latin typeface="Comfortaa SemiBold"/>
                          <a:ea typeface="Comfortaa SemiBold"/>
                          <a:cs typeface="Comfortaa SemiBold"/>
                          <a:sym typeface="Comfortaa SemiBold"/>
                        </a:rPr>
                        <a:t>+</a:t>
                      </a:r>
                      <a:endParaRPr sz="3900">
                        <a:latin typeface="Comfortaa SemiBold"/>
                        <a:ea typeface="Comfortaa SemiBold"/>
                        <a:cs typeface="Comfortaa SemiBold"/>
                        <a:sym typeface="Comfortaa SemiBol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900">
                          <a:latin typeface="Comfortaa SemiBold"/>
                          <a:ea typeface="Comfortaa SemiBold"/>
                          <a:cs typeface="Comfortaa SemiBold"/>
                          <a:sym typeface="Comfortaa SemiBold"/>
                        </a:rPr>
                        <a:t>+</a:t>
                      </a:r>
                      <a:endParaRPr sz="3900">
                        <a:latin typeface="Comfortaa SemiBold"/>
                        <a:ea typeface="Comfortaa SemiBold"/>
                        <a:cs typeface="Comfortaa SemiBold"/>
                        <a:sym typeface="Comfortaa SemiBol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</a:tr>
              <a:tr h="1068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>
                          <a:latin typeface="Comfortaa SemiBold"/>
                          <a:ea typeface="Comfortaa SemiBold"/>
                          <a:cs typeface="Comfortaa SemiBold"/>
                          <a:sym typeface="Comfortaa SemiBold"/>
                        </a:rPr>
                        <a:t>Доступность на отечественном рынке</a:t>
                      </a:r>
                      <a:endParaRPr sz="2200">
                        <a:latin typeface="Comfortaa SemiBold"/>
                        <a:ea typeface="Comfortaa SemiBold"/>
                        <a:cs typeface="Comfortaa SemiBold"/>
                        <a:sym typeface="Comfortaa SemiBol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900">
                          <a:latin typeface="Comfortaa SemiBold"/>
                          <a:ea typeface="Comfortaa SemiBold"/>
                          <a:cs typeface="Comfortaa SemiBold"/>
                          <a:sym typeface="Comfortaa SemiBold"/>
                        </a:rPr>
                        <a:t>-</a:t>
                      </a:r>
                      <a:endParaRPr sz="3900">
                        <a:latin typeface="Comfortaa SemiBold"/>
                        <a:ea typeface="Comfortaa SemiBold"/>
                        <a:cs typeface="Comfortaa SemiBold"/>
                        <a:sym typeface="Comfortaa SemiBol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900">
                          <a:latin typeface="Comfortaa SemiBold"/>
                          <a:ea typeface="Comfortaa SemiBold"/>
                          <a:cs typeface="Comfortaa SemiBold"/>
                          <a:sym typeface="Comfortaa SemiBold"/>
                        </a:rPr>
                        <a:t>+</a:t>
                      </a:r>
                      <a:endParaRPr sz="3900">
                        <a:latin typeface="Comfortaa SemiBold"/>
                        <a:ea typeface="Comfortaa SemiBold"/>
                        <a:cs typeface="Comfortaa SemiBold"/>
                        <a:sym typeface="Comfortaa SemiBol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</a:tr>
              <a:tr h="1468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>
                          <a:latin typeface="Comfortaa SemiBold"/>
                          <a:ea typeface="Comfortaa SemiBold"/>
                          <a:cs typeface="Comfortaa SemiBold"/>
                          <a:sym typeface="Comfortaa SemiBold"/>
                        </a:rPr>
                        <a:t>Приемлемая для русского пользователя цена</a:t>
                      </a:r>
                      <a:endParaRPr sz="2200">
                        <a:latin typeface="Comfortaa SemiBold"/>
                        <a:ea typeface="Comfortaa SemiBold"/>
                        <a:cs typeface="Comfortaa SemiBold"/>
                        <a:sym typeface="Comfortaa SemiBol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900">
                          <a:latin typeface="Comfortaa SemiBold"/>
                          <a:ea typeface="Comfortaa SemiBold"/>
                          <a:cs typeface="Comfortaa SemiBold"/>
                          <a:sym typeface="Comfortaa SemiBold"/>
                        </a:rPr>
                        <a:t>-</a:t>
                      </a:r>
                      <a:endParaRPr sz="3900">
                        <a:latin typeface="Comfortaa SemiBold"/>
                        <a:ea typeface="Comfortaa SemiBold"/>
                        <a:cs typeface="Comfortaa SemiBold"/>
                        <a:sym typeface="Comfortaa SemiBol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900">
                          <a:latin typeface="Comfortaa SemiBold"/>
                          <a:ea typeface="Comfortaa SemiBold"/>
                          <a:cs typeface="Comfortaa SemiBold"/>
                          <a:sym typeface="Comfortaa SemiBold"/>
                        </a:rPr>
                        <a:t>+</a:t>
                      </a:r>
                      <a:endParaRPr sz="3900">
                        <a:latin typeface="Comfortaa SemiBold"/>
                        <a:ea typeface="Comfortaa SemiBold"/>
                        <a:cs typeface="Comfortaa SemiBold"/>
                        <a:sym typeface="Comfortaa SemiBol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</a:tr>
              <a:tr h="1068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>
                          <a:latin typeface="Comfortaa SemiBold"/>
                          <a:ea typeface="Comfortaa SemiBold"/>
                          <a:cs typeface="Comfortaa SemiBold"/>
                          <a:sym typeface="Comfortaa SemiBold"/>
                        </a:rPr>
                        <a:t>Известность бренда и доверие аудитории</a:t>
                      </a:r>
                      <a:endParaRPr sz="2200">
                        <a:latin typeface="Comfortaa SemiBold"/>
                        <a:ea typeface="Comfortaa SemiBold"/>
                        <a:cs typeface="Comfortaa SemiBold"/>
                        <a:sym typeface="Comfortaa SemiBol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900">
                          <a:latin typeface="Comfortaa SemiBold"/>
                          <a:ea typeface="Comfortaa SemiBold"/>
                          <a:cs typeface="Comfortaa SemiBold"/>
                          <a:sym typeface="Comfortaa SemiBold"/>
                        </a:rPr>
                        <a:t>+</a:t>
                      </a:r>
                      <a:endParaRPr sz="3900">
                        <a:latin typeface="Comfortaa SemiBold"/>
                        <a:ea typeface="Comfortaa SemiBold"/>
                        <a:cs typeface="Comfortaa SemiBold"/>
                        <a:sym typeface="Comfortaa SemiBol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900">
                          <a:latin typeface="Comfortaa SemiBold"/>
                          <a:ea typeface="Comfortaa SemiBold"/>
                          <a:cs typeface="Comfortaa SemiBold"/>
                          <a:sym typeface="Comfortaa SemiBold"/>
                        </a:rPr>
                        <a:t>-</a:t>
                      </a:r>
                      <a:endParaRPr sz="3900">
                        <a:latin typeface="Comfortaa SemiBold"/>
                        <a:ea typeface="Comfortaa SemiBold"/>
                        <a:cs typeface="Comfortaa SemiBold"/>
                        <a:sym typeface="Comfortaa SemiBol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999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176" y="1785"/>
            <a:ext cx="20110451" cy="11312129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37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sz="5000" b="1">
                <a:latin typeface="Comfortaa"/>
                <a:ea typeface="Comfortaa"/>
                <a:cs typeface="Comfortaa"/>
                <a:sym typeface="Comfortaa"/>
              </a:rPr>
              <a:t>Бизнес-модель</a:t>
            </a:r>
            <a:endParaRPr sz="5000"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95" name="Google Shape;195;p37"/>
          <p:cNvSpPr txBox="1">
            <a:spLocks noGrp="1"/>
          </p:cNvSpPr>
          <p:nvPr>
            <p:ph type="body" idx="2"/>
          </p:nvPr>
        </p:nvSpPr>
        <p:spPr>
          <a:xfrm>
            <a:off x="668725" y="2151450"/>
            <a:ext cx="18195300" cy="37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4572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latin typeface="Comfortaa SemiBold"/>
                <a:ea typeface="Comfortaa SemiBold"/>
                <a:cs typeface="Comfortaa SemiBold"/>
                <a:sym typeface="Comfortaa SemiBold"/>
              </a:rPr>
              <a:t>Бизнес-модель – </a:t>
            </a:r>
            <a:r>
              <a:rPr lang="ru-RU" sz="2800" b="1" i="1" u="sng">
                <a:latin typeface="Comfortaa"/>
                <a:ea typeface="Comfortaa"/>
                <a:cs typeface="Comfortaa"/>
                <a:sym typeface="Comfortaa"/>
              </a:rPr>
              <a:t>подписка</a:t>
            </a:r>
            <a:r>
              <a:rPr lang="ru-RU" sz="2800">
                <a:latin typeface="Comfortaa SemiBold"/>
                <a:ea typeface="Comfortaa SemiBold"/>
                <a:cs typeface="Comfortaa SemiBold"/>
                <a:sym typeface="Comfortaa SemiBold"/>
              </a:rPr>
              <a:t>. Основная прибыль будет идти от оплаты </a:t>
            </a:r>
            <a:r>
              <a:rPr lang="ru-RU" sz="2800" b="1">
                <a:latin typeface="Comfortaa"/>
                <a:ea typeface="Comfortaa"/>
                <a:cs typeface="Comfortaa"/>
                <a:sym typeface="Comfortaa"/>
              </a:rPr>
              <a:t>ежемесячной</a:t>
            </a:r>
            <a:r>
              <a:rPr lang="ru-RU" sz="2800">
                <a:latin typeface="Comfortaa SemiBold"/>
                <a:ea typeface="Comfortaa SemiBold"/>
                <a:cs typeface="Comfortaa SemiBold"/>
                <a:sym typeface="Comfortaa SemiBold"/>
              </a:rPr>
              <a:t> подписки, позволяющей пользоваться программным обеспечением в </a:t>
            </a:r>
            <a:r>
              <a:rPr lang="ru-RU" sz="2800" b="1" u="sng">
                <a:latin typeface="Comfortaa"/>
                <a:ea typeface="Comfortaa"/>
                <a:cs typeface="Comfortaa"/>
                <a:sym typeface="Comfortaa"/>
              </a:rPr>
              <a:t>полном объеме</a:t>
            </a:r>
            <a:r>
              <a:rPr lang="ru-RU" sz="2800">
                <a:latin typeface="Comfortaa SemiBold"/>
                <a:ea typeface="Comfortaa SemiBold"/>
                <a:cs typeface="Comfortaa SemiBold"/>
                <a:sym typeface="Comfortaa SemiBold"/>
              </a:rPr>
              <a:t>. Планируется создание </a:t>
            </a:r>
            <a:r>
              <a:rPr lang="ru-RU" sz="2800" b="1" u="sng">
                <a:latin typeface="Comfortaa"/>
                <a:ea typeface="Comfortaa"/>
                <a:cs typeface="Comfortaa"/>
                <a:sym typeface="Comfortaa"/>
              </a:rPr>
              <a:t>бесплатной версии</a:t>
            </a:r>
            <a:r>
              <a:rPr lang="ru-RU" sz="2800">
                <a:latin typeface="Comfortaa SemiBold"/>
                <a:ea typeface="Comfortaa SemiBold"/>
                <a:cs typeface="Comfortaa SemiBold"/>
                <a:sym typeface="Comfortaa SemiBold"/>
              </a:rPr>
              <a:t> программы с </a:t>
            </a:r>
            <a:r>
              <a:rPr lang="ru-RU" sz="2800" b="1" u="sng">
                <a:latin typeface="Comfortaa"/>
                <a:ea typeface="Comfortaa"/>
                <a:cs typeface="Comfortaa"/>
                <a:sym typeface="Comfortaa"/>
              </a:rPr>
              <a:t>пробным периодом</a:t>
            </a:r>
            <a:r>
              <a:rPr lang="ru-RU" sz="2800">
                <a:latin typeface="Comfortaa SemiBold"/>
                <a:ea typeface="Comfortaa SemiBold"/>
                <a:cs typeface="Comfortaa SemiBold"/>
                <a:sym typeface="Comfortaa SemiBold"/>
              </a:rPr>
              <a:t>, по истечении которого пользователю будет предложено купить подписку. Новые клиенты будут привлекаться </a:t>
            </a:r>
            <a:r>
              <a:rPr lang="ru-RU" sz="2800" b="1" u="sng">
                <a:latin typeface="Comfortaa"/>
                <a:ea typeface="Comfortaa"/>
                <a:cs typeface="Comfortaa"/>
                <a:sym typeface="Comfortaa"/>
              </a:rPr>
              <a:t>таргетированной</a:t>
            </a:r>
            <a:r>
              <a:rPr lang="ru-RU" sz="2800">
                <a:latin typeface="Comfortaa SemiBold"/>
                <a:ea typeface="Comfortaa SemiBold"/>
                <a:cs typeface="Comfortaa SemiBold"/>
                <a:sym typeface="Comfortaa SemiBold"/>
              </a:rPr>
              <a:t> рекламой.</a:t>
            </a:r>
            <a:endParaRPr sz="2800">
              <a:latin typeface="Comfortaa SemiBold"/>
              <a:ea typeface="Comfortaa SemiBold"/>
              <a:cs typeface="Comfortaa SemiBold"/>
              <a:sym typeface="Comfortaa SemiBold"/>
            </a:endParaRPr>
          </a:p>
          <a:p>
            <a:pPr marL="4572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Comfortaa SemiBold"/>
              <a:ea typeface="Comfortaa SemiBold"/>
              <a:cs typeface="Comfortaa SemiBold"/>
              <a:sym typeface="Comfortaa SemiBold"/>
            </a:endParaRPr>
          </a:p>
          <a:p>
            <a:pPr marL="457200" lvl="0" indent="4572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latin typeface="Comfortaa SemiBold"/>
                <a:ea typeface="Comfortaa SemiBold"/>
                <a:cs typeface="Comfortaa SemiBold"/>
                <a:sym typeface="Comfortaa SemiBold"/>
              </a:rPr>
              <a:t>Таргетированная реклама подразумевает собой работу на определенную целевую аудиторию. В данном случае целевой аудиторию являются профессианальные музыканты и музыкальные коллективы.</a:t>
            </a:r>
            <a:endParaRPr sz="2800">
              <a:latin typeface="Comfortaa SemiBold"/>
              <a:ea typeface="Comfortaa SemiBold"/>
              <a:cs typeface="Comfortaa SemiBold"/>
              <a:sym typeface="Comfortaa SemiBold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400"/>
          </a:p>
          <a:p>
            <a:pPr marL="15875" lvl="0" indent="0" algn="ctr" rtl="0"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800"/>
              <a:buNone/>
            </a:pPr>
            <a:endParaRPr sz="1600"/>
          </a:p>
          <a:p>
            <a:pPr marL="15875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800"/>
              <a:buNone/>
            </a:pPr>
            <a:endParaRPr sz="1600"/>
          </a:p>
        </p:txBody>
      </p:sp>
      <p:pic>
        <p:nvPicPr>
          <p:cNvPr id="196" name="Google Shape;196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78913" y="6378050"/>
            <a:ext cx="13746275" cy="400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6351" y="1785"/>
            <a:ext cx="20110451" cy="11312129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38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sz="5000" b="1">
                <a:latin typeface="Comfortaa"/>
                <a:ea typeface="Comfortaa"/>
                <a:cs typeface="Comfortaa"/>
                <a:sym typeface="Comfortaa"/>
              </a:rPr>
              <a:t>Текущие результаты</a:t>
            </a:r>
            <a:endParaRPr sz="5000"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03" name="Google Shape;203;p38"/>
          <p:cNvSpPr txBox="1">
            <a:spLocks noGrp="1"/>
          </p:cNvSpPr>
          <p:nvPr>
            <p:ph type="body" idx="2"/>
          </p:nvPr>
        </p:nvSpPr>
        <p:spPr>
          <a:xfrm>
            <a:off x="894600" y="2422900"/>
            <a:ext cx="12121800" cy="66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444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3400"/>
              <a:buFont typeface="Comfortaa SemiBold"/>
              <a:buChar char="👉"/>
            </a:pPr>
            <a:r>
              <a:rPr lang="ru-RU" sz="3400">
                <a:latin typeface="Comfortaa SemiBold"/>
                <a:ea typeface="Comfortaa SemiBold"/>
                <a:cs typeface="Comfortaa SemiBold"/>
                <a:sym typeface="Comfortaa SemiBold"/>
              </a:rPr>
              <a:t>Рассчитана бизнес модель (10%)</a:t>
            </a:r>
            <a:endParaRPr sz="3400">
              <a:latin typeface="Comfortaa SemiBold"/>
              <a:ea typeface="Comfortaa SemiBold"/>
              <a:cs typeface="Comfortaa SemiBold"/>
              <a:sym typeface="Comfortaa SemiBold"/>
            </a:endParaRPr>
          </a:p>
          <a:p>
            <a:pPr marL="457200" lvl="0" indent="-444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3400"/>
              <a:buFont typeface="Comfortaa SemiBold"/>
              <a:buChar char="👉"/>
            </a:pPr>
            <a:r>
              <a:rPr lang="ru-RU" sz="3400">
                <a:latin typeface="Comfortaa SemiBold"/>
                <a:ea typeface="Comfortaa SemiBold"/>
                <a:cs typeface="Comfortaa SemiBold"/>
                <a:sym typeface="Comfortaa SemiBold"/>
              </a:rPr>
              <a:t>Строится иерархия модулей приложения (80%)</a:t>
            </a:r>
            <a:endParaRPr sz="3400">
              <a:latin typeface="Comfortaa SemiBold"/>
              <a:ea typeface="Comfortaa SemiBold"/>
              <a:cs typeface="Comfortaa SemiBold"/>
              <a:sym typeface="Comfortaa SemiBold"/>
            </a:endParaRPr>
          </a:p>
          <a:p>
            <a:pPr marL="457200" lvl="0" indent="-444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3400"/>
              <a:buFont typeface="Comfortaa SemiBold"/>
              <a:buChar char="👉"/>
            </a:pPr>
            <a:r>
              <a:rPr lang="ru-RU" sz="3400">
                <a:latin typeface="Comfortaa SemiBold"/>
                <a:ea typeface="Comfortaa SemiBold"/>
                <a:cs typeface="Comfortaa SemiBold"/>
                <a:sym typeface="Comfortaa SemiBold"/>
              </a:rPr>
              <a:t>Систематизируются технологии разработки, которые будут использоваться (70%)</a:t>
            </a:r>
            <a:endParaRPr sz="3400">
              <a:latin typeface="Comfortaa SemiBold"/>
              <a:ea typeface="Comfortaa SemiBold"/>
              <a:cs typeface="Comfortaa SemiBold"/>
              <a:sym typeface="Comfortaa SemiBold"/>
            </a:endParaRPr>
          </a:p>
          <a:p>
            <a:pPr marL="457200" lvl="0" indent="-444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3400"/>
              <a:buFont typeface="Comfortaa SemiBold"/>
              <a:buChar char="👉"/>
            </a:pPr>
            <a:r>
              <a:rPr lang="ru-RU" sz="3400">
                <a:latin typeface="Comfortaa SemiBold"/>
                <a:ea typeface="Comfortaa SemiBold"/>
                <a:cs typeface="Comfortaa SemiBold"/>
                <a:sym typeface="Comfortaa SemiBold"/>
              </a:rPr>
              <a:t>Создан дальнейший план действий и развития</a:t>
            </a:r>
            <a:endParaRPr sz="3400"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pic>
        <p:nvPicPr>
          <p:cNvPr id="204" name="Google Shape;204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55155">
            <a:off x="11513526" y="470424"/>
            <a:ext cx="2311250" cy="259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260745">
            <a:off x="15331425" y="2275864"/>
            <a:ext cx="4517401" cy="1811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72510">
            <a:off x="10658264" y="8334746"/>
            <a:ext cx="2622370" cy="2413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717843">
            <a:off x="16127582" y="4964049"/>
            <a:ext cx="2925084" cy="2691553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38"/>
          <p:cNvSpPr/>
          <p:nvPr/>
        </p:nvSpPr>
        <p:spPr>
          <a:xfrm>
            <a:off x="7784300" y="1602050"/>
            <a:ext cx="4091150" cy="904100"/>
          </a:xfrm>
          <a:custGeom>
            <a:avLst/>
            <a:gdLst/>
            <a:ahLst/>
            <a:cxnLst/>
            <a:rect l="l" t="t" r="r" b="b"/>
            <a:pathLst>
              <a:path w="163646" h="36164" extrusionOk="0">
                <a:moveTo>
                  <a:pt x="0" y="36164"/>
                </a:moveTo>
                <a:cubicBezTo>
                  <a:pt x="6847" y="31102"/>
                  <a:pt x="24099" y="6832"/>
                  <a:pt x="41079" y="5791"/>
                </a:cubicBezTo>
                <a:cubicBezTo>
                  <a:pt x="58059" y="4750"/>
                  <a:pt x="81452" y="30883"/>
                  <a:pt x="101880" y="29918"/>
                </a:cubicBezTo>
                <a:cubicBezTo>
                  <a:pt x="122308" y="28953"/>
                  <a:pt x="153352" y="4986"/>
                  <a:pt x="163646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209" name="Google Shape;209;p38"/>
          <p:cNvSpPr/>
          <p:nvPr/>
        </p:nvSpPr>
        <p:spPr>
          <a:xfrm>
            <a:off x="12902450" y="2831875"/>
            <a:ext cx="3132000" cy="1274500"/>
          </a:xfrm>
          <a:custGeom>
            <a:avLst/>
            <a:gdLst/>
            <a:ahLst/>
            <a:cxnLst/>
            <a:rect l="l" t="t" r="r" b="b"/>
            <a:pathLst>
              <a:path w="125280" h="50980" extrusionOk="0">
                <a:moveTo>
                  <a:pt x="0" y="43798"/>
                </a:moveTo>
                <a:cubicBezTo>
                  <a:pt x="7098" y="44738"/>
                  <a:pt x="30054" y="54742"/>
                  <a:pt x="42589" y="49437"/>
                </a:cubicBezTo>
                <a:cubicBezTo>
                  <a:pt x="55124" y="44132"/>
                  <a:pt x="61430" y="20206"/>
                  <a:pt x="75212" y="11966"/>
                </a:cubicBezTo>
                <a:cubicBezTo>
                  <a:pt x="88994" y="3727"/>
                  <a:pt x="116935" y="1994"/>
                  <a:pt x="125280" y="0"/>
                </a:cubicBezTo>
              </a:path>
            </a:pathLst>
          </a:custGeom>
          <a:noFill/>
          <a:ln w="38100" cap="flat" cmpd="sng">
            <a:solidFill>
              <a:srgbClr val="9900FF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210" name="Google Shape;210;p38"/>
          <p:cNvSpPr/>
          <p:nvPr/>
        </p:nvSpPr>
        <p:spPr>
          <a:xfrm>
            <a:off x="10576225" y="5159557"/>
            <a:ext cx="5833775" cy="996600"/>
          </a:xfrm>
          <a:custGeom>
            <a:avLst/>
            <a:gdLst/>
            <a:ahLst/>
            <a:cxnLst/>
            <a:rect l="l" t="t" r="r" b="b"/>
            <a:pathLst>
              <a:path w="233351" h="39864" extrusionOk="0">
                <a:moveTo>
                  <a:pt x="0" y="16058"/>
                </a:moveTo>
                <a:cubicBezTo>
                  <a:pt x="8170" y="16970"/>
                  <a:pt x="26695" y="24154"/>
                  <a:pt x="49019" y="21527"/>
                </a:cubicBezTo>
                <a:cubicBezTo>
                  <a:pt x="71344" y="18900"/>
                  <a:pt x="103225" y="-2761"/>
                  <a:pt x="133947" y="295"/>
                </a:cubicBezTo>
                <a:cubicBezTo>
                  <a:pt x="164669" y="3351"/>
                  <a:pt x="216784" y="33269"/>
                  <a:pt x="233351" y="39864"/>
                </a:cubicBezTo>
              </a:path>
            </a:pathLst>
          </a:custGeom>
          <a:noFill/>
          <a:ln w="38100" cap="flat" cmpd="sng">
            <a:solidFill>
              <a:srgbClr val="351C75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211" name="Google Shape;211;p38"/>
          <p:cNvSpPr/>
          <p:nvPr/>
        </p:nvSpPr>
        <p:spPr>
          <a:xfrm>
            <a:off x="7653175" y="7585625"/>
            <a:ext cx="3040050" cy="1254625"/>
          </a:xfrm>
          <a:custGeom>
            <a:avLst/>
            <a:gdLst/>
            <a:ahLst/>
            <a:cxnLst/>
            <a:rect l="l" t="t" r="r" b="b"/>
            <a:pathLst>
              <a:path w="121602" h="50185" extrusionOk="0">
                <a:moveTo>
                  <a:pt x="0" y="0"/>
                </a:moveTo>
                <a:cubicBezTo>
                  <a:pt x="4986" y="6756"/>
                  <a:pt x="15120" y="35548"/>
                  <a:pt x="29918" y="40534"/>
                </a:cubicBezTo>
                <a:cubicBezTo>
                  <a:pt x="44716" y="45520"/>
                  <a:pt x="73507" y="28310"/>
                  <a:pt x="88788" y="29918"/>
                </a:cubicBezTo>
                <a:cubicBezTo>
                  <a:pt x="104069" y="31527"/>
                  <a:pt x="116133" y="46807"/>
                  <a:pt x="121602" y="50185"/>
                </a:cubicBezTo>
              </a:path>
            </a:pathLst>
          </a:custGeom>
          <a:noFill/>
          <a:ln w="38100" cap="flat" cmpd="sng">
            <a:solidFill>
              <a:srgbClr val="F1C232"/>
            </a:solidFill>
            <a:prstDash val="dash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g28e5fe0c63e_3_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176" y="1785"/>
            <a:ext cx="20110451" cy="11312129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g28e5fe0c63e_3_17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sz="5000" b="1">
                <a:latin typeface="Comfortaa"/>
                <a:ea typeface="Comfortaa"/>
                <a:cs typeface="Comfortaa"/>
                <a:sym typeface="Comfortaa"/>
              </a:rPr>
              <a:t>Текущие результаты</a:t>
            </a:r>
            <a:endParaRPr sz="5000"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19" name="Google Shape;219;g28e5fe0c63e_3_17"/>
          <p:cNvSpPr txBox="1"/>
          <p:nvPr/>
        </p:nvSpPr>
        <p:spPr>
          <a:xfrm>
            <a:off x="1015800" y="1775775"/>
            <a:ext cx="10193700" cy="7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3400">
                <a:solidFill>
                  <a:schemeClr val="dk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Иерархия модулей приложения</a:t>
            </a:r>
            <a:endParaRPr sz="3400">
              <a:solidFill>
                <a:schemeClr val="dk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0" name="Google Shape;220;g28e5fe0c63e_3_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8450" y="2740775"/>
            <a:ext cx="19507200" cy="759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9"/>
          <p:cNvSpPr txBox="1">
            <a:spLocks noGrp="1"/>
          </p:cNvSpPr>
          <p:nvPr>
            <p:ph type="title"/>
          </p:nvPr>
        </p:nvSpPr>
        <p:spPr>
          <a:xfrm>
            <a:off x="584013" y="53952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sz="5000" b="1">
                <a:latin typeface="Comfortaa"/>
                <a:ea typeface="Comfortaa"/>
                <a:cs typeface="Comfortaa"/>
                <a:sym typeface="Comfortaa"/>
              </a:rPr>
              <a:t>Состав команды</a:t>
            </a:r>
            <a:endParaRPr sz="5000"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26" name="Google Shape;226;p39"/>
          <p:cNvSpPr txBox="1">
            <a:spLocks noGrp="1"/>
          </p:cNvSpPr>
          <p:nvPr>
            <p:ph type="body" idx="2"/>
          </p:nvPr>
        </p:nvSpPr>
        <p:spPr>
          <a:xfrm>
            <a:off x="583974" y="7223869"/>
            <a:ext cx="3443400" cy="17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200" b="1">
                <a:latin typeface="Comfortaa"/>
                <a:ea typeface="Comfortaa"/>
                <a:cs typeface="Comfortaa"/>
                <a:sym typeface="Comfortaa"/>
              </a:rPr>
              <a:t>Лидер</a:t>
            </a:r>
            <a:endParaRPr sz="2200" b="1">
              <a:latin typeface="Comfortaa"/>
              <a:ea typeface="Comfortaa"/>
              <a:cs typeface="Comfortaa"/>
              <a:sym typeface="Comfortaa"/>
            </a:endParaRPr>
          </a:p>
          <a:p>
            <a:pPr marL="15875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200" b="1">
                <a:latin typeface="Comfortaa"/>
                <a:ea typeface="Comfortaa"/>
                <a:cs typeface="Comfortaa"/>
                <a:sym typeface="Comfortaa"/>
              </a:rPr>
              <a:t>Спикер, тимлид, fullstack разработчик</a:t>
            </a:r>
            <a:endParaRPr sz="2200" b="1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27" name="Google Shape;227;p39"/>
          <p:cNvPicPr preferRelativeResize="0">
            <a:picLocks noGrp="1"/>
          </p:cNvPicPr>
          <p:nvPr>
            <p:ph type="pic" idx="3"/>
          </p:nvPr>
        </p:nvPicPr>
        <p:blipFill rotWithShape="1">
          <a:blip r:embed="rId4">
            <a:alphaModFix/>
          </a:blip>
          <a:srcRect t="12500" b="12500"/>
          <a:stretch/>
        </p:blipFill>
        <p:spPr>
          <a:xfrm>
            <a:off x="575299" y="2887526"/>
            <a:ext cx="3443400" cy="3443431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39"/>
          <p:cNvSpPr txBox="1">
            <a:spLocks noGrp="1"/>
          </p:cNvSpPr>
          <p:nvPr>
            <p:ph type="body" idx="4"/>
          </p:nvPr>
        </p:nvSpPr>
        <p:spPr>
          <a:xfrm>
            <a:off x="583974" y="6594702"/>
            <a:ext cx="34434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600" b="0">
                <a:latin typeface="Comfortaa Medium"/>
                <a:ea typeface="Comfortaa Medium"/>
                <a:cs typeface="Comfortaa Medium"/>
                <a:sym typeface="Comfortaa Medium"/>
              </a:rPr>
              <a:t>Леонид</a:t>
            </a:r>
            <a:endParaRPr sz="3600" b="0"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229" name="Google Shape;229;p39"/>
          <p:cNvSpPr txBox="1">
            <a:spLocks noGrp="1"/>
          </p:cNvSpPr>
          <p:nvPr>
            <p:ph type="body" idx="5"/>
          </p:nvPr>
        </p:nvSpPr>
        <p:spPr>
          <a:xfrm>
            <a:off x="4464871" y="7245619"/>
            <a:ext cx="3443400" cy="17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200" b="1">
                <a:latin typeface="Comfortaa"/>
                <a:ea typeface="Comfortaa"/>
                <a:cs typeface="Comfortaa"/>
                <a:sym typeface="Comfortaa"/>
              </a:rPr>
              <a:t>Производитель</a:t>
            </a:r>
            <a:endParaRPr sz="2200" b="1">
              <a:latin typeface="Comfortaa"/>
              <a:ea typeface="Comfortaa"/>
              <a:cs typeface="Comfortaa"/>
              <a:sym typeface="Comfortaa"/>
            </a:endParaRPr>
          </a:p>
          <a:p>
            <a:pPr marL="15875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200" b="1">
                <a:latin typeface="Comfortaa"/>
                <a:ea typeface="Comfortaa"/>
                <a:cs typeface="Comfortaa"/>
                <a:sym typeface="Comfortaa"/>
              </a:rPr>
              <a:t>Дизайнер, fullstack разработчик, тестировщик</a:t>
            </a:r>
            <a:endParaRPr sz="2200" b="1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30" name="Google Shape;230;p39"/>
          <p:cNvPicPr preferRelativeResize="0">
            <a:picLocks noGrp="1"/>
          </p:cNvPicPr>
          <p:nvPr>
            <p:ph type="pic" idx="6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4441623" y="2887517"/>
            <a:ext cx="3443451" cy="3443481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39"/>
          <p:cNvSpPr txBox="1">
            <a:spLocks noGrp="1"/>
          </p:cNvSpPr>
          <p:nvPr>
            <p:ph type="body" idx="7"/>
          </p:nvPr>
        </p:nvSpPr>
        <p:spPr>
          <a:xfrm>
            <a:off x="4464871" y="6605539"/>
            <a:ext cx="34434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600" b="0">
                <a:latin typeface="Comfortaa Medium"/>
                <a:ea typeface="Comfortaa Medium"/>
                <a:cs typeface="Comfortaa Medium"/>
                <a:sym typeface="Comfortaa Medium"/>
              </a:rPr>
              <a:t>Глеб</a:t>
            </a:r>
            <a:endParaRPr sz="3600" b="0"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232" name="Google Shape;232;p39"/>
          <p:cNvSpPr txBox="1">
            <a:spLocks noGrp="1"/>
          </p:cNvSpPr>
          <p:nvPr>
            <p:ph type="body" idx="8"/>
          </p:nvPr>
        </p:nvSpPr>
        <p:spPr>
          <a:xfrm>
            <a:off x="8410856" y="7261819"/>
            <a:ext cx="3443450" cy="1751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200" b="1">
                <a:latin typeface="Comfortaa"/>
                <a:ea typeface="Comfortaa"/>
                <a:cs typeface="Comfortaa"/>
                <a:sym typeface="Comfortaa"/>
              </a:rPr>
              <a:t>Производитель</a:t>
            </a:r>
            <a:endParaRPr sz="2200" b="1">
              <a:latin typeface="Comfortaa"/>
              <a:ea typeface="Comfortaa"/>
              <a:cs typeface="Comfortaa"/>
              <a:sym typeface="Comfortaa"/>
            </a:endParaRPr>
          </a:p>
          <a:p>
            <a:pPr marL="15875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200" b="1">
                <a:latin typeface="Comfortaa"/>
                <a:ea typeface="Comfortaa"/>
                <a:cs typeface="Comfortaa"/>
                <a:sym typeface="Comfortaa"/>
              </a:rPr>
              <a:t>Дизайнер, front-end разработчик, тестировщик</a:t>
            </a:r>
            <a:endParaRPr sz="2200" b="1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33" name="Google Shape;233;p39"/>
          <p:cNvPicPr preferRelativeResize="0">
            <a:picLocks noGrp="1"/>
          </p:cNvPicPr>
          <p:nvPr>
            <p:ph type="pic" idx="9"/>
          </p:nvPr>
        </p:nvPicPr>
        <p:blipFill rotWithShape="1">
          <a:blip r:embed="rId6">
            <a:alphaModFix/>
          </a:blip>
          <a:srcRect t="26893" b="26893"/>
          <a:stretch/>
        </p:blipFill>
        <p:spPr>
          <a:xfrm>
            <a:off x="8355050" y="2882400"/>
            <a:ext cx="3499250" cy="3443402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39"/>
          <p:cNvSpPr txBox="1">
            <a:spLocks noGrp="1"/>
          </p:cNvSpPr>
          <p:nvPr>
            <p:ph type="body" idx="13"/>
          </p:nvPr>
        </p:nvSpPr>
        <p:spPr>
          <a:xfrm>
            <a:off x="8410856" y="6621739"/>
            <a:ext cx="3443447" cy="365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600" b="0">
                <a:latin typeface="Comfortaa Medium"/>
                <a:ea typeface="Comfortaa Medium"/>
                <a:cs typeface="Comfortaa Medium"/>
                <a:sym typeface="Comfortaa Medium"/>
              </a:rPr>
              <a:t>Владислав</a:t>
            </a:r>
            <a:endParaRPr sz="3600" b="0"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235" name="Google Shape;235;p39"/>
          <p:cNvSpPr txBox="1">
            <a:spLocks noGrp="1"/>
          </p:cNvSpPr>
          <p:nvPr>
            <p:ph type="body" idx="14"/>
          </p:nvPr>
        </p:nvSpPr>
        <p:spPr>
          <a:xfrm>
            <a:off x="12328266" y="7261819"/>
            <a:ext cx="3443450" cy="1751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200" b="1">
                <a:latin typeface="Comfortaa"/>
                <a:ea typeface="Comfortaa"/>
                <a:cs typeface="Comfortaa"/>
                <a:sym typeface="Comfortaa"/>
              </a:rPr>
              <a:t>Производитель</a:t>
            </a:r>
            <a:endParaRPr sz="2200" b="1">
              <a:latin typeface="Comfortaa"/>
              <a:ea typeface="Comfortaa"/>
              <a:cs typeface="Comfortaa"/>
              <a:sym typeface="Comfortaa"/>
            </a:endParaRPr>
          </a:p>
          <a:p>
            <a:pPr marL="15875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200" b="1">
                <a:latin typeface="Comfortaa"/>
                <a:ea typeface="Comfortaa"/>
                <a:cs typeface="Comfortaa"/>
                <a:sym typeface="Comfortaa"/>
              </a:rPr>
              <a:t>Спикер, fullstack разработчик</a:t>
            </a:r>
            <a:endParaRPr sz="2200" b="1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36" name="Google Shape;236;p39"/>
          <p:cNvPicPr preferRelativeResize="0">
            <a:picLocks noGrp="1"/>
          </p:cNvPicPr>
          <p:nvPr>
            <p:ph type="pic" idx="15"/>
          </p:nvPr>
        </p:nvPicPr>
        <p:blipFill rotWithShape="1">
          <a:blip r:embed="rId7">
            <a:alphaModFix/>
          </a:blip>
          <a:srcRect/>
          <a:stretch/>
        </p:blipFill>
        <p:spPr>
          <a:xfrm>
            <a:off x="12221838" y="2903775"/>
            <a:ext cx="3499200" cy="3443424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9"/>
          <p:cNvSpPr txBox="1">
            <a:spLocks noGrp="1"/>
          </p:cNvSpPr>
          <p:nvPr>
            <p:ph type="body" idx="16"/>
          </p:nvPr>
        </p:nvSpPr>
        <p:spPr>
          <a:xfrm>
            <a:off x="12328266" y="6621739"/>
            <a:ext cx="3443447" cy="365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600" b="0">
                <a:latin typeface="Comfortaa Medium"/>
                <a:ea typeface="Comfortaa Medium"/>
                <a:cs typeface="Comfortaa Medium"/>
                <a:sym typeface="Comfortaa Medium"/>
              </a:rPr>
              <a:t>Александр</a:t>
            </a:r>
            <a:endParaRPr sz="3600" b="0"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238" name="Google Shape;238;p39"/>
          <p:cNvSpPr txBox="1"/>
          <p:nvPr/>
        </p:nvSpPr>
        <p:spPr>
          <a:xfrm>
            <a:off x="16088602" y="7223869"/>
            <a:ext cx="3443400" cy="17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ru-RU" sz="2200" b="1" u="none" strike="noStrike" cap="non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Производитель</a:t>
            </a:r>
            <a:endParaRPr sz="1600" b="1">
              <a:latin typeface="Comfortaa"/>
              <a:ea typeface="Comfortaa"/>
              <a:cs typeface="Comfortaa"/>
              <a:sym typeface="Comfortaa"/>
            </a:endParaRPr>
          </a:p>
          <a:p>
            <a:pPr marL="15875" marR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ru-RU" sz="2200" b="1" u="none" strike="noStrike" cap="non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Мастер презентации,</a:t>
            </a:r>
            <a:r>
              <a:rPr lang="ru-RU" sz="22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/>
            </a:r>
            <a:br>
              <a:rPr lang="ru-RU" sz="22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ru-RU" sz="2200" b="1" u="none" strike="noStrike" cap="non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fullstack</a:t>
            </a:r>
            <a:r>
              <a:rPr lang="ru-RU" sz="22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/>
            </a:r>
            <a:br>
              <a:rPr lang="ru-RU" sz="22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ru-RU" sz="2200" b="1" u="none" strike="noStrike" cap="non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разработчик </a:t>
            </a:r>
            <a:endParaRPr sz="1600" b="1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39" name="Google Shape;239;p3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088575" y="2903725"/>
            <a:ext cx="3323095" cy="3443474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39"/>
          <p:cNvSpPr txBox="1"/>
          <p:nvPr/>
        </p:nvSpPr>
        <p:spPr>
          <a:xfrm>
            <a:off x="16088577" y="6621739"/>
            <a:ext cx="3443447" cy="365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3600" i="0" u="none" strike="noStrike" cap="none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Павел</a:t>
            </a:r>
            <a:endParaRPr sz="3600"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241" name="Google Shape;241;p39"/>
          <p:cNvSpPr/>
          <p:nvPr/>
        </p:nvSpPr>
        <p:spPr>
          <a:xfrm>
            <a:off x="584025" y="2863300"/>
            <a:ext cx="3443400" cy="3443400"/>
          </a:xfrm>
          <a:prstGeom prst="rect">
            <a:avLst/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39"/>
          <p:cNvSpPr/>
          <p:nvPr/>
        </p:nvSpPr>
        <p:spPr>
          <a:xfrm>
            <a:off x="4460513" y="2887525"/>
            <a:ext cx="3443400" cy="3443400"/>
          </a:xfrm>
          <a:prstGeom prst="rect">
            <a:avLst/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39"/>
          <p:cNvSpPr/>
          <p:nvPr/>
        </p:nvSpPr>
        <p:spPr>
          <a:xfrm>
            <a:off x="8369025" y="2887525"/>
            <a:ext cx="3443400" cy="3443400"/>
          </a:xfrm>
          <a:prstGeom prst="rect">
            <a:avLst/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39"/>
          <p:cNvSpPr/>
          <p:nvPr/>
        </p:nvSpPr>
        <p:spPr>
          <a:xfrm>
            <a:off x="12221838" y="2903800"/>
            <a:ext cx="3499200" cy="3443400"/>
          </a:xfrm>
          <a:prstGeom prst="rect">
            <a:avLst/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39"/>
          <p:cNvSpPr/>
          <p:nvPr/>
        </p:nvSpPr>
        <p:spPr>
          <a:xfrm>
            <a:off x="16088575" y="2903950"/>
            <a:ext cx="3323100" cy="3443400"/>
          </a:xfrm>
          <a:prstGeom prst="rect">
            <a:avLst/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176" y="107247"/>
            <a:ext cx="20110451" cy="11312129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40"/>
          <p:cNvSpPr txBox="1">
            <a:spLocks noGrp="1"/>
          </p:cNvSpPr>
          <p:nvPr>
            <p:ph type="body" idx="1"/>
          </p:nvPr>
        </p:nvSpPr>
        <p:spPr>
          <a:xfrm>
            <a:off x="894588" y="2092663"/>
            <a:ext cx="12327900" cy="113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441325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 sz="3000">
                <a:latin typeface="Comfortaa SemiBold"/>
                <a:ea typeface="Comfortaa SemiBold"/>
                <a:cs typeface="Comfortaa SemiBold"/>
                <a:sym typeface="Comfortaa SemiBold"/>
              </a:rPr>
              <a:t>К следующим шагам касательно развития проекта можно отнести:</a:t>
            </a:r>
            <a:endParaRPr sz="2600"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252" name="Google Shape;252;p40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sz="5000" b="1">
                <a:latin typeface="Comfortaa"/>
                <a:ea typeface="Comfortaa"/>
                <a:cs typeface="Comfortaa"/>
                <a:sym typeface="Comfortaa"/>
              </a:rPr>
              <a:t>Планы развития</a:t>
            </a:r>
            <a:endParaRPr sz="5000"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53" name="Google Shape;253;p40"/>
          <p:cNvSpPr txBox="1"/>
          <p:nvPr/>
        </p:nvSpPr>
        <p:spPr>
          <a:xfrm>
            <a:off x="894600" y="3451000"/>
            <a:ext cx="16809000" cy="68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omfortaa SemiBold"/>
              <a:buChar char="👉"/>
            </a:pPr>
            <a:r>
              <a:rPr lang="ru-RU" sz="3000">
                <a:solidFill>
                  <a:schemeClr val="dk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Создание и ведение блога по развитию проекта в ближайшее время</a:t>
            </a:r>
            <a:endParaRPr sz="3000">
              <a:solidFill>
                <a:schemeClr val="dk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  <a:p>
            <a:pPr marL="45720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omfortaa SemiBold"/>
              <a:buChar char="👉"/>
            </a:pPr>
            <a:r>
              <a:rPr lang="ru-RU" sz="3000">
                <a:solidFill>
                  <a:schemeClr val="dk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Создание рабочей версии программы летом 2024 года</a:t>
            </a:r>
            <a:endParaRPr sz="3000">
              <a:solidFill>
                <a:schemeClr val="dk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  <a:p>
            <a:pPr marL="45720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omfortaa SemiBold"/>
              <a:buChar char="👉"/>
            </a:pPr>
            <a:r>
              <a:rPr lang="ru-RU" sz="3000">
                <a:solidFill>
                  <a:schemeClr val="dk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Создание сайта для распространения платной подписки летом 2024 года</a:t>
            </a:r>
            <a:endParaRPr sz="3000">
              <a:solidFill>
                <a:schemeClr val="dk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  <a:p>
            <a:pPr marL="45720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omfortaa SemiBold"/>
              <a:buChar char="👉"/>
            </a:pPr>
            <a:r>
              <a:rPr lang="ru-RU" sz="3000">
                <a:solidFill>
                  <a:schemeClr val="dk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Заключение договоров о сотрудничестве с российскими музыкальными объединениями во второй половине 2024 года</a:t>
            </a:r>
            <a:endParaRPr sz="3000">
              <a:solidFill>
                <a:schemeClr val="dk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  <a:p>
            <a:pPr marL="45720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omfortaa SemiBold"/>
              <a:buChar char="👉"/>
            </a:pPr>
            <a:r>
              <a:rPr lang="ru-RU" sz="3000">
                <a:solidFill>
                  <a:schemeClr val="dk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Обеспечение возможности создания индивидуальных версий приложения в соответствии с нуждами конкретных заказчиков во второй половине 2024 года</a:t>
            </a:r>
            <a:endParaRPr sz="3000">
              <a:solidFill>
                <a:schemeClr val="dk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  <a:p>
            <a:pPr marL="45720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omfortaa SemiBold"/>
              <a:buChar char="👉"/>
            </a:pPr>
            <a:r>
              <a:rPr lang="ru-RU" sz="3000">
                <a:solidFill>
                  <a:schemeClr val="dk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Поставка лицензионных версий приложения в общеобразовательные учреждения к концу 2024 года</a:t>
            </a:r>
            <a:endParaRPr/>
          </a:p>
        </p:txBody>
      </p:sp>
      <p:pic>
        <p:nvPicPr>
          <p:cNvPr id="254" name="Google Shape;254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025411">
            <a:off x="17235900" y="3304675"/>
            <a:ext cx="3086100" cy="201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59075" y="9675273"/>
            <a:ext cx="4403862" cy="190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2030697">
            <a:off x="15442100" y="2023450"/>
            <a:ext cx="2781300" cy="209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416807">
            <a:off x="16443428" y="7574760"/>
            <a:ext cx="3101089" cy="2383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4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1244263">
            <a:off x="17388137" y="6036407"/>
            <a:ext cx="1949127" cy="12818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3572"/>
            <a:ext cx="20104100" cy="11308556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41"/>
          <p:cNvSpPr txBox="1">
            <a:spLocks noGrp="1"/>
          </p:cNvSpPr>
          <p:nvPr>
            <p:ph type="subTitle" idx="1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-228600" algn="l" rtl="0">
              <a:lnSpc>
                <a:spcPct val="242222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Сайт </a:t>
            </a:r>
            <a:endParaRPr/>
          </a:p>
          <a:p>
            <a:pPr marL="228600" marR="0" lvl="0" indent="-228600" algn="l" rtl="0">
              <a:lnSpc>
                <a:spcPct val="242222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Телефон</a:t>
            </a:r>
            <a:endParaRPr/>
          </a:p>
          <a:p>
            <a:pPr marL="228600" marR="0" lvl="0" indent="-228600" algn="l" rtl="0">
              <a:lnSpc>
                <a:spcPct val="242222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email</a:t>
            </a: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41"/>
          <p:cNvSpPr txBox="1"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ru-RU" b="1">
                <a:solidFill>
                  <a:schemeClr val="lt1"/>
                </a:solidFill>
              </a:rPr>
              <a:t>Контакты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66" name="Google Shape;266;p41"/>
          <p:cNvSpPr txBox="1"/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5714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ru-RU"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https://vk.com/ler1s_one_l0ve</a:t>
            </a:r>
            <a:endParaRPr sz="2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5714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ru-RU"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+7 (988) 319-75-27</a:t>
            </a:r>
            <a:endParaRPr/>
          </a:p>
          <a:p>
            <a:pPr marL="0" marR="0" lvl="0" indent="0" algn="l" rtl="0">
              <a:lnSpc>
                <a:spcPct val="155714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ru-RU"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yalerisatinet@gmail.com</a:t>
            </a:r>
            <a:endParaRPr sz="2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468</Words>
  <Application>Microsoft Office PowerPoint</Application>
  <PresentationFormat>Произвольный</PresentationFormat>
  <Paragraphs>94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Comfortaa SemiBold</vt:lpstr>
      <vt:lpstr>Calibri</vt:lpstr>
      <vt:lpstr>Comfortaa Medium</vt:lpstr>
      <vt:lpstr>Comfortaa</vt:lpstr>
      <vt:lpstr>ОБЛОЖКИ</vt:lpstr>
      <vt:lpstr>РАЗДЕЛИТЕЛИ</vt:lpstr>
      <vt:lpstr>Студия Нот</vt:lpstr>
      <vt:lpstr>Актуальность проекта</vt:lpstr>
      <vt:lpstr>Рассматриваемые проблемы</vt:lpstr>
      <vt:lpstr>Решение</vt:lpstr>
      <vt:lpstr>Рынок </vt:lpstr>
      <vt:lpstr>Бизнес-модель</vt:lpstr>
      <vt:lpstr>Текущие результаты</vt:lpstr>
      <vt:lpstr>Текущие результаты</vt:lpstr>
      <vt:lpstr>Состав команды</vt:lpstr>
      <vt:lpstr>Планы развития</vt:lpstr>
      <vt:lpstr>Контакты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Студия Нот</dc:title>
  <dc:creator>Пешкова Василиса Олеговна</dc:creator>
  <cp:lastModifiedBy>Leris</cp:lastModifiedBy>
  <cp:revision>1</cp:revision>
  <dcterms:created xsi:type="dcterms:W3CDTF">2021-03-01T12:07:13Z</dcterms:created>
  <dcterms:modified xsi:type="dcterms:W3CDTF">2023-12-10T19:35:06Z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