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itchFamily="2" charset="-52"/>
      <p:regular r:id="rId29"/>
      <p:bold r:id="rId30"/>
      <p:italic r:id="rId31"/>
      <p:boldItalic r:id="rId32"/>
    </p:embeddedFont>
    <p:embeddedFont>
      <p:font typeface="Raleway SemiBold" pitchFamily="2" charset="-52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h8dZMb67729FjlWsTvFKkJdFt8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297C742-6870-4FA9-8CF3-6964D2F411B7}">
  <a:tblStyle styleId="{D297C742-6870-4FA9-8CF3-6964D2F411B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514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277497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1453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0658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97523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72334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02439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3199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94135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70466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24075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1611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6671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16771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05372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01716" y="1098450"/>
            <a:ext cx="4655700" cy="133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r>
              <a:rPr lang="ru-RU" sz="4400" dirty="0"/>
              <a:t>Умное детство</a:t>
            </a:r>
            <a:br>
              <a:rPr lang="ru-RU" sz="3200" dirty="0"/>
            </a:br>
            <a:endParaRPr sz="3100" dirty="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2A03BDB-0E96-4A04-A9BA-A837EE25D5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848" y="3792772"/>
            <a:ext cx="1876996" cy="12097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>
            <a:spLocks noGrp="1"/>
          </p:cNvSpPr>
          <p:nvPr>
            <p:ph type="body" idx="1"/>
          </p:nvPr>
        </p:nvSpPr>
        <p:spPr>
          <a:xfrm>
            <a:off x="-125422" y="1213225"/>
            <a:ext cx="7159925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just">
              <a:spcAft>
                <a:spcPts val="1200"/>
              </a:spcAft>
              <a:buSzPct val="142857"/>
            </a:pPr>
            <a:r>
              <a:rPr lang="ru-RU" sz="1400" dirty="0">
                <a:solidFill>
                  <a:schemeClr val="tx1"/>
                </a:solidFill>
                <a:latin typeface="Raleway" panose="020B0604020202020204" charset="-52"/>
              </a:rPr>
              <a:t> Наш проект «Умное детство» важен, так как обеспечивает раннюю диагностику и поддержку развития психических функций. Он способен помочь, так как объединяет психологическую экспертизу с современными технологиями, что позволяет создать полезное приложение для ранней диагностики и развития детей в дошкольном возрасте.</a:t>
            </a:r>
          </a:p>
          <a:p>
            <a:pPr marL="285750" indent="-285750" algn="just">
              <a:spcAft>
                <a:spcPts val="1200"/>
              </a:spcAft>
              <a:buSzPct val="142857"/>
            </a:pPr>
            <a:r>
              <a:rPr lang="ru-RU" sz="1400" dirty="0">
                <a:solidFill>
                  <a:schemeClr val="tx1"/>
                </a:solidFill>
                <a:latin typeface="Raleway" panose="020B0604020202020204" charset="-52"/>
              </a:rPr>
              <a:t>Наш проект актуален, так как имеются статистические данные, доказывающие важность ранней диагностики и поддержки развития детей дошкольного возраста. Существует повышенный интерес со стороны родителей, психологов и учебно-воспитательных учреждений к инновационным подходам в этой области. Научные исследования подтверждают необходимость нашего проекта в улучшении психологического развития детей, а также образовательная политика активно поддерживает инициативы, направленные на раннюю диагностику и образование.</a:t>
            </a:r>
            <a:endParaRPr sz="1400" dirty="0">
              <a:solidFill>
                <a:schemeClr val="tx1"/>
              </a:solidFill>
              <a:latin typeface="Raleway" panose="020B0604020202020204" charset="-52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52997" y="7791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198316" y="1851670"/>
            <a:ext cx="8290076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1600" lvl="0" indent="0" algn="just">
              <a:buSzPts val="1800"/>
              <a:buNone/>
            </a:pPr>
            <a:br>
              <a:rPr lang="ru-RU" sz="1600" dirty="0"/>
            </a:br>
            <a:r>
              <a:rPr lang="ru-RU" sz="1600" dirty="0"/>
              <a:t>Целевой аудиторией для нашего продукта являются родители детей дошкольного возраста. Эти родители заинтересованы в обеспечении оптимальных условий для развития своих детей и ищут эффективные инструменты для этой цели. Они могут иметь разные уровни образования и дохода, но их общей характеристикой является стремление обеспечить своим детям наилучшие возможности для роста и развития. Наше приложение может также быть интересным для психологов и специалистов в учебно-воспитательной, которые работают с детьми дошкольного возраста и ищут инструменты для улучшения процесса обучения и развития.</a:t>
            </a: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401715" y="126246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1"/>
          </p:nvPr>
        </p:nvSpPr>
        <p:spPr>
          <a:xfrm>
            <a:off x="-5084" y="1709301"/>
            <a:ext cx="8386407" cy="3444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just">
              <a:buClr>
                <a:schemeClr val="dk1"/>
              </a:buClr>
            </a:pPr>
            <a:r>
              <a:rPr lang="ru-RU" sz="1600" dirty="0"/>
              <a:t>Наш продукт решает проблемы как детей, так и их родителей, воспитателей и психологов, предоставляя инструмент для ранней диагностики и поддержки развития психических функций, что может способствовать улучшению будущих перспектив детей и снижению барьеров для доступа к ранней психологической помощи.</a:t>
            </a:r>
          </a:p>
          <a:p>
            <a:pPr marL="406400" lvl="0" indent="-266700" algn="just">
              <a:buClr>
                <a:schemeClr val="dk1"/>
              </a:buClr>
            </a:pPr>
            <a:r>
              <a:rPr lang="ru-RU" sz="1600" dirty="0"/>
              <a:t>Существующие решения в области ранней диагностики и развития детей дошкольного возраста могут оставаться недостаточными из-за ограниченных ресурсов, неспособности к полной персонализации и неиспользования современных технологических возможностей. Наш проект может преодолеть эти ограничения и предоставить более эффективное и доступное решение.</a:t>
            </a:r>
            <a:endParaRPr lang="ru" sz="16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328231" y="2238552"/>
            <a:ext cx="7993200" cy="2099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52400" indent="0">
              <a:buNone/>
            </a:pPr>
            <a:r>
              <a:rPr lang="ru-RU" sz="1400" dirty="0"/>
              <a:t>Для создания нашего продукта, приложения для оценки и развития психических функций детей дошкольного возраста, необходимо использовать комплексный набор научно-психологических методов и технологий. Эти методы и технологии могут включать:</a:t>
            </a:r>
          </a:p>
          <a:p>
            <a:pPr lvl="0"/>
            <a:r>
              <a:rPr lang="ru-RU" sz="1400" b="1" dirty="0"/>
              <a:t>Искусственный интеллект (ИИ</a:t>
            </a:r>
            <a:r>
              <a:rPr lang="ru-RU" sz="1400" dirty="0"/>
              <a:t> </a:t>
            </a:r>
          </a:p>
          <a:p>
            <a:pPr lvl="0"/>
            <a:r>
              <a:rPr lang="ru-RU" sz="1400" b="1" dirty="0"/>
              <a:t>Интерактивные образовательные игры</a:t>
            </a:r>
            <a:r>
              <a:rPr lang="ru-RU" sz="1400" dirty="0"/>
              <a:t> </a:t>
            </a:r>
          </a:p>
          <a:p>
            <a:pPr lvl="0"/>
            <a:r>
              <a:rPr lang="ru-RU" sz="1400" b="1" dirty="0"/>
              <a:t>База данных и анализ данных</a:t>
            </a:r>
            <a:endParaRPr lang="ru-RU" sz="1400" dirty="0"/>
          </a:p>
          <a:p>
            <a:pPr lvl="0"/>
            <a:r>
              <a:rPr lang="ru-RU" sz="1400" b="1" dirty="0"/>
              <a:t>Советы и рекомендации</a:t>
            </a:r>
            <a:endParaRPr lang="ru-RU" sz="1400" dirty="0"/>
          </a:p>
          <a:p>
            <a:r>
              <a:rPr lang="ru-RU" sz="1400" b="1" dirty="0"/>
              <a:t>Психологические тесты и оценки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198316" y="2023329"/>
            <a:ext cx="8730717" cy="2166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 algn="just">
              <a:lnSpc>
                <a:spcPct val="115000"/>
              </a:lnSpc>
              <a:buSzPts val="1200"/>
            </a:pPr>
            <a:r>
              <a:rPr lang="ru-RU" sz="1600" dirty="0">
                <a:solidFill>
                  <a:schemeClr val="bg2"/>
                </a:solidFill>
                <a:latin typeface="Raleway" panose="020B0604020202020204" charset="-52"/>
              </a:rPr>
              <a:t>Мы, компания «Умное детство», помогаем психологам, воспитателям, родителям детей дошкольного возраста в ситуации, когда они стремятся обеспечить оптимальное развитие всех психических функций детей. Мы решаем проблему путем предоставления инновационного приложения, использующего технологии машинного обучения и искусственного интеллекта. Наше приложение позволяет родителям, психологам и воспитателям эффективнее поддерживать развитие своих детей и обеспечивать им наилучшие возможности для будущего.</a:t>
            </a:r>
            <a:endParaRPr sz="1600" b="0" i="0" u="none" strike="noStrike" cap="none" dirty="0">
              <a:solidFill>
                <a:schemeClr val="bg2"/>
              </a:solidFill>
              <a:latin typeface="Raleway" panose="020B0604020202020204" charset="-52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323134" y="2088579"/>
            <a:ext cx="7942184" cy="2554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Рынок, на котором работает наш проект, представляет собой сегмент образовательных приложений для детей дошкольного возраста. Объем этого рынка весьма значительный и постоянно растет, поскольку родители и педагоги все более осознают важность раннего образования и развития детей. С увеличением доступности мобильных технологий и увеличением числа семей, имеющих доступ к смартфонам и планшетам, рынок образовательных приложений для детей растет.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Конкуренция на данном рынке средняя, и мы имеем дело с несколькими крупными игроками, предоставляющими аналогичные решения. Однако, наша уникальность в использовании передовых технологий машинного обучения и искусственного интеллекта позволяет нам предложить более персонализированный и эффективный подход, что может помочь нам конкурировать на рынке.</a:t>
            </a:r>
          </a:p>
        </p:txBody>
      </p:sp>
      <p:sp>
        <p:nvSpPr>
          <p:cNvPr id="196" name="Google Shape;196;p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223226" y="130142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 txBox="1">
            <a:spLocks noGrp="1"/>
          </p:cNvSpPr>
          <p:nvPr>
            <p:ph type="title"/>
          </p:nvPr>
        </p:nvSpPr>
        <p:spPr>
          <a:xfrm>
            <a:off x="223226" y="92842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304" y="903446"/>
            <a:ext cx="857421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Основные конкуренты используют платформу </a:t>
            </a:r>
            <a:r>
              <a:rPr lang="en-US" dirty="0"/>
              <a:t>Google Play</a:t>
            </a:r>
            <a:r>
              <a:rPr lang="ru-RU" dirty="0"/>
              <a:t> </a:t>
            </a: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и </a:t>
            </a:r>
            <a:r>
              <a:rPr lang="en-US" dirty="0"/>
              <a:t>App Store</a:t>
            </a:r>
            <a:r>
              <a:rPr lang="ru-RU" dirty="0"/>
              <a:t>: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«Математический счёт. Игры для детей»;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«</a:t>
            </a:r>
            <a:r>
              <a:rPr lang="ru-RU" dirty="0" err="1">
                <a:solidFill>
                  <a:schemeClr val="bg2"/>
                </a:solidFill>
                <a:latin typeface="Raleway" panose="020B0604020202020204" charset="-52"/>
              </a:rPr>
              <a:t>Развиющие</a:t>
            </a: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 детские игры»;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«Сказки и головоломки».</a:t>
            </a:r>
          </a:p>
          <a:p>
            <a:pPr algn="just"/>
            <a:br>
              <a:rPr lang="ru-RU" dirty="0"/>
            </a:br>
            <a:r>
              <a:rPr lang="ru-RU" b="1" dirty="0">
                <a:solidFill>
                  <a:schemeClr val="bg2"/>
                </a:solidFill>
                <a:latin typeface="Raleway" panose="020B0604020202020204" charset="-52"/>
              </a:rPr>
              <a:t>Сильные стороны конкурентов: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Узнаваемые бренды и широкая клиентская база.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Значительные финансовые ресурсы и бюджеты для маркетинга.</a:t>
            </a:r>
          </a:p>
          <a:p>
            <a:pPr algn="just"/>
            <a:endParaRPr lang="ru-RU" dirty="0">
              <a:solidFill>
                <a:schemeClr val="bg2"/>
              </a:solidFill>
              <a:latin typeface="Raleway" panose="020B0604020202020204" charset="-52"/>
            </a:endParaRPr>
          </a:p>
          <a:p>
            <a:pPr algn="just"/>
            <a:r>
              <a:rPr lang="ru-RU" b="1" dirty="0">
                <a:solidFill>
                  <a:schemeClr val="bg2"/>
                </a:solidFill>
                <a:latin typeface="Raleway" panose="020B0604020202020204" charset="-52"/>
              </a:rPr>
              <a:t>Слабые стороны конкурентов: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Недостаток инноваций и использование устаревших методик.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Ограниченные возможности для персонализации и высокие цены.</a:t>
            </a:r>
          </a:p>
          <a:p>
            <a:pPr algn="just"/>
            <a:endParaRPr lang="ru-RU" dirty="0">
              <a:solidFill>
                <a:schemeClr val="bg2"/>
              </a:solidFill>
              <a:latin typeface="Raleway" panose="020B0604020202020204" charset="-52"/>
            </a:endParaRPr>
          </a:p>
          <a:p>
            <a:pPr algn="just"/>
            <a:endParaRPr lang="ru-RU" dirty="0">
              <a:solidFill>
                <a:schemeClr val="bg2"/>
              </a:solidFill>
              <a:latin typeface="Raleway" panose="020B0604020202020204" charset="-52"/>
            </a:endParaRPr>
          </a:p>
          <a:p>
            <a:pPr algn="just"/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Наше приложение является специализированным, его могут использовать в диагностических целях воспитатели и психологи. .</a:t>
            </a:r>
            <a:br>
              <a:rPr lang="ru-RU" dirty="0">
                <a:solidFill>
                  <a:schemeClr val="bg2"/>
                </a:solidFill>
                <a:latin typeface="Raleway" panose="020B0604020202020204" charset="-52"/>
              </a:rPr>
            </a:b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Оно включает в себя психологических тесты и методики, гарантирующие достоверные и обоснованные данные о развитии </a:t>
            </a:r>
            <a:r>
              <a:rPr lang="ru-RU" dirty="0" err="1">
                <a:solidFill>
                  <a:schemeClr val="bg2"/>
                </a:solidFill>
                <a:latin typeface="Raleway" panose="020B0604020202020204" charset="-52"/>
              </a:rPr>
              <a:t>нормотипичных</a:t>
            </a: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 детей и детей с </a:t>
            </a:r>
            <a:r>
              <a:rPr lang="ru-RU" dirty="0" err="1">
                <a:solidFill>
                  <a:schemeClr val="bg2"/>
                </a:solidFill>
                <a:latin typeface="Raleway" panose="020B0604020202020204" charset="-52"/>
              </a:rPr>
              <a:t>овз</a:t>
            </a: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401715" y="2019696"/>
            <a:ext cx="7927897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/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Наши основные ценности заключаются в предоставлении родителям и педагогам-психологам доступа к высококачественной платформе для оценки и развития психических функций детей дошкольного возраста. Для получения прибыли, мы можем использовать следующие методы:</a:t>
            </a:r>
          </a:p>
          <a:p>
            <a:pPr lvl="0" algn="just"/>
            <a:r>
              <a:rPr lang="ru-RU" b="1" dirty="0">
                <a:solidFill>
                  <a:schemeClr val="bg2"/>
                </a:solidFill>
                <a:latin typeface="Raleway" panose="020B0604020202020204" charset="-52"/>
              </a:rPr>
              <a:t>Подписки</a:t>
            </a: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: Предоставление различных уровней подписок для доступа к расширенным функциям и контенту нашего приложения.</a:t>
            </a:r>
          </a:p>
          <a:p>
            <a:pPr lvl="0" algn="just"/>
            <a:r>
              <a:rPr lang="ru-RU" b="1" dirty="0">
                <a:solidFill>
                  <a:schemeClr val="bg2"/>
                </a:solidFill>
                <a:latin typeface="Raleway" panose="020B0604020202020204" charset="-52"/>
              </a:rPr>
              <a:t>Платные дополнения</a:t>
            </a: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: Предложение дополнительных функций или контента за отдельную плату внутри приложения.</a:t>
            </a:r>
          </a:p>
          <a:p>
            <a:pPr lvl="0" algn="just"/>
            <a:r>
              <a:rPr lang="ru-RU" b="1" dirty="0">
                <a:solidFill>
                  <a:schemeClr val="bg2"/>
                </a:solidFill>
                <a:latin typeface="Raleway" panose="020B0604020202020204" charset="-52"/>
              </a:rPr>
              <a:t>Реклама</a:t>
            </a: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: Размещение рекламных материалов в приложении, с учетом безопасности и релевантности для детей.</a:t>
            </a:r>
          </a:p>
          <a:p>
            <a:pPr lvl="0" algn="just"/>
            <a:r>
              <a:rPr lang="ru-RU" b="1" dirty="0">
                <a:solidFill>
                  <a:schemeClr val="bg2"/>
                </a:solidFill>
                <a:latin typeface="Raleway" panose="020B0604020202020204" charset="-52"/>
              </a:rPr>
              <a:t>Сотрудничество с образовательными партнерами</a:t>
            </a: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: Партнерство с образовательными компаниями для интеграции их продуктов в нашу платформу и совместной монетизации.</a:t>
            </a:r>
          </a:p>
        </p:txBody>
      </p:sp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0"/>
          <p:cNvSpPr txBox="1">
            <a:spLocks noGrp="1"/>
          </p:cNvSpPr>
          <p:nvPr>
            <p:ph type="body" idx="1"/>
          </p:nvPr>
        </p:nvSpPr>
        <p:spPr>
          <a:xfrm>
            <a:off x="185355" y="1961662"/>
            <a:ext cx="7993200" cy="3253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/>
            <a:r>
              <a:rPr lang="ru-RU" sz="1400" dirty="0"/>
              <a:t>На данный момент мы находимся в </a:t>
            </a:r>
            <a:r>
              <a:rPr lang="ru-RU" sz="1600" dirty="0"/>
              <a:t>начальной</a:t>
            </a:r>
            <a:r>
              <a:rPr lang="ru-RU" sz="1400" dirty="0"/>
              <a:t> стадии разработки. Мы активно работаем над созданием инновационного приложения, которое будет способствовать ранней диагностике и поддержке развития детей дошкольного возраста.</a:t>
            </a:r>
          </a:p>
          <a:p>
            <a:pPr algn="just"/>
            <a:r>
              <a:rPr lang="ru-RU" sz="1400" dirty="0"/>
              <a:t>План включает в себя завершение разработки приложения, проведение тестирования для обеспечения его эффективности, а также создание маркетинговой стратегии для привлечения клиентов и партнеров в сфере образования.</a:t>
            </a:r>
          </a:p>
          <a:p>
            <a:pPr algn="just"/>
            <a:r>
              <a:rPr lang="ru-RU" sz="1400" dirty="0"/>
              <a:t>Наша конечная цель - достичь устойчивости и постепенного роста пользовательской базы, что позволит нам продолжать развивать и улучшать наше приложение в будущем.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sz="1400" dirty="0"/>
          </a:p>
        </p:txBody>
      </p:sp>
      <p:sp>
        <p:nvSpPr>
          <p:cNvPr id="234" name="Google Shape;23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>
            <a:spLocks noGrp="1"/>
          </p:cNvSpPr>
          <p:nvPr>
            <p:ph type="title"/>
          </p:nvPr>
        </p:nvSpPr>
        <p:spPr>
          <a:xfrm>
            <a:off x="0" y="-64744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11"/>
          <p:cNvGraphicFramePr/>
          <p:nvPr>
            <p:extLst>
              <p:ext uri="{D42A27DB-BD31-4B8C-83A1-F6EECF244321}">
                <p14:modId xmlns:p14="http://schemas.microsoft.com/office/powerpoint/2010/main" val="3900721092"/>
              </p:ext>
            </p:extLst>
          </p:nvPr>
        </p:nvGraphicFramePr>
        <p:xfrm>
          <a:off x="516017" y="507544"/>
          <a:ext cx="7670721" cy="4488168"/>
        </p:xfrm>
        <a:graphic>
          <a:graphicData uri="http://schemas.openxmlformats.org/drawingml/2006/table">
            <a:tbl>
              <a:tblPr>
                <a:noFill/>
                <a:tableStyleId>{D297C742-6870-4FA9-8CF3-6964D2F411B7}</a:tableStyleId>
              </a:tblPr>
              <a:tblGrid>
                <a:gridCol w="2556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6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6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162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47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Кияев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Александр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747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СПИКЕР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Семынина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Оксана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47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Печенкина Виктория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872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Мамедова Надежда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87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Унашева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Ксения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46" name="Google Shape;246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>
            <a:spLocks noGrp="1"/>
          </p:cNvSpPr>
          <p:nvPr>
            <p:ph type="title"/>
          </p:nvPr>
        </p:nvSpPr>
        <p:spPr>
          <a:xfrm>
            <a:off x="1287442" y="10753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401716" y="-3166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692" y="379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12"/>
          <p:cNvGraphicFramePr/>
          <p:nvPr>
            <p:extLst>
              <p:ext uri="{D42A27DB-BD31-4B8C-83A1-F6EECF244321}">
                <p14:modId xmlns:p14="http://schemas.microsoft.com/office/powerpoint/2010/main" val="4169035564"/>
              </p:ext>
            </p:extLst>
          </p:nvPr>
        </p:nvGraphicFramePr>
        <p:xfrm>
          <a:off x="835908" y="725836"/>
          <a:ext cx="7091667" cy="4368484"/>
        </p:xfrm>
        <a:graphic>
          <a:graphicData uri="http://schemas.openxmlformats.org/drawingml/2006/table">
            <a:tbl>
              <a:tblPr>
                <a:noFill/>
                <a:tableStyleId>{D297C742-6870-4FA9-8CF3-6964D2F411B7}</a:tableStyleId>
              </a:tblPr>
              <a:tblGrid>
                <a:gridCol w="3146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3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0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0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0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364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Разработать маркетинговую стратегию, включая стратегию привлечения клиентов и продвижения продукта.</a:t>
                      </a:r>
                      <a:endParaRPr sz="1050" u="none" strike="noStrike" cap="none" dirty="0">
                        <a:latin typeface="Raleway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01.12.2023</a:t>
                      </a:r>
                      <a:endParaRPr sz="105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05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9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518">
                <a:tc>
                  <a:txBody>
                    <a:bodyPr/>
                    <a:lstStyle/>
                    <a:p>
                      <a:pPr algn="just"/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Разработать пользовательский интерфейс приложения, уделяя внимание дизайну, удобству использования и согласованности с брендом.</a:t>
                      </a:r>
                    </a:p>
                    <a:p>
                      <a:br>
                        <a:rPr lang="ru-RU" sz="1050" dirty="0"/>
                      </a:br>
                      <a:endParaRPr sz="105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01.12.2023</a:t>
                      </a:r>
                      <a:endParaRPr sz="105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97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Разработать архитектуру приложения и выбрать необходимые технологии.</a:t>
                      </a:r>
                      <a:endParaRPr sz="1050" u="none" strike="noStrike" cap="none" dirty="0">
                        <a:latin typeface="Raleway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01.12.2023</a:t>
                      </a:r>
                      <a:endParaRPr sz="105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05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8133">
                <a:tc>
                  <a:txBody>
                    <a:bodyPr/>
                    <a:lstStyle/>
                    <a:p>
                      <a:pPr algn="just"/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Осуществлять контроль за выполнением задач и соблюдением сроков.</a:t>
                      </a:r>
                    </a:p>
                    <a:p>
                      <a:pPr algn="just"/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Решать конфликты и принимать ключевые стратегические решения.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050" u="none" strike="noStrike" cap="none" dirty="0">
                        <a:latin typeface="Raleway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</a:t>
                      </a:r>
                      <a:r>
                        <a:rPr lang="ru-RU" sz="1050" u="none" strike="noStrike" cap="none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завершения</a:t>
                      </a:r>
                      <a:r>
                        <a:rPr lang="ru-RU" sz="105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разработки проекта</a:t>
                      </a:r>
                      <a:endParaRPr sz="105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05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ru-RU" sz="105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151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Представить проект на собраниях и мероприятиях.</a:t>
                      </a:r>
                      <a:endParaRPr sz="900" u="none" strike="noStrike" cap="none" dirty="0">
                        <a:latin typeface="Raleway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27.10.2023</a:t>
                      </a:r>
                      <a:endParaRPr sz="105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05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СПИКЕР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ru-RU" sz="105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3" name="Google Shape;273;p13"/>
          <p:cNvSpPr txBox="1">
            <a:spLocks noGrp="1"/>
          </p:cNvSpPr>
          <p:nvPr>
            <p:ph type="body" idx="1"/>
          </p:nvPr>
        </p:nvSpPr>
        <p:spPr>
          <a:xfrm>
            <a:off x="456818" y="2278856"/>
            <a:ext cx="4865276" cy="223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>
              <a:buSzPts val="1400"/>
              <a:buNone/>
            </a:pPr>
            <a:r>
              <a:rPr lang="ru-RU" sz="1600" dirty="0">
                <a:solidFill>
                  <a:srgbClr val="132C40"/>
                </a:solidFill>
                <a:latin typeface="+mj-lt"/>
              </a:rPr>
              <a:t>Лидер: </a:t>
            </a:r>
            <a:r>
              <a:rPr lang="ru-RU" sz="1600" dirty="0" err="1">
                <a:latin typeface="+mj-lt"/>
              </a:rPr>
              <a:t>Кияев</a:t>
            </a:r>
            <a:r>
              <a:rPr lang="ru-RU" sz="1600" dirty="0">
                <a:latin typeface="+mj-lt"/>
              </a:rPr>
              <a:t> Александр Михайлович </a:t>
            </a:r>
          </a:p>
          <a:p>
            <a:pPr marL="406400" lvl="0" indent="-203200">
              <a:buSzPts val="1400"/>
              <a:buNone/>
            </a:pPr>
            <a:r>
              <a:rPr lang="ru-RU" sz="1600" dirty="0" err="1">
                <a:latin typeface="+mj-lt"/>
              </a:rPr>
              <a:t>Телеграм</a:t>
            </a:r>
            <a:r>
              <a:rPr lang="ru-RU" sz="1600" dirty="0">
                <a:latin typeface="+mj-lt"/>
              </a:rPr>
              <a:t>: </a:t>
            </a:r>
            <a:r>
              <a:rPr lang="en-US" sz="1600" dirty="0">
                <a:latin typeface="+mj-lt"/>
              </a:rPr>
              <a:t>@</a:t>
            </a:r>
            <a:r>
              <a:rPr lang="en-US" sz="1600" dirty="0" err="1">
                <a:latin typeface="+mj-lt"/>
              </a:rPr>
              <a:t>Soburov</a:t>
            </a:r>
            <a:r>
              <a:rPr lang="ru-RU" sz="1600" dirty="0">
                <a:latin typeface="+mj-lt"/>
              </a:rPr>
              <a:t>_</a:t>
            </a:r>
            <a:r>
              <a:rPr lang="en-US" sz="1600" dirty="0" err="1">
                <a:latin typeface="+mj-lt"/>
              </a:rPr>
              <a:t>az</a:t>
            </a:r>
            <a:endParaRPr lang="ru-RU" sz="1600" dirty="0">
              <a:latin typeface="+mj-lt"/>
            </a:endParaRPr>
          </a:p>
          <a:p>
            <a:pPr marL="406400" lvl="0" indent="-203200">
              <a:buSzPts val="1400"/>
              <a:buNone/>
            </a:pPr>
            <a:r>
              <a:rPr lang="ru-RU" sz="1600" dirty="0">
                <a:solidFill>
                  <a:srgbClr val="132C40"/>
                </a:solidFill>
                <a:latin typeface="+mj-lt"/>
              </a:rPr>
              <a:t>Номер телефона: </a:t>
            </a:r>
            <a:r>
              <a:rPr lang="ru-RU" sz="1600" dirty="0">
                <a:latin typeface="+mj-lt"/>
              </a:rPr>
              <a:t>89627790689</a:t>
            </a:r>
            <a:endParaRPr sz="1600" dirty="0">
              <a:solidFill>
                <a:srgbClr val="132C40"/>
              </a:solidFill>
              <a:latin typeface="+mj-lt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958</Words>
  <Application>Microsoft Office PowerPoint</Application>
  <PresentationFormat>Экран (16:9)</PresentationFormat>
  <Paragraphs>102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Raleway</vt:lpstr>
      <vt:lpstr>Raleway SemiBold</vt:lpstr>
      <vt:lpstr>Century Gothic</vt:lpstr>
      <vt:lpstr>Helvetica Neue</vt:lpstr>
      <vt:lpstr>Calibri</vt:lpstr>
      <vt:lpstr>Simple Light</vt:lpstr>
      <vt:lpstr>Simple Light</vt:lpstr>
      <vt:lpstr>Умное детство 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Надя</dc:creator>
  <cp:lastModifiedBy>Оксана Семынина</cp:lastModifiedBy>
  <cp:revision>12</cp:revision>
  <dcterms:modified xsi:type="dcterms:W3CDTF">2023-10-24T16:16:45Z</dcterms:modified>
</cp:coreProperties>
</file>