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15"/>
  </p:notesMasterIdLst>
  <p:sldIdLst>
    <p:sldId id="309" r:id="rId3"/>
    <p:sldId id="310" r:id="rId4"/>
    <p:sldId id="270" r:id="rId5"/>
    <p:sldId id="281" r:id="rId6"/>
    <p:sldId id="286" r:id="rId7"/>
    <p:sldId id="291" r:id="rId8"/>
    <p:sldId id="296" r:id="rId9"/>
    <p:sldId id="301" r:id="rId10"/>
    <p:sldId id="307" r:id="rId11"/>
    <p:sldId id="308" r:id="rId12"/>
    <p:sldId id="306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84906" autoAdjust="0"/>
  </p:normalViewPr>
  <p:slideViewPr>
    <p:cSldViewPr snapToGrid="0" snapToObjects="1" showGuides="1">
      <p:cViewPr varScale="1">
        <p:scale>
          <a:sx n="95" d="100"/>
          <a:sy n="95" d="100"/>
        </p:scale>
        <p:origin x="114" y="82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187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78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007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4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709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64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427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0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179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27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652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77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95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598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3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CFCE72F7-76BA-45F2-A080-B9052113366D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hangingPunct="1"/>
              <a:t>11.01.2024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5A029DF4-E60E-4728-BF8E-0199D7E18F36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2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2984" y="0"/>
            <a:ext cx="2529013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399415"/>
            <a:ext cx="1791730" cy="825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838363" y="3746606"/>
            <a:ext cx="10515273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>
          <a:xfrm>
            <a:off x="4648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mtClean="0"/>
              <a:t>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231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55" y="3568"/>
            <a:ext cx="2517842" cy="68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kern="1200" dirty="0" smtClean="0">
                <a:solidFill>
                  <a:srgbClr val="173277"/>
                </a:solidFill>
                <a:latin typeface="Geometria" pitchFamily="34" charset="-52"/>
              </a:rPr>
              <a:t>Приложение</a:t>
            </a:r>
          </a:p>
          <a:p>
            <a:pPr algn="ctr" eaLnBrk="1" hangingPunct="1"/>
            <a:r>
              <a:rPr lang="ru-RU" altLang="ru-RU" sz="4000" b="1" kern="1200" dirty="0" smtClean="0">
                <a:solidFill>
                  <a:srgbClr val="173277"/>
                </a:solidFill>
                <a:latin typeface="Geometria" pitchFamily="34" charset="-52"/>
              </a:rPr>
              <a:t>«Свадебный помощник»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55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997" kern="1200" dirty="0" smtClean="0">
                <a:solidFill>
                  <a:srgbClr val="173277"/>
                </a:solidFill>
                <a:latin typeface="Geometria" pitchFamily="34" charset="-52"/>
              </a:rPr>
              <a:t>Алиева Алина</a:t>
            </a:r>
            <a:endParaRPr lang="ru-RU" altLang="ru-RU" sz="2997" kern="12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270933" y="1230069"/>
            <a:ext cx="5149438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 smtClean="0">
                <a:solidFill>
                  <a:schemeClr val="tx1"/>
                </a:solidFill>
              </a:rPr>
              <a:t>Свадебный      помощник </a:t>
            </a:r>
            <a:endParaRPr sz="6600" b="1" dirty="0">
              <a:solidFill>
                <a:schemeClr val="tx1"/>
              </a:solidFill>
            </a:endParaRP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23" y="65735"/>
            <a:ext cx="4793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17757" y="1182560"/>
            <a:ext cx="5835683" cy="587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chemeClr val="tx1"/>
                </a:solidFill>
              </a:rPr>
              <a:t>Недостаток времени и опыта</a:t>
            </a:r>
            <a:r>
              <a:rPr lang="ru-RU" b="1" dirty="0" smtClean="0"/>
              <a:t>:</a:t>
            </a:r>
            <a:r>
              <a:rPr lang="ru-RU" dirty="0" smtClean="0"/>
              <a:t> Молодожёны </a:t>
            </a:r>
            <a:r>
              <a:rPr lang="ru-RU" dirty="0"/>
              <a:t>могут не знать, с чего начать, как выбрать подходящее место проведения, услуги по фото и видеосъемке, декорации и другие аспекты свадебного мероприятия.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chemeClr val="tx1"/>
                </a:solidFill>
              </a:rPr>
              <a:t>Бюджетные ограничения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smtClean="0"/>
              <a:t>Организация </a:t>
            </a:r>
            <a:r>
              <a:rPr lang="ru-RU" dirty="0"/>
              <a:t>свадьбы может быть очень дорогой, и молодожены могут столкнуться с проблемой ограниченного бюджета. Они могут испытывать затруднения с поиском доступных по цене услуг и товаров, которые соответствуют их предпочтениям и требованиям.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chemeClr val="tx1"/>
                </a:solidFill>
              </a:rPr>
              <a:t>Коммуникация и координация: </a:t>
            </a:r>
            <a:r>
              <a:rPr lang="ru-RU" dirty="0"/>
              <a:t>Планирование свадьбы требует постоянной коммуникации с различными поставщиками услуг, включая фотографов, видеографов, поваров, декораторов и других. Отсутствие эффективной коммуникации и координации может привести к недопониманию и неправильной реализации планов. 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 smtClean="0">
              <a:solidFill>
                <a:schemeClr val="bg2">
                  <a:lumMod val="7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3278" y="6351159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36583" y="277017"/>
            <a:ext cx="699201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chemeClr val="tx1"/>
                </a:solidFill>
              </a:rPr>
              <a:t>Проблема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133" y="2"/>
            <a:ext cx="4769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76570" y="305029"/>
            <a:ext cx="677262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err="1" smtClean="0">
                <a:solidFill>
                  <a:schemeClr val="tx1"/>
                </a:solidFill>
              </a:rPr>
              <a:t>ЦеЛЕВАЯ</a:t>
            </a:r>
            <a:r>
              <a:rPr lang="ru-RU" sz="1600" b="1" cap="all" dirty="0" smtClean="0">
                <a:solidFill>
                  <a:schemeClr val="tx1"/>
                </a:solidFill>
              </a:rPr>
              <a:t> АУДИТОРИЯ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20955" y="1471962"/>
            <a:ext cx="6473585" cy="3724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Пары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ru-RU" dirty="0"/>
              <a:t>планирующие </a:t>
            </a:r>
            <a:r>
              <a:rPr lang="ru-RU" dirty="0" smtClean="0"/>
              <a:t>свадьбу для </a:t>
            </a:r>
            <a:r>
              <a:rPr lang="ru-RU" dirty="0"/>
              <a:t>организации торжества, таких как создание списка гостей, составление бюджета, выбор места проведения свадьбы, заказ </a:t>
            </a:r>
            <a:r>
              <a:rPr lang="ru-RU" dirty="0" smtClean="0"/>
              <a:t>услуг.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Близкие родственники и друзья </a:t>
            </a:r>
            <a:r>
              <a:rPr lang="ru-RU" dirty="0"/>
              <a:t>могут использовать приложение для поддержки и помощи в организации свадьбы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Профессионалы свадебной индустрии </a:t>
            </a:r>
            <a:r>
              <a:rPr lang="ru-RU" dirty="0" smtClean="0"/>
              <a:t>для </a:t>
            </a:r>
            <a:r>
              <a:rPr lang="ru-RU" dirty="0"/>
              <a:t>управления своими клиентами, заказами и расписанием работы.</a:t>
            </a:r>
            <a:r>
              <a:rPr lang="ru-RU" sz="2000" dirty="0"/>
              <a:t/>
            </a:r>
            <a:br>
              <a:rPr lang="ru-RU" sz="2000" dirty="0"/>
            </a:b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516" y="0"/>
            <a:ext cx="4666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9201" y="291941"/>
            <a:ext cx="342621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chemeClr val="tx1"/>
                </a:solidFill>
              </a:rPr>
              <a:t>РЕШЕНИЕ</a:t>
            </a:r>
            <a:r>
              <a:rPr lang="ru-RU" sz="2000" b="1" cap="all" dirty="0" smtClean="0">
                <a:solidFill>
                  <a:schemeClr val="tx1"/>
                </a:solidFill>
              </a:rPr>
              <a:t> </a:t>
            </a:r>
            <a:r>
              <a:rPr lang="ru-RU" sz="1600" b="1" cap="all" dirty="0" smtClean="0">
                <a:solidFill>
                  <a:schemeClr val="tx1"/>
                </a:solidFill>
              </a:rPr>
              <a:t>ПРОБЛЕМЫ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64353" y="1019813"/>
            <a:ext cx="5852242" cy="50783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Персонализированный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планер свадьбы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ru-RU" dirty="0" smtClean="0"/>
              <a:t>Планер </a:t>
            </a:r>
            <a:r>
              <a:rPr lang="ru-RU" dirty="0"/>
              <a:t>поможет молодоженам структурировать процесс планирования и не пропустить важные моменты</a:t>
            </a:r>
            <a:r>
              <a:rPr lang="ru-RU" dirty="0" smtClean="0"/>
              <a:t>. 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Рекомендации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и отзывы: </a:t>
            </a:r>
            <a:r>
              <a:rPr lang="ru-RU" dirty="0"/>
              <a:t>Приложение предоставляет рекомендации по различным услугам свадебного мероприятия, основанные на предпочтениях и требованиях молодоженов.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Бюджетный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планировщик: </a:t>
            </a:r>
            <a:r>
              <a:rPr lang="ru-RU" dirty="0"/>
              <a:t>Приложение предоставляет инструмент для управления бюджетом свадьбы, позволяя молодоженам отслеживать расходы и находить доступные по цене варианты услуг и товаров.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Коммуникация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и координация: </a:t>
            </a:r>
            <a:r>
              <a:rPr lang="ru-RU" dirty="0"/>
              <a:t>Приложение предоставляет функцию обмена сообщениями с поставщиками услуг, что облегчает коммуникацию и координацию во время планирования свадьбы. </a:t>
            </a:r>
            <a:endParaRPr lang="ru-RU" dirty="0" smtClean="0">
              <a:solidFill>
                <a:srgbClr val="8F00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497" y="14181"/>
            <a:ext cx="4658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36583" y="341442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chemeClr val="tx1"/>
                </a:solidFill>
              </a:rPr>
              <a:t>КОНКУРЕНТЫ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211874" y="1103687"/>
            <a:ext cx="6400799" cy="47089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«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</a:rPr>
              <a:t>Свадебный эксперт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»</a:t>
            </a:r>
          </a:p>
          <a:p>
            <a:r>
              <a:rPr lang="ru-RU" sz="2000" dirty="0" smtClean="0"/>
              <a:t>Наше преимущество</a:t>
            </a:r>
            <a:r>
              <a:rPr lang="ru-RU" sz="2000" dirty="0"/>
              <a:t>: </a:t>
            </a:r>
            <a:r>
              <a:rPr lang="ru-RU" sz="2000" dirty="0" smtClean="0"/>
              <a:t>выбор посредников по отзывам для организации свадьбы.</a:t>
            </a:r>
          </a:p>
          <a:p>
            <a:endParaRPr lang="ru-RU" sz="2000" dirty="0" smtClean="0"/>
          </a:p>
          <a:p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2. «</a:t>
            </a:r>
            <a:r>
              <a:rPr lang="en-US" sz="2000" b="1" dirty="0" err="1" smtClean="0">
                <a:solidFill>
                  <a:schemeClr val="bg2">
                    <a:lumMod val="75000"/>
                  </a:schemeClr>
                </a:solidFill>
              </a:rPr>
              <a:t>Mywed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»</a:t>
            </a:r>
          </a:p>
          <a:p>
            <a:r>
              <a:rPr lang="ru-RU" sz="2000" dirty="0"/>
              <a:t>Наше преимущество: </a:t>
            </a:r>
            <a:r>
              <a:rPr lang="ru-RU" sz="2000" dirty="0" smtClean="0"/>
              <a:t>предоставление </a:t>
            </a:r>
            <a:r>
              <a:rPr lang="ru-RU" sz="2000" dirty="0"/>
              <a:t>пользователям доступ к широкому спектру услуг, таким как фотографы, рестораны, цветочные магазины и </a:t>
            </a:r>
            <a:r>
              <a:rPr lang="ru-RU" sz="2000" dirty="0" smtClean="0"/>
              <a:t>другие.</a:t>
            </a:r>
          </a:p>
          <a:p>
            <a:endParaRPr lang="ru-RU" sz="20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3. «Наша свадьба»</a:t>
            </a:r>
          </a:p>
          <a:p>
            <a:r>
              <a:rPr lang="ru-RU" sz="2000" dirty="0"/>
              <a:t>Наше </a:t>
            </a:r>
            <a:r>
              <a:rPr lang="ru-RU" sz="2000" dirty="0" smtClean="0"/>
              <a:t>преимущество: приложение </a:t>
            </a:r>
            <a:r>
              <a:rPr lang="ru-RU" sz="2000" dirty="0"/>
              <a:t>предлагает конкурентную стоимость в сравнении с аналогами на рынке, обеспечивая высокое качество услуг по доступной цене.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364" y="-1717"/>
            <a:ext cx="48230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715924" y="341216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chemeClr val="bg2">
                    <a:lumMod val="75000"/>
                  </a:schemeClr>
                </a:solidFill>
              </a:rPr>
              <a:t>Рынок</a:t>
            </a:r>
            <a:endParaRPr sz="1600" b="1" cap="all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720898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714531" y="1242233"/>
            <a:ext cx="4431217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TAM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ru-RU" dirty="0" smtClean="0"/>
              <a:t>500000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SAM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ru-RU" dirty="0" smtClean="0"/>
              <a:t>100000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SOM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ru-RU" dirty="0" smtClean="0"/>
              <a:t>75000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Рентабельность: </a:t>
            </a:r>
            <a:r>
              <a:rPr lang="ru-RU" dirty="0" smtClean="0"/>
              <a:t>19,9%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251" y="1"/>
            <a:ext cx="4949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chemeClr val="tx1"/>
                </a:solidFill>
              </a:rPr>
              <a:t>монетизация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20956" y="1478460"/>
            <a:ext cx="5903952" cy="2862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ПРОДАЖА ПОДПИСКИ В ПРИЛОЖЕНИИ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(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~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70000 чел. в год</a:t>
            </a:r>
            <a:r>
              <a:rPr lang="ru-RU" dirty="0" smtClean="0"/>
              <a:t>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 smtClean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1"/>
                </a:solidFill>
              </a:rPr>
              <a:t>Стоимость подписки: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590р.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1"/>
                </a:solidFill>
              </a:rPr>
              <a:t>Предполагаемый доход: </a:t>
            </a:r>
            <a:r>
              <a:rPr lang="ru-RU" dirty="0" smtClean="0"/>
              <a:t>43.300.000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1"/>
                </a:solidFill>
              </a:rPr>
              <a:t>Затраты: </a:t>
            </a:r>
            <a:r>
              <a:rPr lang="ru-RU" dirty="0" smtClean="0"/>
              <a:t>11.400.000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1"/>
                </a:solidFill>
              </a:rPr>
              <a:t>Предполагаемая чистая прибыль: </a:t>
            </a:r>
            <a:r>
              <a:rPr lang="ru-RU" dirty="0" smtClean="0"/>
              <a:t>29.900.000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586" y="0"/>
            <a:ext cx="4996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781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6124" y="336136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chemeClr val="tx1"/>
                </a:solidFill>
              </a:rPr>
              <a:t>Текущие результаты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38974" y="1323437"/>
            <a:ext cx="5987686" cy="3816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Маркетинговые </a:t>
            </a:r>
            <a:r>
              <a:rPr lang="ru-RU" sz="2000" b="1" dirty="0" smtClean="0">
                <a:solidFill>
                  <a:schemeClr val="tx1"/>
                </a:solidFill>
              </a:rPr>
              <a:t>исследования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Разработка веб-сайта приложения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Составление бизнес-плана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 smtClean="0"/>
          </a:p>
          <a:p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  <a:p>
            <a:endParaRPr lang="ru-RU" sz="2400" dirty="0" smtClean="0">
              <a:solidFill>
                <a:srgbClr val="8F00FF"/>
              </a:solidFill>
            </a:endParaRPr>
          </a:p>
          <a:p>
            <a:endParaRPr lang="ru-RU" dirty="0" smtClean="0"/>
          </a:p>
          <a:p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525" y="0"/>
            <a:ext cx="5063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126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 smtClean="0">
                <a:solidFill>
                  <a:schemeClr val="tx1"/>
                </a:solidFill>
              </a:rPr>
              <a:t>команда</a:t>
            </a:r>
            <a:endParaRPr sz="18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tx1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83" y="1551347"/>
            <a:ext cx="2247994" cy="28889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34" y="1551347"/>
            <a:ext cx="2174449" cy="29022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069" y="1551346"/>
            <a:ext cx="2176717" cy="29022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0955" y="4817327"/>
            <a:ext cx="2203948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1"/>
                </a:solidFill>
              </a:rPr>
              <a:t>Алиева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1"/>
                </a:solidFill>
              </a:rPr>
              <a:t>Алина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Руководитель проекта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62933" y="4817327"/>
            <a:ext cx="217444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Загидуллин</a:t>
            </a: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Касым</a:t>
            </a:r>
            <a:endParaRPr kumimoji="0" lang="ru-RU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   </a:t>
            </a:r>
            <a:r>
              <a:rPr lang="en-US" dirty="0" smtClean="0"/>
              <a:t>PR-</a:t>
            </a:r>
            <a:r>
              <a:rPr lang="ru-RU" dirty="0" smtClean="0"/>
              <a:t>менеджер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560069" y="4817327"/>
            <a:ext cx="236405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Антонова</a:t>
            </a: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Анастасия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         Дизайнер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9524911" y="4817327"/>
            <a:ext cx="243008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Анисимова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Юлия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        </a:t>
            </a:r>
            <a:r>
              <a:rPr lang="ru-RU" dirty="0"/>
              <a:t>Б</a:t>
            </a:r>
            <a:r>
              <a:rPr lang="ru-RU" dirty="0" smtClean="0"/>
              <a:t>ухгалтер</a:t>
            </a:r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875" y="1551346"/>
            <a:ext cx="2203386" cy="288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Текст 2"/>
          <p:cNvSpPr txBox="1"/>
          <p:nvPr/>
        </p:nvSpPr>
        <p:spPr>
          <a:xfrm>
            <a:off x="1033814" y="1031233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400" dirty="0" smtClean="0">
                <a:solidFill>
                  <a:schemeClr val="bg2">
                    <a:lumMod val="75000"/>
                  </a:schemeClr>
                </a:solidFill>
              </a:rPr>
              <a:t>Спасибо за внимание!</a:t>
            </a:r>
            <a:endParaRPr sz="54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КОНТАКТЫ</a:t>
            </a:r>
            <a:endParaRPr b="1" dirty="0">
              <a:solidFill>
                <a:schemeClr val="bg2">
                  <a:lumMod val="75000"/>
                </a:schemeClr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/>
              <a:t>8</a:t>
            </a:r>
            <a:r>
              <a:rPr lang="ru-RU" dirty="0" smtClean="0"/>
              <a:t>9534062243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ru-RU" dirty="0" smtClean="0"/>
              <a:t>: </a:t>
            </a:r>
            <a:r>
              <a:rPr lang="en-US" dirty="0" err="1" smtClean="0"/>
              <a:t>wedding@mail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229" y="0"/>
            <a:ext cx="5006898" cy="6858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3231</TotalTime>
  <Words>466</Words>
  <Application>Microsoft Office PowerPoint</Application>
  <PresentationFormat>Широкоэкранный</PresentationFormat>
  <Paragraphs>110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Geometria</vt:lpstr>
      <vt:lpstr>Gilroy-Bold</vt:lpstr>
      <vt:lpstr>Gilroy-ExtraBold</vt:lpstr>
      <vt:lpstr>Gilroy-Light</vt:lpstr>
      <vt:lpstr>Helvetica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gogonov@mail.ru</cp:lastModifiedBy>
  <cp:revision>43</cp:revision>
  <dcterms:modified xsi:type="dcterms:W3CDTF">2024-01-11T11:46:33Z</dcterms:modified>
</cp:coreProperties>
</file>