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0"/>
  </p:notesMasterIdLst>
  <p:sldIdLst>
    <p:sldId id="257" r:id="rId2"/>
    <p:sldId id="258" r:id="rId3"/>
    <p:sldId id="259" r:id="rId4"/>
    <p:sldId id="260" r:id="rId5"/>
    <p:sldId id="261" r:id="rId6"/>
    <p:sldId id="264" r:id="rId7"/>
    <p:sldId id="262" r:id="rId8"/>
    <p:sldId id="263" r:id="rId9"/>
  </p:sldIdLst>
  <p:sldSz cx="9144000" cy="5143500" type="screen16x9"/>
  <p:notesSz cx="6858000" cy="9144000"/>
  <p:embeddedFontLst>
    <p:embeddedFont>
      <p:font typeface="Gilroy" panose="020B0604020202020204" charset="-52"/>
      <p:bold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434" autoAdjust="0"/>
  </p:normalViewPr>
  <p:slideViewPr>
    <p:cSldViewPr snapToGrid="0">
      <p:cViewPr varScale="1">
        <p:scale>
          <a:sx n="111" d="100"/>
          <a:sy n="111" d="100"/>
        </p:scale>
        <p:origin x="44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0273661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35585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fe49c100d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fe49c100d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997863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fe49c100d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fe49c100d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657493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fe49c100d1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fe49c100d1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4132367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fe49c100d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fe49c100d1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319554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fe49c100d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fe49c100d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68439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507016" y="1965174"/>
            <a:ext cx="5717220" cy="91962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Чистая вода 2.0</a:t>
            </a:r>
            <a:endParaRPr b="1" dirty="0"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4559301" y="3262763"/>
            <a:ext cx="4584700" cy="496437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A00000000000000" pitchFamily="2" charset="-52"/>
              </a:rPr>
              <a:t>Наставник: </a:t>
            </a:r>
            <a:r>
              <a:rPr lang="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Вшивцева Алёна Игоревна</a:t>
            </a:r>
            <a:endParaRPr sz="1800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00"/>
              </a:highlight>
              <a:latin typeface="Gilroy" panose="00000A00000000000000" pitchFamily="2" charset="-52"/>
            </a:endParaRPr>
          </a:p>
        </p:txBody>
      </p:sp>
      <p:sp>
        <p:nvSpPr>
          <p:cNvPr id="6" name="Google Shape;60;p14"/>
          <p:cNvSpPr txBox="1">
            <a:spLocks/>
          </p:cNvSpPr>
          <p:nvPr/>
        </p:nvSpPr>
        <p:spPr>
          <a:xfrm>
            <a:off x="716135" y="1029435"/>
            <a:ext cx="5298981" cy="736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400" dirty="0">
                <a:solidFill>
                  <a:schemeClr val="accent4"/>
                </a:solidFill>
                <a:latin typeface="Gilroy" panose="00000A00000000000000" pitchFamily="2" charset="-52"/>
              </a:rPr>
              <a:t>Акселератор</a:t>
            </a:r>
          </a:p>
          <a:p>
            <a:r>
              <a:rPr lang="ru-RU" sz="2400" dirty="0" err="1">
                <a:solidFill>
                  <a:schemeClr val="accent4"/>
                </a:solidFill>
                <a:latin typeface="Gilroy" panose="00000A00000000000000" pitchFamily="2" charset="-52"/>
              </a:rPr>
              <a:t>АгроТехноУнивер</a:t>
            </a:r>
            <a:r>
              <a:rPr lang="ru-RU" sz="2400" dirty="0">
                <a:solidFill>
                  <a:schemeClr val="accent4"/>
                </a:solidFill>
                <a:latin typeface="Gilroy" panose="00000A00000000000000" pitchFamily="2" charset="-52"/>
              </a:rPr>
              <a:t>. Осень 2023</a:t>
            </a:r>
          </a:p>
        </p:txBody>
      </p:sp>
      <p:sp>
        <p:nvSpPr>
          <p:cNvPr id="5" name="Google Shape;61;p14"/>
          <p:cNvSpPr txBox="1">
            <a:spLocks/>
          </p:cNvSpPr>
          <p:nvPr/>
        </p:nvSpPr>
        <p:spPr>
          <a:xfrm>
            <a:off x="0" y="3927542"/>
            <a:ext cx="9144000" cy="1215958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/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Технологическое направление: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highlight>
                <a:srgbClr val="FFFF00"/>
              </a:highlight>
            </a:endParaRPr>
          </a:p>
          <a:p>
            <a:pPr marL="0" indent="0" algn="l"/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Биомедицинские и ветеринарные технологии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7023100" cy="25559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just">
              <a:buNone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Times New Roman" panose="02020603050405020304" pitchFamily="18" charset="0"/>
              </a:rPr>
              <a:t>Наши пользователи – индивидуальные предприниматели, у которых есть малое сельскохозяйственное предприятие</a:t>
            </a:r>
          </a:p>
          <a:p>
            <a:pPr marL="0" lvl="0" indent="0" algn="just">
              <a:buNone/>
            </a:pP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Times New Roman" panose="02020603050405020304" pitchFamily="18" charset="0"/>
              </a:rPr>
              <a:t>Желание пользователя- улучшить внутреннюю экономику, экологию </a:t>
            </a:r>
            <a:endParaRPr sz="24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4711" y="2387601"/>
            <a:ext cx="5599289" cy="2755900"/>
          </a:xfrm>
          <a:prstGeom prst="rect">
            <a:avLst/>
          </a:prstGeom>
          <a:effectLst>
            <a:glow>
              <a:schemeClr val="accent1">
                <a:alpha val="39000"/>
              </a:schemeClr>
            </a:glow>
            <a:softEdge rad="88900"/>
          </a:effectLst>
          <a:scene3d>
            <a:camera prst="orthographicFront"/>
            <a:lightRig rig="chilly" dir="t"/>
          </a:scene3d>
        </p:spPr>
      </p:pic>
      <p:sp>
        <p:nvSpPr>
          <p:cNvPr id="14" name="Прямоугольник 13"/>
          <p:cNvSpPr/>
          <p:nvPr/>
        </p:nvSpPr>
        <p:spPr>
          <a:xfrm rot="20468031">
            <a:off x="-1174562" y="3701121"/>
            <a:ext cx="2762515" cy="243391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Равнобедренный треугольник 14"/>
          <p:cNvSpPr/>
          <p:nvPr/>
        </p:nvSpPr>
        <p:spPr>
          <a:xfrm rot="3446315">
            <a:off x="-670556" y="2789264"/>
            <a:ext cx="2032000" cy="212090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Блок-схема: процесс 15"/>
          <p:cNvSpPr/>
          <p:nvPr/>
        </p:nvSpPr>
        <p:spPr>
          <a:xfrm rot="20141461">
            <a:off x="7962900" y="-472736"/>
            <a:ext cx="2019300" cy="1397000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60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 dirty="0">
                <a:latin typeface="+mj-lt"/>
                <a:cs typeface="Times New Roman" panose="02020603050405020304" pitchFamily="18" charset="0"/>
              </a:rPr>
              <a:t>Решение</a:t>
            </a:r>
            <a:endParaRPr sz="32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101600" y="952500"/>
            <a:ext cx="8925442" cy="409796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just">
              <a:buNone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Times New Roman" panose="02020603050405020304" pitchFamily="18" charset="0"/>
              </a:rPr>
              <a:t>Наша установка несёт в себе главную функцию – очищение сточных вод малых сельскохозяйственных предприятий, так же с помощью нашего решения есть возможность сэкономить воду и использовать её по 2 круговороту в производстве, что даёт сэкономить сам бюджет предпринимателя, а так же сохранить экологию.</a:t>
            </a:r>
          </a:p>
        </p:txBody>
      </p:sp>
      <p:sp>
        <p:nvSpPr>
          <p:cNvPr id="3" name="Ромб 2"/>
          <p:cNvSpPr/>
          <p:nvPr/>
        </p:nvSpPr>
        <p:spPr>
          <a:xfrm>
            <a:off x="-845820" y="4523712"/>
            <a:ext cx="1691640" cy="1691640"/>
          </a:xfrm>
          <a:prstGeom prst="diamond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>
            <a:off x="0" y="685802"/>
            <a:ext cx="9144000" cy="4457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Times New Roman" panose="02020603050405020304" pitchFamily="18" charset="0"/>
              </a:rPr>
              <a:t>В отличии от просмотренных аналогов, наша установка будет обладать рядом преимуществ:</a:t>
            </a:r>
            <a:endParaRPr sz="24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542925" y="1866899"/>
            <a:ext cx="2006600" cy="1206500"/>
          </a:xfrm>
          <a:prstGeom prst="roundRect">
            <a:avLst/>
          </a:prstGeom>
          <a:noFill/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170635" y="1866900"/>
            <a:ext cx="2006600" cy="1206500"/>
          </a:xfrm>
          <a:prstGeom prst="roundRect">
            <a:avLst/>
          </a:prstGeom>
          <a:noFill/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895975" y="1866900"/>
            <a:ext cx="2006600" cy="1206500"/>
          </a:xfrm>
          <a:prstGeom prst="roundRect">
            <a:avLst/>
          </a:prstGeom>
          <a:noFill/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400" y="2016124"/>
            <a:ext cx="1009650" cy="9080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50990" t="7627" r="34818" b="75409"/>
          <a:stretch/>
        </p:blipFill>
        <p:spPr>
          <a:xfrm>
            <a:off x="3635375" y="2017122"/>
            <a:ext cx="1035050" cy="9769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3975" y="1974850"/>
            <a:ext cx="990600" cy="990600"/>
          </a:xfrm>
          <a:prstGeom prst="rect">
            <a:avLst/>
          </a:prstGeom>
        </p:spPr>
      </p:pic>
      <p:sp>
        <p:nvSpPr>
          <p:cNvPr id="11" name="Овал 10"/>
          <p:cNvSpPr/>
          <p:nvPr/>
        </p:nvSpPr>
        <p:spPr>
          <a:xfrm>
            <a:off x="2208212" y="1670050"/>
            <a:ext cx="641350" cy="6096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4783137" y="1625600"/>
            <a:ext cx="603250" cy="5715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7664450" y="1606550"/>
            <a:ext cx="584200" cy="6096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2324101" y="1692930"/>
            <a:ext cx="671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29188" y="1635781"/>
            <a:ext cx="4960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59700" y="1670049"/>
            <a:ext cx="50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2925" y="3323619"/>
            <a:ext cx="2006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+mn-lt"/>
                <a:cs typeface="Times New Roman" panose="02020603050405020304" pitchFamily="18" charset="0"/>
              </a:rPr>
              <a:t>Очищение сточных вод небольших предприятий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166061" y="3304519"/>
            <a:ext cx="20066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+mn-lt"/>
                <a:cs typeface="Times New Roman" panose="02020603050405020304" pitchFamily="18" charset="0"/>
              </a:rPr>
              <a:t>Доступные, недорогие и эффективные  материалы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95975" y="3397248"/>
            <a:ext cx="20066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+mn-lt"/>
                <a:cs typeface="Times New Roman" panose="02020603050405020304" pitchFamily="18" charset="0"/>
              </a:rPr>
              <a:t>Меньше габаритов, больше свободного места</a:t>
            </a:r>
          </a:p>
        </p:txBody>
      </p:sp>
      <p:sp>
        <p:nvSpPr>
          <p:cNvPr id="3" name="Google Shape;73;p16">
            <a:extLst>
              <a:ext uri="{FF2B5EF4-FFF2-40B4-BE49-F238E27FC236}">
                <a16:creationId xmlns:a16="http://schemas.microsoft.com/office/drawing/2014/main" id="{03146BD0-4970-6438-B32C-B89630F151E7}"/>
              </a:ext>
            </a:extLst>
          </p:cNvPr>
          <p:cNvSpPr txBox="1">
            <a:spLocks/>
          </p:cNvSpPr>
          <p:nvPr/>
        </p:nvSpPr>
        <p:spPr>
          <a:xfrm>
            <a:off x="1" y="-3777"/>
            <a:ext cx="9144000" cy="660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3200" dirty="0">
                <a:latin typeface="+mj-lt"/>
                <a:cs typeface="Times New Roman" panose="02020603050405020304" pitchFamily="18" charset="0"/>
              </a:rPr>
              <a:t>Аналоги решения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502" y="725617"/>
            <a:ext cx="2080260" cy="2773681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+mj-lt"/>
                <a:cs typeface="Times New Roman" panose="02020603050405020304" pitchFamily="18" charset="0"/>
              </a:rPr>
              <a:t>Наша команда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5285" y="728602"/>
            <a:ext cx="2075785" cy="276771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3090" y="736410"/>
            <a:ext cx="2074404" cy="276587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499" y="3640140"/>
            <a:ext cx="25582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Лазукова</a:t>
            </a:r>
            <a:r>
              <a:rPr lang="ru-RU" sz="2000" b="1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Лидия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Экономист проекта</a:t>
            </a:r>
            <a:endParaRPr lang="ru-RU" sz="2000" dirty="0">
              <a:latin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306693" y="3653918"/>
            <a:ext cx="21671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Васькина</a:t>
            </a:r>
            <a:r>
              <a:rPr lang="ru-RU" sz="1800" b="1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Анна                            </a:t>
            </a:r>
          </a:p>
          <a:p>
            <a:pPr lvl="0" algn="ctr"/>
            <a:r>
              <a:rPr 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Инициатор, аналитик</a:t>
            </a:r>
            <a:endParaRPr lang="ru-RU" sz="1800" dirty="0"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246FE9-3DE0-8EDB-AED2-23DFCC97E76A}"/>
              </a:ext>
            </a:extLst>
          </p:cNvPr>
          <p:cNvSpPr txBox="1"/>
          <p:nvPr/>
        </p:nvSpPr>
        <p:spPr>
          <a:xfrm>
            <a:off x="6272884" y="3677001"/>
            <a:ext cx="250058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dirty="0"/>
              <a:t>Хабарова Валерия</a:t>
            </a:r>
          </a:p>
          <a:p>
            <a:pPr algn="ctr"/>
            <a:r>
              <a:rPr lang="ru-RU" sz="1900" dirty="0"/>
              <a:t>Лидер, создание полезной модели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38" y="503327"/>
            <a:ext cx="2537462" cy="294403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8025" y="537209"/>
            <a:ext cx="2865368" cy="288365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11700" y="537210"/>
            <a:ext cx="2865840" cy="28803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700" y="537210"/>
            <a:ext cx="2697480" cy="269748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/>
          <a:srcRect l="19338" t="13219" r="5416"/>
          <a:stretch/>
        </p:blipFill>
        <p:spPr>
          <a:xfrm>
            <a:off x="3318025" y="537209"/>
            <a:ext cx="2569841" cy="269748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/>
          <a:srcRect l="11101" t="5077" r="8029" b="9271"/>
          <a:stretch/>
        </p:blipFill>
        <p:spPr>
          <a:xfrm>
            <a:off x="6492238" y="503327"/>
            <a:ext cx="2300019" cy="282407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617B37E-0B72-C1D9-D5CC-DD6039563CA2}"/>
              </a:ext>
            </a:extLst>
          </p:cNvPr>
          <p:cNvSpPr txBox="1"/>
          <p:nvPr/>
        </p:nvSpPr>
        <p:spPr>
          <a:xfrm>
            <a:off x="311700" y="3344406"/>
            <a:ext cx="262400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dirty="0" err="1"/>
              <a:t>Лишеленко</a:t>
            </a:r>
            <a:r>
              <a:rPr lang="ru-RU" sz="1900" b="1" dirty="0"/>
              <a:t> Лидия</a:t>
            </a:r>
          </a:p>
          <a:p>
            <a:pPr algn="ctr"/>
            <a:r>
              <a:rPr lang="ru-RU" sz="1900" dirty="0"/>
              <a:t>Инженер-</a:t>
            </a:r>
            <a:r>
              <a:rPr lang="ru-RU" sz="1900" dirty="0" err="1"/>
              <a:t>констуктор</a:t>
            </a:r>
            <a:r>
              <a:rPr lang="ru-RU" sz="1900" dirty="0"/>
              <a:t>, разработка макета проекта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23B74D-1E6B-1496-1E95-A6393C594CC1}"/>
              </a:ext>
            </a:extLst>
          </p:cNvPr>
          <p:cNvSpPr txBox="1"/>
          <p:nvPr/>
        </p:nvSpPr>
        <p:spPr>
          <a:xfrm>
            <a:off x="3406656" y="3417570"/>
            <a:ext cx="2330688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dirty="0"/>
              <a:t>Шатрова Софья</a:t>
            </a:r>
          </a:p>
          <a:p>
            <a:pPr algn="ctr"/>
            <a:r>
              <a:rPr lang="ru-RU" sz="1900" dirty="0"/>
              <a:t>Маркетолог, советник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999863-080A-53E1-D49A-C0906D65ADB2}"/>
              </a:ext>
            </a:extLst>
          </p:cNvPr>
          <p:cNvSpPr txBox="1"/>
          <p:nvPr/>
        </p:nvSpPr>
        <p:spPr>
          <a:xfrm>
            <a:off x="6492238" y="3447363"/>
            <a:ext cx="2326392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dirty="0"/>
              <a:t>Зубова Татьяна</a:t>
            </a:r>
          </a:p>
          <a:p>
            <a:pPr algn="ctr"/>
            <a:r>
              <a:rPr lang="ru-RU" sz="1900" dirty="0"/>
              <a:t>Тестировщик, советник</a:t>
            </a:r>
          </a:p>
        </p:txBody>
      </p:sp>
    </p:spTree>
    <p:extLst>
      <p:ext uri="{BB962C8B-B14F-4D97-AF65-F5344CB8AC3E}">
        <p14:creationId xmlns:p14="http://schemas.microsoft.com/office/powerpoint/2010/main" val="1822592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18194" y="4113202"/>
            <a:ext cx="1694835" cy="169483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7492" y="4113202"/>
            <a:ext cx="1694835" cy="1694835"/>
          </a:xfrm>
          <a:prstGeom prst="rect">
            <a:avLst/>
          </a:prstGeom>
        </p:spPr>
      </p:pic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222800" y="2291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Вопросы к экспертам</a:t>
            </a:r>
            <a:endParaRPr dirty="0"/>
          </a:p>
        </p:txBody>
      </p:sp>
      <p:sp>
        <p:nvSpPr>
          <p:cNvPr id="92" name="Google Shape;92;p19"/>
          <p:cNvSpPr txBox="1">
            <a:spLocks noGrp="1"/>
          </p:cNvSpPr>
          <p:nvPr>
            <p:ph type="body" idx="1"/>
          </p:nvPr>
        </p:nvSpPr>
        <p:spPr>
          <a:xfrm>
            <a:off x="0" y="914400"/>
            <a:ext cx="5232400" cy="422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342900" lvl="0" algn="just" rtl="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Times New Roman" panose="02020603050405020304" pitchFamily="18" charset="0"/>
              </a:rPr>
              <a:t>Какие рекомендации вы можете дать в сфере экономики?</a:t>
            </a:r>
          </a:p>
          <a:p>
            <a:pPr marL="342900" lvl="0" algn="just" rtl="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Times New Roman" panose="02020603050405020304" pitchFamily="18" charset="0"/>
              </a:rPr>
              <a:t>Что на ваш взгляд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Times New Roman" panose="02020603050405020304" pitchFamily="18" charset="0"/>
              </a:rPr>
              <a:t>затратно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Times New Roman" panose="02020603050405020304" pitchFamily="18" charset="0"/>
              </a:rPr>
              <a:t>? </a:t>
            </a:r>
            <a:endParaRPr sz="24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2400" y="1843088"/>
            <a:ext cx="3911600" cy="33004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847967">
            <a:off x="7353300" y="2337455"/>
            <a:ext cx="520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" name="Прямоугольник 3"/>
          <p:cNvSpPr/>
          <p:nvPr/>
        </p:nvSpPr>
        <p:spPr>
          <a:xfrm rot="20064692">
            <a:off x="6390575" y="2623939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37069">
            <a:off x="8074501" y="-618293"/>
            <a:ext cx="1694835" cy="16948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700" y="1956325"/>
            <a:ext cx="8520600" cy="5727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latin typeface="+mj-lt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425228162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182</Words>
  <Application>Microsoft Office PowerPoint</Application>
  <PresentationFormat>Экран (16:9)</PresentationFormat>
  <Paragraphs>38</Paragraphs>
  <Slides>8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Times New Roman</vt:lpstr>
      <vt:lpstr>Gilroy</vt:lpstr>
      <vt:lpstr>Arial</vt:lpstr>
      <vt:lpstr>Simple Light</vt:lpstr>
      <vt:lpstr>Чистая вода 2.0</vt:lpstr>
      <vt:lpstr>Презентация PowerPoint</vt:lpstr>
      <vt:lpstr>Решение</vt:lpstr>
      <vt:lpstr>Презентация PowerPoint</vt:lpstr>
      <vt:lpstr>Презентация PowerPoint</vt:lpstr>
      <vt:lpstr>Презентация PowerPoint</vt:lpstr>
      <vt:lpstr>Вопросы к экспертам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Vadim</dc:creator>
  <cp:lastModifiedBy>Буянов Сергей Алексеевич</cp:lastModifiedBy>
  <cp:revision>27</cp:revision>
  <dcterms:modified xsi:type="dcterms:W3CDTF">2023-10-10T02:26:31Z</dcterms:modified>
</cp:coreProperties>
</file>