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7" r:id="rId2"/>
  </p:sldMasterIdLst>
  <p:notesMasterIdLst>
    <p:notesMasterId r:id="rId15"/>
  </p:notesMasterIdLst>
  <p:sldIdLst>
    <p:sldId id="303" r:id="rId3"/>
    <p:sldId id="298" r:id="rId4"/>
    <p:sldId id="300" r:id="rId5"/>
    <p:sldId id="308" r:id="rId6"/>
    <p:sldId id="302" r:id="rId7"/>
    <p:sldId id="306" r:id="rId8"/>
    <p:sldId id="309" r:id="rId9"/>
    <p:sldId id="305" r:id="rId10"/>
    <p:sldId id="307" r:id="rId11"/>
    <p:sldId id="310" r:id="rId12"/>
    <p:sldId id="301" r:id="rId13"/>
    <p:sldId id="267" r:id="rId14"/>
  </p:sldIdLst>
  <p:sldSz cx="12192000" cy="6858000"/>
  <p:notesSz cx="12192000" cy="6858000"/>
  <p:embeddedFontLst>
    <p:embeddedFont>
      <p:font typeface="Arial Black" panose="020B0A04020102020204" pitchFamily="34" charset="0"/>
      <p:bold r:id="rId16"/>
    </p:embeddedFont>
    <p:embeddedFont>
      <p:font typeface="Gilroy" panose="020B0604020202020204" charset="-52"/>
      <p:regular r:id="rId17"/>
      <p:bold r:id="rId18"/>
      <p:italic r:id="rId19"/>
      <p:boldItalic r:id="rId20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7190"/>
    <a:srgbClr val="B5D8E1"/>
    <a:srgbClr val="AEADBF"/>
    <a:srgbClr val="FBB3C1"/>
    <a:srgbClr val="A6BEE2"/>
    <a:srgbClr val="95A7BF"/>
    <a:srgbClr val="6F7385"/>
    <a:srgbClr val="C1D1EA"/>
    <a:srgbClr val="8C8AC1"/>
    <a:srgbClr val="C0D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8" autoAdjust="0"/>
    <p:restoredTop sz="94291" autoAdjust="0"/>
  </p:normalViewPr>
  <p:slideViewPr>
    <p:cSldViewPr showGuides="1">
      <p:cViewPr varScale="1">
        <p:scale>
          <a:sx n="82" d="100"/>
          <a:sy n="82" d="100"/>
        </p:scale>
        <p:origin x="763" y="53"/>
      </p:cViewPr>
      <p:guideLst>
        <p:guide orient="horz" pos="279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pPr>
              <a:defRPr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2173" y="318641"/>
            <a:ext cx="10514926" cy="799971"/>
          </a:xfrm>
          <a:prstGeom prst="rect">
            <a:avLst/>
          </a:prstGeom>
        </p:spPr>
        <p:txBody>
          <a:bodyPr/>
          <a:lstStyle>
            <a:lvl1pPr>
              <a:defRPr sz="364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0671" y="5929932"/>
            <a:ext cx="10985503" cy="318491"/>
          </a:xfrm>
          <a:prstGeom prst="rect">
            <a:avLst/>
          </a:prstGeom>
        </p:spPr>
        <p:txBody>
          <a:bodyPr lIns="45718" tIns="45718" rIns="45718" bIns="45718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400" indent="-228600" defTabSz="412750">
              <a:lnSpc>
                <a:spcPct val="100000"/>
              </a:lnSpc>
              <a:spcBef>
                <a:spcPts val="0"/>
              </a:spcBef>
              <a:defRPr sz="1800" b="1"/>
            </a:lvl2pPr>
            <a:lvl3pPr marL="838200" indent="-228600" defTabSz="412750">
              <a:lnSpc>
                <a:spcPct val="100000"/>
              </a:lnSpc>
              <a:spcBef>
                <a:spcPts val="0"/>
              </a:spcBef>
              <a:defRPr sz="1800" b="1"/>
            </a:lvl3pPr>
            <a:lvl4pPr marL="1143000" indent="-228600" defTabSz="412750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800" indent="-228600" defTabSz="41275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/>
          </p:nvPr>
        </p:nvSpPr>
        <p:spPr>
          <a:xfrm>
            <a:off x="603249" y="1287496"/>
            <a:ext cx="10985503" cy="2324102"/>
          </a:xfrm>
          <a:prstGeom prst="rect">
            <a:avLst/>
          </a:prstGeom>
        </p:spPr>
        <p:txBody>
          <a:bodyPr anchor="b"/>
          <a:lstStyle>
            <a:lvl1pPr>
              <a:defRPr sz="5800" spc="-116"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dirty="0"/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21"/>
          </p:nvPr>
        </p:nvSpPr>
        <p:spPr>
          <a:xfrm>
            <a:off x="600672" y="3611595"/>
            <a:ext cx="10985501" cy="952502"/>
          </a:xfrm>
          <a:prstGeom prst="rect">
            <a:avLst/>
          </a:prstGeom>
        </p:spPr>
        <p:txBody>
          <a:bodyPr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Номер слайда"/>
          <p:cNvSpPr txBox="1"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 defTabSz="554355" rtl="0">
              <a:buClrTx/>
            </a:pPr>
            <a:fld id="{B0489526-BA99-4733-AEC4-101D6143F289}" type="slidenum">
              <a:rPr lang="ru-RU" altLang="ru-RU" sz="1090" kern="1200" smtClean="0">
                <a:solidFill>
                  <a:prstClr val="black"/>
                </a:solidFill>
                <a:latin typeface="Gilroy" panose="00000300000000000000"/>
                <a:ea typeface="+mn-ea"/>
                <a:cs typeface="+mn-cs"/>
              </a:rPr>
              <a:t>‹#›</a:t>
            </a:fld>
            <a:endParaRPr lang="ru-RU" altLang="ru-RU" sz="1090" kern="1200">
              <a:solidFill>
                <a:prstClr val="black"/>
              </a:solidFill>
              <a:latin typeface="Gilroy" panose="0000030000000000000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0671" y="5929932"/>
            <a:ext cx="10985503" cy="318491"/>
          </a:xfrm>
          <a:prstGeom prst="rect">
            <a:avLst/>
          </a:prstGeom>
        </p:spPr>
        <p:txBody>
          <a:bodyPr lIns="45718" tIns="45718" rIns="45718" bIns="45718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400" indent="-228600" defTabSz="412750">
              <a:lnSpc>
                <a:spcPct val="100000"/>
              </a:lnSpc>
              <a:spcBef>
                <a:spcPts val="0"/>
              </a:spcBef>
              <a:defRPr sz="1800" b="1"/>
            </a:lvl2pPr>
            <a:lvl3pPr marL="838200" indent="-228600" defTabSz="412750">
              <a:lnSpc>
                <a:spcPct val="100000"/>
              </a:lnSpc>
              <a:spcBef>
                <a:spcPts val="0"/>
              </a:spcBef>
              <a:defRPr sz="1800" b="1"/>
            </a:lvl3pPr>
            <a:lvl4pPr marL="1143000" indent="-228600" defTabSz="412750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800" indent="-228600" defTabSz="41275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/>
          </p:nvPr>
        </p:nvSpPr>
        <p:spPr>
          <a:xfrm>
            <a:off x="603249" y="1287496"/>
            <a:ext cx="10985503" cy="2324102"/>
          </a:xfrm>
          <a:prstGeom prst="rect">
            <a:avLst/>
          </a:prstGeom>
        </p:spPr>
        <p:txBody>
          <a:bodyPr anchor="b"/>
          <a:lstStyle>
            <a:lvl1pPr>
              <a:defRPr sz="5800" spc="-116"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dirty="0"/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21"/>
          </p:nvPr>
        </p:nvSpPr>
        <p:spPr>
          <a:xfrm>
            <a:off x="600672" y="3611595"/>
            <a:ext cx="10985501" cy="952502"/>
          </a:xfrm>
          <a:prstGeom prst="rect">
            <a:avLst/>
          </a:prstGeom>
        </p:spPr>
        <p:txBody>
          <a:bodyPr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Номер слайда"/>
          <p:cNvSpPr txBox="1"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 defTabSz="554355" rtl="0">
              <a:buClrTx/>
            </a:pPr>
            <a:fld id="{B0489526-BA99-4733-AEC4-101D6143F289}" type="slidenum">
              <a:rPr lang="ru-RU" altLang="ru-RU" sz="1090" kern="1200" smtClean="0">
                <a:solidFill>
                  <a:prstClr val="black"/>
                </a:solidFill>
                <a:latin typeface="Gilroy" panose="00000300000000000000"/>
                <a:ea typeface="+mn-ea"/>
                <a:cs typeface="+mn-cs"/>
              </a:rPr>
              <a:t>‹#›</a:t>
            </a:fld>
            <a:endParaRPr lang="ru-RU" altLang="ru-RU" sz="1090" kern="1200">
              <a:solidFill>
                <a:prstClr val="black"/>
              </a:solidFill>
              <a:latin typeface="Gilroy" panose="0000030000000000000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2173" y="318641"/>
            <a:ext cx="10514926" cy="799971"/>
          </a:xfrm>
          <a:prstGeom prst="rect">
            <a:avLst/>
          </a:prstGeom>
        </p:spPr>
        <p:txBody>
          <a:bodyPr/>
          <a:lstStyle>
            <a:lvl1pPr>
              <a:defRPr sz="364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dirty="0"/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-15875" y="6554570"/>
            <a:ext cx="12236450" cy="327002"/>
            <a:chOff x="-15875" y="6554788"/>
            <a:chExt cx="12236450" cy="327025"/>
          </a:xfrm>
        </p:grpSpPr>
        <p:sp>
          <p:nvSpPr>
            <p:cNvPr id="8" name="Прямоугольник"/>
            <p:cNvSpPr>
              <a:spLocks noChangeArrowheads="1"/>
            </p:cNvSpPr>
            <p:nvPr/>
          </p:nvSpPr>
          <p:spPr bwMode="auto">
            <a:xfrm>
              <a:off x="-15875" y="6554788"/>
              <a:ext cx="1503363" cy="327025"/>
            </a:xfrm>
            <a:prstGeom prst="rect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9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50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Прямоугольник"/>
            <p:cNvSpPr>
              <a:spLocks noChangeArrowheads="1"/>
            </p:cNvSpPr>
            <p:nvPr/>
          </p:nvSpPr>
          <p:spPr bwMode="auto">
            <a:xfrm>
              <a:off x="1481138" y="6554788"/>
              <a:ext cx="1501775" cy="327025"/>
            </a:xfrm>
            <a:prstGeom prst="rect">
              <a:avLst/>
            </a:prstGeom>
            <a:blipFill dpi="0" rotWithShape="1">
              <a:blip r:embed="rId11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9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50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" name="Прямоугольник"/>
            <p:cNvSpPr>
              <a:spLocks noChangeArrowheads="1"/>
            </p:cNvSpPr>
            <p:nvPr/>
          </p:nvSpPr>
          <p:spPr bwMode="auto">
            <a:xfrm>
              <a:off x="2968625" y="6554788"/>
              <a:ext cx="1501775" cy="327025"/>
            </a:xfrm>
            <a:prstGeom prst="rect">
              <a:avLst/>
            </a:prstGeom>
            <a:blipFill dpi="0" rotWithShape="1">
              <a:blip r:embed="rId1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9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50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" name="Прямоугольник"/>
            <p:cNvSpPr>
              <a:spLocks noChangeArrowheads="1"/>
            </p:cNvSpPr>
            <p:nvPr/>
          </p:nvSpPr>
          <p:spPr bwMode="auto">
            <a:xfrm>
              <a:off x="4449763" y="6554788"/>
              <a:ext cx="1503362" cy="327025"/>
            </a:xfrm>
            <a:prstGeom prst="rect">
              <a:avLst/>
            </a:prstGeom>
            <a:blipFill dpi="0" rotWithShape="1">
              <a:blip r:embed="rId1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9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50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Прямоугольник"/>
            <p:cNvSpPr>
              <a:spLocks noChangeArrowheads="1"/>
            </p:cNvSpPr>
            <p:nvPr/>
          </p:nvSpPr>
          <p:spPr bwMode="auto">
            <a:xfrm>
              <a:off x="5951538" y="6554788"/>
              <a:ext cx="1501775" cy="327025"/>
            </a:xfrm>
            <a:prstGeom prst="rect">
              <a:avLst/>
            </a:prstGeom>
            <a:blipFill dpi="0" rotWithShape="1">
              <a:blip r:embed="rId1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9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50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" name="Прямоугольник"/>
            <p:cNvSpPr>
              <a:spLocks noChangeArrowheads="1"/>
            </p:cNvSpPr>
            <p:nvPr/>
          </p:nvSpPr>
          <p:spPr bwMode="auto">
            <a:xfrm>
              <a:off x="7419975" y="6554788"/>
              <a:ext cx="1501775" cy="327025"/>
            </a:xfrm>
            <a:prstGeom prst="rect">
              <a:avLst/>
            </a:prstGeom>
            <a:blipFill dpi="0" rotWithShape="1">
              <a:blip r:embed="rId1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9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50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" name="Прямоугольник"/>
            <p:cNvSpPr>
              <a:spLocks noChangeArrowheads="1"/>
            </p:cNvSpPr>
            <p:nvPr/>
          </p:nvSpPr>
          <p:spPr bwMode="auto">
            <a:xfrm>
              <a:off x="8920163" y="6554788"/>
              <a:ext cx="1503362" cy="327025"/>
            </a:xfrm>
            <a:prstGeom prst="rect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9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50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" name="Прямоугольник"/>
            <p:cNvSpPr>
              <a:spLocks noChangeArrowheads="1"/>
            </p:cNvSpPr>
            <p:nvPr/>
          </p:nvSpPr>
          <p:spPr bwMode="auto">
            <a:xfrm>
              <a:off x="10234613" y="6554788"/>
              <a:ext cx="1503362" cy="327025"/>
            </a:xfrm>
            <a:prstGeom prst="rect">
              <a:avLst/>
            </a:prstGeom>
            <a:blipFill dpi="0" rotWithShape="1">
              <a:blip r:embed="rId1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9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50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" name="Прямоугольник"/>
            <p:cNvSpPr>
              <a:spLocks noChangeArrowheads="1"/>
            </p:cNvSpPr>
            <p:nvPr/>
          </p:nvSpPr>
          <p:spPr bwMode="auto">
            <a:xfrm>
              <a:off x="11731625" y="6554788"/>
              <a:ext cx="488950" cy="327025"/>
            </a:xfrm>
            <a:prstGeom prst="rect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9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9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9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50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Прямоугольник"/>
          <p:cNvSpPr>
            <a:spLocks noChangeArrowheads="1"/>
          </p:cNvSpPr>
          <p:nvPr userDrawn="1"/>
        </p:nvSpPr>
        <p:spPr bwMode="auto">
          <a:xfrm>
            <a:off x="11496718" y="-7697"/>
            <a:ext cx="696871" cy="1760415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398" tIns="25398" rIns="25398" bIns="25398" anchor="ctr"/>
          <a:lstStyle>
            <a:lvl1pPr defTabSz="12179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9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9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9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9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9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9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9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9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3850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Прямоугольник"/>
          <p:cNvSpPr>
            <a:spLocks noChangeArrowheads="1"/>
          </p:cNvSpPr>
          <p:nvPr userDrawn="1"/>
        </p:nvSpPr>
        <p:spPr bwMode="auto">
          <a:xfrm>
            <a:off x="11496718" y="1751131"/>
            <a:ext cx="696871" cy="1760413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398" tIns="25398" rIns="25398" bIns="25398" anchor="ctr"/>
          <a:lstStyle>
            <a:lvl1pPr defTabSz="12179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9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9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9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9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9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9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9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9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3850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Прямоугольник"/>
          <p:cNvSpPr>
            <a:spLocks noChangeArrowheads="1"/>
          </p:cNvSpPr>
          <p:nvPr userDrawn="1"/>
        </p:nvSpPr>
        <p:spPr bwMode="auto">
          <a:xfrm>
            <a:off x="11496718" y="3505195"/>
            <a:ext cx="696871" cy="1760415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398" tIns="25398" rIns="25398" bIns="25398" anchor="ctr"/>
          <a:lstStyle>
            <a:lvl1pPr defTabSz="12179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9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9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9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9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9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9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9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9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3850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" name="Прямоугольник"/>
          <p:cNvSpPr>
            <a:spLocks noChangeArrowheads="1"/>
          </p:cNvSpPr>
          <p:nvPr userDrawn="1"/>
        </p:nvSpPr>
        <p:spPr bwMode="auto">
          <a:xfrm>
            <a:off x="11496718" y="5264021"/>
            <a:ext cx="696871" cy="1290547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398" tIns="25398" rIns="25398" bIns="25398" anchor="ctr"/>
          <a:lstStyle>
            <a:lvl1pPr defTabSz="12179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9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9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9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9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9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9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9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9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3850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Номер слайда 135"/>
          <p:cNvSpPr txBox="1"/>
          <p:nvPr userDrawn="1"/>
        </p:nvSpPr>
        <p:spPr>
          <a:xfrm>
            <a:off x="8988425" y="6564183"/>
            <a:ext cx="2743200" cy="307771"/>
          </a:xfrm>
          <a:prstGeom prst="rect">
            <a:avLst/>
          </a:prstGeom>
        </p:spPr>
        <p:txBody>
          <a:bodyPr vert="horz" wrap="square" lIns="91434" tIns="45717" rIns="91434" bIns="45717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489526-BA99-4733-AEC4-101D6143F289}" type="slidenum"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300000000000000" pitchFamily="2" charset="-52"/>
                <a:ea typeface="+mn-ea"/>
                <a:cs typeface="+mn-cs"/>
              </a:rPr>
              <a:t>‹#›</a:t>
            </a:fld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300000000000000" pitchFamily="2" charset="-52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9" Type="http://schemas.openxmlformats.org/officeDocument/2006/relationships/image" Target="../media/image55.png"/><Relationship Id="rId21" Type="http://schemas.openxmlformats.org/officeDocument/2006/relationships/image" Target="../media/image37.png"/><Relationship Id="rId34" Type="http://schemas.openxmlformats.org/officeDocument/2006/relationships/image" Target="../media/image50.svg"/><Relationship Id="rId42" Type="http://schemas.openxmlformats.org/officeDocument/2006/relationships/image" Target="../media/image58.svg"/><Relationship Id="rId47" Type="http://schemas.openxmlformats.org/officeDocument/2006/relationships/image" Target="../media/image63.png"/><Relationship Id="rId50" Type="http://schemas.openxmlformats.org/officeDocument/2006/relationships/image" Target="../media/image66.svg"/><Relationship Id="rId55" Type="http://schemas.openxmlformats.org/officeDocument/2006/relationships/image" Target="../media/image71.png"/><Relationship Id="rId63" Type="http://schemas.openxmlformats.org/officeDocument/2006/relationships/image" Target="../media/image79.png"/><Relationship Id="rId68" Type="http://schemas.openxmlformats.org/officeDocument/2006/relationships/image" Target="../media/image84.svg"/><Relationship Id="rId76" Type="http://schemas.openxmlformats.org/officeDocument/2006/relationships/image" Target="../media/image92.svg"/><Relationship Id="rId84" Type="http://schemas.openxmlformats.org/officeDocument/2006/relationships/image" Target="../media/image100.svg"/><Relationship Id="rId89" Type="http://schemas.openxmlformats.org/officeDocument/2006/relationships/image" Target="../media/image105.png"/><Relationship Id="rId7" Type="http://schemas.openxmlformats.org/officeDocument/2006/relationships/image" Target="../media/image23.png"/><Relationship Id="rId71" Type="http://schemas.openxmlformats.org/officeDocument/2006/relationships/image" Target="../media/image87.png"/><Relationship Id="rId92" Type="http://schemas.openxmlformats.org/officeDocument/2006/relationships/hyperlink" Target="mailto:caaxxaar@gmail.com" TargetMode="External"/><Relationship Id="rId2" Type="http://schemas.openxmlformats.org/officeDocument/2006/relationships/image" Target="../media/image18.png"/><Relationship Id="rId16" Type="http://schemas.openxmlformats.org/officeDocument/2006/relationships/image" Target="../media/image32.svg"/><Relationship Id="rId29" Type="http://schemas.openxmlformats.org/officeDocument/2006/relationships/image" Target="../media/image45.png"/><Relationship Id="rId11" Type="http://schemas.openxmlformats.org/officeDocument/2006/relationships/image" Target="../media/image27.png"/><Relationship Id="rId24" Type="http://schemas.openxmlformats.org/officeDocument/2006/relationships/image" Target="../media/image40.svg"/><Relationship Id="rId32" Type="http://schemas.openxmlformats.org/officeDocument/2006/relationships/image" Target="../media/image48.svg"/><Relationship Id="rId37" Type="http://schemas.openxmlformats.org/officeDocument/2006/relationships/image" Target="../media/image53.png"/><Relationship Id="rId40" Type="http://schemas.openxmlformats.org/officeDocument/2006/relationships/image" Target="../media/image56.svg"/><Relationship Id="rId45" Type="http://schemas.openxmlformats.org/officeDocument/2006/relationships/image" Target="../media/image61.png"/><Relationship Id="rId53" Type="http://schemas.openxmlformats.org/officeDocument/2006/relationships/image" Target="../media/image69.png"/><Relationship Id="rId58" Type="http://schemas.openxmlformats.org/officeDocument/2006/relationships/image" Target="../media/image74.svg"/><Relationship Id="rId66" Type="http://schemas.openxmlformats.org/officeDocument/2006/relationships/image" Target="../media/image82.svg"/><Relationship Id="rId74" Type="http://schemas.openxmlformats.org/officeDocument/2006/relationships/image" Target="../media/image90.svg"/><Relationship Id="rId79" Type="http://schemas.openxmlformats.org/officeDocument/2006/relationships/image" Target="../media/image95.png"/><Relationship Id="rId87" Type="http://schemas.openxmlformats.org/officeDocument/2006/relationships/image" Target="../media/image103.png"/><Relationship Id="rId5" Type="http://schemas.openxmlformats.org/officeDocument/2006/relationships/image" Target="../media/image21.png"/><Relationship Id="rId61" Type="http://schemas.openxmlformats.org/officeDocument/2006/relationships/image" Target="../media/image77.png"/><Relationship Id="rId82" Type="http://schemas.openxmlformats.org/officeDocument/2006/relationships/image" Target="../media/image98.svg"/><Relationship Id="rId90" Type="http://schemas.openxmlformats.org/officeDocument/2006/relationships/image" Target="../media/image106.svg"/><Relationship Id="rId19" Type="http://schemas.openxmlformats.org/officeDocument/2006/relationships/image" Target="../media/image35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Relationship Id="rId27" Type="http://schemas.openxmlformats.org/officeDocument/2006/relationships/image" Target="../media/image43.png"/><Relationship Id="rId30" Type="http://schemas.openxmlformats.org/officeDocument/2006/relationships/image" Target="../media/image46.svg"/><Relationship Id="rId35" Type="http://schemas.openxmlformats.org/officeDocument/2006/relationships/image" Target="../media/image51.png"/><Relationship Id="rId43" Type="http://schemas.openxmlformats.org/officeDocument/2006/relationships/image" Target="../media/image59.png"/><Relationship Id="rId48" Type="http://schemas.openxmlformats.org/officeDocument/2006/relationships/image" Target="../media/image64.svg"/><Relationship Id="rId56" Type="http://schemas.openxmlformats.org/officeDocument/2006/relationships/image" Target="../media/image72.svg"/><Relationship Id="rId64" Type="http://schemas.openxmlformats.org/officeDocument/2006/relationships/image" Target="../media/image80.svg"/><Relationship Id="rId69" Type="http://schemas.openxmlformats.org/officeDocument/2006/relationships/image" Target="../media/image85.png"/><Relationship Id="rId77" Type="http://schemas.openxmlformats.org/officeDocument/2006/relationships/image" Target="../media/image93.png"/><Relationship Id="rId8" Type="http://schemas.openxmlformats.org/officeDocument/2006/relationships/image" Target="../media/image24.svg"/><Relationship Id="rId51" Type="http://schemas.openxmlformats.org/officeDocument/2006/relationships/image" Target="../media/image67.png"/><Relationship Id="rId72" Type="http://schemas.openxmlformats.org/officeDocument/2006/relationships/image" Target="../media/image88.svg"/><Relationship Id="rId80" Type="http://schemas.openxmlformats.org/officeDocument/2006/relationships/image" Target="../media/image96.svg"/><Relationship Id="rId85" Type="http://schemas.openxmlformats.org/officeDocument/2006/relationships/image" Target="../media/image101.png"/><Relationship Id="rId93" Type="http://schemas.openxmlformats.org/officeDocument/2006/relationships/hyperlink" Target="mailto:hfown@yandex.ru" TargetMode="External"/><Relationship Id="rId3" Type="http://schemas.openxmlformats.org/officeDocument/2006/relationships/image" Target="../media/image19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svg"/><Relationship Id="rId46" Type="http://schemas.openxmlformats.org/officeDocument/2006/relationships/image" Target="../media/image62.svg"/><Relationship Id="rId59" Type="http://schemas.openxmlformats.org/officeDocument/2006/relationships/image" Target="../media/image75.png"/><Relationship Id="rId67" Type="http://schemas.openxmlformats.org/officeDocument/2006/relationships/image" Target="../media/image83.png"/><Relationship Id="rId20" Type="http://schemas.openxmlformats.org/officeDocument/2006/relationships/image" Target="../media/image36.svg"/><Relationship Id="rId41" Type="http://schemas.openxmlformats.org/officeDocument/2006/relationships/image" Target="../media/image57.png"/><Relationship Id="rId54" Type="http://schemas.openxmlformats.org/officeDocument/2006/relationships/image" Target="../media/image70.svg"/><Relationship Id="rId62" Type="http://schemas.openxmlformats.org/officeDocument/2006/relationships/image" Target="../media/image78.svg"/><Relationship Id="rId70" Type="http://schemas.openxmlformats.org/officeDocument/2006/relationships/image" Target="../media/image86.svg"/><Relationship Id="rId75" Type="http://schemas.openxmlformats.org/officeDocument/2006/relationships/image" Target="../media/image91.png"/><Relationship Id="rId83" Type="http://schemas.openxmlformats.org/officeDocument/2006/relationships/image" Target="../media/image99.png"/><Relationship Id="rId88" Type="http://schemas.openxmlformats.org/officeDocument/2006/relationships/image" Target="../media/image104.svg"/><Relationship Id="rId91" Type="http://schemas.openxmlformats.org/officeDocument/2006/relationships/hyperlink" Target="mailto:fomina.alya.2006@gmail.com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sv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svg"/><Relationship Id="rId36" Type="http://schemas.openxmlformats.org/officeDocument/2006/relationships/image" Target="../media/image52.svg"/><Relationship Id="rId49" Type="http://schemas.openxmlformats.org/officeDocument/2006/relationships/image" Target="../media/image65.png"/><Relationship Id="rId57" Type="http://schemas.openxmlformats.org/officeDocument/2006/relationships/image" Target="../media/image73.png"/><Relationship Id="rId10" Type="http://schemas.openxmlformats.org/officeDocument/2006/relationships/image" Target="../media/image26.svg"/><Relationship Id="rId31" Type="http://schemas.openxmlformats.org/officeDocument/2006/relationships/image" Target="../media/image47.png"/><Relationship Id="rId44" Type="http://schemas.openxmlformats.org/officeDocument/2006/relationships/image" Target="../media/image60.svg"/><Relationship Id="rId52" Type="http://schemas.openxmlformats.org/officeDocument/2006/relationships/image" Target="../media/image68.svg"/><Relationship Id="rId60" Type="http://schemas.openxmlformats.org/officeDocument/2006/relationships/image" Target="../media/image76.svg"/><Relationship Id="rId65" Type="http://schemas.openxmlformats.org/officeDocument/2006/relationships/image" Target="../media/image81.png"/><Relationship Id="rId73" Type="http://schemas.openxmlformats.org/officeDocument/2006/relationships/image" Target="../media/image89.png"/><Relationship Id="rId78" Type="http://schemas.openxmlformats.org/officeDocument/2006/relationships/image" Target="../media/image94.svg"/><Relationship Id="rId81" Type="http://schemas.openxmlformats.org/officeDocument/2006/relationships/image" Target="../media/image97.png"/><Relationship Id="rId86" Type="http://schemas.openxmlformats.org/officeDocument/2006/relationships/image" Target="../media/image102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797477" y="0"/>
            <a:ext cx="2478769" cy="288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IMG_6814.png" descr="IMG_68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28" y="16497"/>
            <a:ext cx="12251465" cy="689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D234969-27AA-4AFE-A25A-6F06FB3B725D}"/>
              </a:ext>
            </a:extLst>
          </p:cNvPr>
          <p:cNvSpPr/>
          <p:nvPr/>
        </p:nvSpPr>
        <p:spPr>
          <a:xfrm>
            <a:off x="5011570" y="908720"/>
            <a:ext cx="4565377" cy="113703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59672" y="3455485"/>
            <a:ext cx="2437805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" y="387244"/>
            <a:ext cx="2104735" cy="16585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7907" y="2888663"/>
            <a:ext cx="12385376" cy="1042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7620" algn="ctr" defTabSz="554355" rtl="0">
              <a:lnSpc>
                <a:spcPts val="3710"/>
              </a:lnSpc>
              <a:spcBef>
                <a:spcPts val="55"/>
              </a:spcBef>
              <a:buClrTx/>
            </a:pPr>
            <a:r>
              <a:rPr lang="ru-RU" sz="3640" b="1" kern="1200" cap="all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rebuchet MS" panose="020B0603020202020204"/>
              </a:rPr>
              <a:t>«историческая игра с элементами финансовой грамотности»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966" y="788999"/>
            <a:ext cx="2232248" cy="854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1C2A5-FBB5-46DF-903C-B9AF2B33C8BA}"/>
              </a:ext>
            </a:extLst>
          </p:cNvPr>
          <p:cNvSpPr txBox="1"/>
          <p:nvPr/>
        </p:nvSpPr>
        <p:spPr>
          <a:xfrm>
            <a:off x="5603219" y="1090388"/>
            <a:ext cx="3538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rial Black" panose="020B0A04020102020204" pitchFamily="34" charset="0"/>
              </a:rPr>
              <a:t>«Околица»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C85A3E-FD15-7D24-2298-9B139D52A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404664"/>
            <a:ext cx="1001553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98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/>
          <p:nvPr/>
        </p:nvSpPr>
        <p:spPr>
          <a:xfrm>
            <a:off x="263352" y="332656"/>
            <a:ext cx="11089232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Команда проекта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1344" y="5534859"/>
            <a:ext cx="11233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i="1" dirty="0"/>
            </a:br>
            <a:r>
              <a:rPr lang="ru-RU" sz="2000" b="1" dirty="0">
                <a:latin typeface="Arial Black" panose="020B0A04020102020204" pitchFamily="34" charset="0"/>
              </a:rPr>
              <a:t>Трекер, работающий с командой с командой – Юдина Ольга Владимировна </a:t>
            </a:r>
          </a:p>
          <a:p>
            <a:endParaRPr lang="ru-RU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902404B6-C202-4527-B13C-6A8A92A9F5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1916832"/>
            <a:ext cx="1664568" cy="166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81C91DB-AF37-4641-B493-279DF6D2D0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C42709BF-B1F9-436C-8B22-5D3CC1C8BC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D3EAB9BD-228C-4E86-9268-8A42251967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7CEF66-CA58-4245-803B-6FB04EE1B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7" t="8529" r="9788" b="7025"/>
          <a:stretch/>
        </p:blipFill>
        <p:spPr>
          <a:xfrm>
            <a:off x="5973384" y="1815319"/>
            <a:ext cx="2285732" cy="23414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C976DB-4F84-4FA9-87B7-35866FB2FBA4}"/>
              </a:ext>
            </a:extLst>
          </p:cNvPr>
          <p:cNvSpPr txBox="1"/>
          <p:nvPr/>
        </p:nvSpPr>
        <p:spPr>
          <a:xfrm>
            <a:off x="6321968" y="4297766"/>
            <a:ext cx="159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 Black" panose="020B0A04020102020204" pitchFamily="34" charset="0"/>
              </a:rPr>
              <a:t>Ильина </a:t>
            </a:r>
          </a:p>
          <a:p>
            <a:pPr algn="ctr"/>
            <a:r>
              <a:rPr lang="ru-RU" sz="1600" dirty="0">
                <a:latin typeface="Arial Black" panose="020B0A04020102020204" pitchFamily="34" charset="0"/>
              </a:rPr>
              <a:t>Софья</a:t>
            </a:r>
          </a:p>
          <a:p>
            <a:pPr algn="ctr"/>
            <a:r>
              <a:rPr lang="ru-RU" sz="1600" dirty="0">
                <a:latin typeface="Arial Black" panose="020B0A04020102020204" pitchFamily="34" charset="0"/>
              </a:rPr>
              <a:t>Алексеевна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37F9A2-2D14-44E6-8F01-584D4AB55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58" y="1780266"/>
            <a:ext cx="2376536" cy="23765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E6617D-61E5-42AB-97C4-412161138436}"/>
              </a:ext>
            </a:extLst>
          </p:cNvPr>
          <p:cNvSpPr txBox="1"/>
          <p:nvPr/>
        </p:nvSpPr>
        <p:spPr>
          <a:xfrm>
            <a:off x="276907" y="4297764"/>
            <a:ext cx="2402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 Black" panose="020B0A04020102020204" pitchFamily="34" charset="0"/>
              </a:rPr>
              <a:t>Фомина</a:t>
            </a:r>
          </a:p>
          <a:p>
            <a:pPr algn="ctr"/>
            <a:r>
              <a:rPr lang="ru-RU" sz="1600" dirty="0">
                <a:latin typeface="Arial Black" panose="020B0A04020102020204" pitchFamily="34" charset="0"/>
              </a:rPr>
              <a:t>Алина </a:t>
            </a:r>
          </a:p>
          <a:p>
            <a:pPr algn="ctr"/>
            <a:r>
              <a:rPr lang="ru-RU" sz="1600" dirty="0">
                <a:latin typeface="Arial Black" panose="020B0A04020102020204" pitchFamily="34" charset="0"/>
              </a:rPr>
              <a:t>Александровна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57A373-16A3-4BE6-95AC-EC78EC55E4E6}"/>
              </a:ext>
            </a:extLst>
          </p:cNvPr>
          <p:cNvSpPr txBox="1"/>
          <p:nvPr/>
        </p:nvSpPr>
        <p:spPr>
          <a:xfrm>
            <a:off x="3514400" y="4297765"/>
            <a:ext cx="159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 Black" panose="020B0A04020102020204" pitchFamily="34" charset="0"/>
              </a:rPr>
              <a:t>Бокий </a:t>
            </a:r>
          </a:p>
          <a:p>
            <a:pPr algn="ctr"/>
            <a:r>
              <a:rPr lang="ru-RU" sz="1600" dirty="0">
                <a:latin typeface="Arial Black" panose="020B0A04020102020204" pitchFamily="34" charset="0"/>
              </a:rPr>
              <a:t>Аким </a:t>
            </a:r>
          </a:p>
          <a:p>
            <a:pPr algn="ctr"/>
            <a:r>
              <a:rPr lang="ru-RU" sz="1600" dirty="0">
                <a:latin typeface="Arial Black" panose="020B0A04020102020204" pitchFamily="34" charset="0"/>
              </a:rPr>
              <a:t>Сергеевич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1B612B-F620-4FCD-8CD2-E705D31E000C}"/>
              </a:ext>
            </a:extLst>
          </p:cNvPr>
          <p:cNvSpPr txBox="1"/>
          <p:nvPr/>
        </p:nvSpPr>
        <p:spPr>
          <a:xfrm>
            <a:off x="9133863" y="4298693"/>
            <a:ext cx="159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 Black" panose="020B0A04020102020204" pitchFamily="34" charset="0"/>
              </a:rPr>
              <a:t>Клюева Кристина Васильевна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F3DDF90-C440-48AE-A6F7-258C3DAB1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619" y="1814377"/>
            <a:ext cx="2376537" cy="23765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835E11-DF01-88DF-50EA-26883FE4BB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3193" t="21089" r="9091" b="11505"/>
          <a:stretch/>
        </p:blipFill>
        <p:spPr>
          <a:xfrm>
            <a:off x="3075813" y="1814376"/>
            <a:ext cx="2488352" cy="23765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Рисунок 30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5" y="0"/>
            <a:ext cx="12208405" cy="6867228"/>
          </a:xfrm>
          <a:prstGeom prst="rect">
            <a:avLst/>
          </a:prstGeom>
        </p:spPr>
      </p:pic>
      <p:sp>
        <p:nvSpPr>
          <p:cNvPr id="262" name="Текст 2"/>
          <p:cNvSpPr txBox="1"/>
          <p:nvPr/>
        </p:nvSpPr>
        <p:spPr>
          <a:xfrm>
            <a:off x="360040" y="223086"/>
            <a:ext cx="920534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 для связи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1584" y="3248081"/>
            <a:ext cx="666312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9934" y="2286562"/>
            <a:ext cx="720000" cy="72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29203" y="4674799"/>
            <a:ext cx="720000" cy="7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10621" y="4674799"/>
            <a:ext cx="720000" cy="72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36872" y="5896157"/>
            <a:ext cx="720000" cy="72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18145" y="5896157"/>
            <a:ext cx="720000" cy="720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08781" y="5896157"/>
            <a:ext cx="720000" cy="72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54875" y="4674799"/>
            <a:ext cx="720000" cy="72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36293" y="4674799"/>
            <a:ext cx="720000" cy="72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80691" y="5896157"/>
            <a:ext cx="720000" cy="7200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399129" y="4674799"/>
            <a:ext cx="720000" cy="720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66432" y="2286562"/>
            <a:ext cx="720000" cy="720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80547" y="4674799"/>
            <a:ext cx="720000" cy="7200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347789" y="4674799"/>
            <a:ext cx="720000" cy="720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927508" y="5896157"/>
            <a:ext cx="720000" cy="72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4599417" y="5896157"/>
            <a:ext cx="720000" cy="72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992039" y="4674799"/>
            <a:ext cx="720000" cy="7200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873457" y="4674799"/>
            <a:ext cx="720000" cy="72000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3517711" y="4674799"/>
            <a:ext cx="720000" cy="72000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3490054" y="5896157"/>
            <a:ext cx="720000" cy="72000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271328" y="5896157"/>
            <a:ext cx="720000" cy="72000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61965" y="5896157"/>
            <a:ext cx="720000" cy="72000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275349" y="2286562"/>
            <a:ext cx="720000" cy="72000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0146685" y="3468663"/>
            <a:ext cx="720000" cy="720000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1255600" y="5896157"/>
            <a:ext cx="720000" cy="720000"/>
          </a:xfrm>
          <a:prstGeom prst="rect">
            <a:avLst/>
          </a:prstGeom>
        </p:spPr>
      </p:pic>
      <p:pic>
        <p:nvPicPr>
          <p:cNvPr id="256" name="Рисунок 255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7928851" y="3468663"/>
            <a:ext cx="720000" cy="720000"/>
          </a:xfrm>
          <a:prstGeom prst="rect">
            <a:avLst/>
          </a:prstGeom>
        </p:spPr>
      </p:pic>
      <p:pic>
        <p:nvPicPr>
          <p:cNvPr id="258" name="Рисунок 257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146236" y="5896157"/>
            <a:ext cx="720000" cy="720000"/>
          </a:xfrm>
          <a:prstGeom prst="rect">
            <a:avLst/>
          </a:prstGeom>
        </p:spPr>
      </p:pic>
      <p:pic>
        <p:nvPicPr>
          <p:cNvPr id="260" name="Рисунок 259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6819934" y="3468663"/>
            <a:ext cx="720000" cy="720000"/>
          </a:xfrm>
          <a:prstGeom prst="rect">
            <a:avLst/>
          </a:prstGeom>
        </p:spPr>
      </p:pic>
      <p:pic>
        <p:nvPicPr>
          <p:cNvPr id="273" name="Рисунок 272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5711017" y="2286562"/>
            <a:ext cx="720000" cy="720000"/>
          </a:xfrm>
          <a:prstGeom prst="rect">
            <a:avLst/>
          </a:prstGeom>
        </p:spPr>
      </p:pic>
      <p:pic>
        <p:nvPicPr>
          <p:cNvPr id="275" name="Рисунок 274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4602100" y="3468663"/>
            <a:ext cx="720000" cy="720000"/>
          </a:xfrm>
          <a:prstGeom prst="rect">
            <a:avLst/>
          </a:prstGeom>
        </p:spPr>
      </p:pic>
      <p:pic>
        <p:nvPicPr>
          <p:cNvPr id="277" name="Рисунок 276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3493183" y="3468663"/>
            <a:ext cx="720000" cy="720000"/>
          </a:xfrm>
          <a:prstGeom prst="rect">
            <a:avLst/>
          </a:prstGeom>
        </p:spPr>
      </p:pic>
      <p:pic>
        <p:nvPicPr>
          <p:cNvPr id="279" name="Рисунок 278"/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3493183" y="2286562"/>
            <a:ext cx="720000" cy="720000"/>
          </a:xfrm>
          <a:prstGeom prst="rect">
            <a:avLst/>
          </a:prstGeom>
        </p:spPr>
      </p:pic>
      <p:pic>
        <p:nvPicPr>
          <p:cNvPr id="281" name="Рисунок 280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275349" y="3468663"/>
            <a:ext cx="720000" cy="720000"/>
          </a:xfrm>
          <a:prstGeom prst="rect">
            <a:avLst/>
          </a:prstGeom>
        </p:spPr>
      </p:pic>
      <p:pic>
        <p:nvPicPr>
          <p:cNvPr id="283" name="Рисунок 282"/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66432" y="3468663"/>
            <a:ext cx="720000" cy="720000"/>
          </a:xfrm>
          <a:prstGeom prst="rect">
            <a:avLst/>
          </a:prstGeom>
        </p:spPr>
      </p:pic>
      <p:pic>
        <p:nvPicPr>
          <p:cNvPr id="285" name="Рисунок 284"/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9037768" y="3468663"/>
            <a:ext cx="720000" cy="720000"/>
          </a:xfrm>
          <a:prstGeom prst="rect">
            <a:avLst/>
          </a:prstGeom>
        </p:spPr>
      </p:pic>
      <p:pic>
        <p:nvPicPr>
          <p:cNvPr id="287" name="Рисунок 286"/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1255598" y="3468663"/>
            <a:ext cx="720000" cy="720000"/>
          </a:xfrm>
          <a:prstGeom prst="rect">
            <a:avLst/>
          </a:prstGeom>
        </p:spPr>
      </p:pic>
      <p:pic>
        <p:nvPicPr>
          <p:cNvPr id="289" name="Рисунок 288"/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1255598" y="2286562"/>
            <a:ext cx="720000" cy="720000"/>
          </a:xfrm>
          <a:prstGeom prst="rect">
            <a:avLst/>
          </a:prstGeom>
        </p:spPr>
      </p:pic>
      <p:pic>
        <p:nvPicPr>
          <p:cNvPr id="291" name="Рисунок 290"/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0146685" y="2286562"/>
            <a:ext cx="720000" cy="720000"/>
          </a:xfrm>
          <a:prstGeom prst="rect">
            <a:avLst/>
          </a:prstGeom>
        </p:spPr>
      </p:pic>
      <p:pic>
        <p:nvPicPr>
          <p:cNvPr id="293" name="Рисунок 292"/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7928851" y="2286562"/>
            <a:ext cx="720000" cy="720000"/>
          </a:xfrm>
          <a:prstGeom prst="rect">
            <a:avLst/>
          </a:prstGeom>
        </p:spPr>
      </p:pic>
      <p:pic>
        <p:nvPicPr>
          <p:cNvPr id="295" name="Рисунок 294"/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9037768" y="2286562"/>
            <a:ext cx="720000" cy="720000"/>
          </a:xfrm>
          <a:prstGeom prst="rect">
            <a:avLst/>
          </a:prstGeom>
        </p:spPr>
      </p:pic>
      <p:pic>
        <p:nvPicPr>
          <p:cNvPr id="297" name="Рисунок 296"/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161965" y="4674799"/>
            <a:ext cx="720000" cy="720000"/>
          </a:xfrm>
          <a:prstGeom prst="rect">
            <a:avLst/>
          </a:prstGeom>
        </p:spPr>
      </p:pic>
      <p:pic>
        <p:nvPicPr>
          <p:cNvPr id="299" name="Рисунок 298"/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2384266" y="3468663"/>
            <a:ext cx="720000" cy="720000"/>
          </a:xfrm>
          <a:prstGeom prst="rect">
            <a:avLst/>
          </a:prstGeom>
        </p:spPr>
      </p:pic>
      <p:pic>
        <p:nvPicPr>
          <p:cNvPr id="301" name="Рисунок 300"/>
          <p:cNvPicPr>
            <a:picLocks noChangeAspect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2384266" y="2286562"/>
            <a:ext cx="720000" cy="720000"/>
          </a:xfrm>
          <a:prstGeom prst="rect">
            <a:avLst/>
          </a:prstGeom>
        </p:spPr>
      </p:pic>
      <p:pic>
        <p:nvPicPr>
          <p:cNvPr id="303" name="Рисунок 302"/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4602100" y="2286562"/>
            <a:ext cx="720000" cy="720000"/>
          </a:xfrm>
          <a:prstGeom prst="rect">
            <a:avLst/>
          </a:prstGeom>
        </p:spPr>
      </p:pic>
      <p:pic>
        <p:nvPicPr>
          <p:cNvPr id="305" name="Рисунок 304"/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5711017" y="3468663"/>
            <a:ext cx="720000" cy="72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5E2025-D2AD-46FC-B6DE-10F329D6CDA9}"/>
              </a:ext>
            </a:extLst>
          </p:cNvPr>
          <p:cNvSpPr txBox="1"/>
          <p:nvPr/>
        </p:nvSpPr>
        <p:spPr>
          <a:xfrm>
            <a:off x="6128185" y="414368"/>
            <a:ext cx="470992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rgbClr val="1F1F1F"/>
                </a:solidFill>
                <a:effectLst/>
                <a:latin typeface="Arial Black" panose="020B0A04020102020204" pitchFamily="34" charset="0"/>
                <a:hlinkClick r:id="rId91"/>
              </a:rPr>
              <a:t>akim.bokii@gmail.com</a:t>
            </a:r>
            <a:endParaRPr lang="ru-RU" sz="2000" b="0" i="0" dirty="0">
              <a:solidFill>
                <a:srgbClr val="1F1F1F"/>
              </a:solidFill>
              <a:effectLst/>
              <a:latin typeface="Arial Black" panose="020B0A04020102020204" pitchFamily="34" charset="0"/>
              <a:hlinkClick r:id="rId91"/>
            </a:endParaRPr>
          </a:p>
          <a:p>
            <a:r>
              <a:rPr lang="en-US" sz="2000" dirty="0">
                <a:latin typeface="Arial Black" panose="020B0A04020102020204" pitchFamily="34" charset="0"/>
                <a:hlinkClick r:id="rId92"/>
              </a:rPr>
              <a:t>caaxxaar@gmail.com</a:t>
            </a:r>
            <a:r>
              <a:rPr lang="ru-RU" sz="2000" dirty="0">
                <a:solidFill>
                  <a:srgbClr val="1F1F1F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sz="2000" dirty="0">
                <a:latin typeface="Arial Black" panose="020B0A04020102020204" pitchFamily="34" charset="0"/>
                <a:hlinkClick r:id="rId93"/>
              </a:rPr>
              <a:t>hfown@yandex.ru</a:t>
            </a:r>
            <a:r>
              <a:rPr lang="ru-RU" sz="2000" dirty="0">
                <a:solidFill>
                  <a:srgbClr val="1F1F1F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sz="2000" b="0" i="0" dirty="0">
                <a:solidFill>
                  <a:srgbClr val="1F1F1F"/>
                </a:solidFill>
                <a:effectLst/>
                <a:latin typeface="Arial Black" panose="020B0A04020102020204" pitchFamily="34" charset="0"/>
                <a:hlinkClick r:id="rId91"/>
              </a:rPr>
              <a:t>fomina.alya.2006@gmail.com</a:t>
            </a:r>
            <a:endParaRPr lang="ru-RU" sz="2000" b="0" i="0" dirty="0">
              <a:solidFill>
                <a:srgbClr val="1F1F1F"/>
              </a:solidFill>
              <a:effectLst/>
              <a:latin typeface="Arial Black" panose="020B0A04020102020204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/>
          <p:nvPr/>
        </p:nvSpPr>
        <p:spPr>
          <a:xfrm>
            <a:off x="263352" y="332656"/>
            <a:ext cx="11089232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>
                <a:latin typeface="Arial" panose="020B0604020202020204" pitchFamily="34" charset="0"/>
                <a:cs typeface="Arial" panose="020B0604020202020204" pitchFamily="34" charset="0"/>
              </a:rPr>
              <a:t>Цель и краткая суть проекта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35280" y="1268730"/>
            <a:ext cx="10772140" cy="5050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000" dirty="0">
                <a:latin typeface="Arial Black" panose="020B0A04020102020204" pitchFamily="34" charset="0"/>
              </a:rPr>
              <a:t>«Время и деньги</a:t>
            </a:r>
            <a:r>
              <a:rPr lang="ru-RU" altLang="ru-RU" sz="2000" dirty="0">
                <a:latin typeface="Arial Black" panose="020B0A04020102020204" pitchFamily="34" charset="0"/>
              </a:rPr>
              <a:t>: </a:t>
            </a:r>
            <a:r>
              <a:rPr lang="ru-RU" altLang="en-US" sz="2000" dirty="0">
                <a:latin typeface="Arial Black" panose="020B0A04020102020204" pitchFamily="34" charset="0"/>
              </a:rPr>
              <a:t>Путешествие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сквозь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эпохи»</a:t>
            </a:r>
          </a:p>
          <a:p>
            <a:endParaRPr lang="ru-RU" altLang="ru-RU" sz="2000" dirty="0">
              <a:latin typeface="Arial Black" panose="020B0A04020102020204" pitchFamily="34" charset="0"/>
            </a:endParaRPr>
          </a:p>
          <a:p>
            <a:r>
              <a:rPr lang="ru-RU" altLang="en-US" sz="2000" dirty="0">
                <a:latin typeface="Arial Black" panose="020B0A04020102020204" pitchFamily="34" charset="0"/>
              </a:rPr>
              <a:t>Цель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проекта</a:t>
            </a:r>
            <a:r>
              <a:rPr lang="ru-RU" altLang="ru-RU" sz="2000" dirty="0">
                <a:latin typeface="Arial Black" panose="020B0A04020102020204" pitchFamily="34" charset="0"/>
              </a:rPr>
              <a:t>:</a:t>
            </a:r>
          </a:p>
          <a:p>
            <a:r>
              <a:rPr lang="ru-RU" altLang="en-US" sz="2000" dirty="0">
                <a:latin typeface="Arial Black" panose="020B0A04020102020204" pitchFamily="34" charset="0"/>
              </a:rPr>
              <a:t>Создание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образовательной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видеоигры</a:t>
            </a:r>
            <a:r>
              <a:rPr lang="ru-RU" altLang="ru-RU" sz="2000" dirty="0">
                <a:latin typeface="Arial Black" panose="020B0A04020102020204" pitchFamily="34" charset="0"/>
              </a:rPr>
              <a:t>, </a:t>
            </a:r>
            <a:r>
              <a:rPr lang="ru-RU" altLang="en-US" sz="2000" dirty="0">
                <a:latin typeface="Arial Black" panose="020B0A04020102020204" pitchFamily="34" charset="0"/>
              </a:rPr>
              <a:t>которая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объединяет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изучение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истории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России</a:t>
            </a:r>
            <a:r>
              <a:rPr lang="ru-RU" altLang="ru-RU" sz="2000" dirty="0">
                <a:latin typeface="Arial Black" panose="020B0A04020102020204" pitchFamily="34" charset="0"/>
              </a:rPr>
              <a:t> (</a:t>
            </a:r>
            <a:r>
              <a:rPr lang="ru-RU" altLang="en-US" sz="2000" dirty="0">
                <a:latin typeface="Arial Black" panose="020B0A04020102020204" pitchFamily="34" charset="0"/>
              </a:rPr>
              <a:t>от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образования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Древнерусского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государства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до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современности</a:t>
            </a:r>
            <a:r>
              <a:rPr lang="ru-RU" altLang="ru-RU" sz="2000" dirty="0">
                <a:latin typeface="Arial Black" panose="020B0A04020102020204" pitchFamily="34" charset="0"/>
              </a:rPr>
              <a:t>) </a:t>
            </a:r>
            <a:r>
              <a:rPr lang="ru-RU" altLang="en-US" sz="2000" dirty="0">
                <a:latin typeface="Arial Black" panose="020B0A04020102020204" pitchFamily="34" charset="0"/>
              </a:rPr>
              <a:t>с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обучением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основам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финансовой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грамотности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предпринимательства</a:t>
            </a:r>
            <a:r>
              <a:rPr lang="ru-RU" altLang="ru-RU" sz="2000" dirty="0">
                <a:latin typeface="Arial Black" panose="020B0A04020102020204" pitchFamily="34" charset="0"/>
              </a:rPr>
              <a:t>.</a:t>
            </a:r>
          </a:p>
          <a:p>
            <a:endParaRPr lang="ru-RU" altLang="ru-RU" sz="2000" dirty="0">
              <a:latin typeface="Arial Black" panose="020B0A04020102020204" pitchFamily="34" charset="0"/>
            </a:endParaRPr>
          </a:p>
          <a:p>
            <a:r>
              <a:rPr lang="ru-RU" altLang="en-US" sz="2000" dirty="0">
                <a:latin typeface="Arial Black" panose="020B0A04020102020204" pitchFamily="34" charset="0"/>
              </a:rPr>
              <a:t>Краткая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суть</a:t>
            </a:r>
            <a:r>
              <a:rPr lang="ru-RU" altLang="ru-RU" sz="2000" dirty="0">
                <a:latin typeface="Arial Black" panose="020B0A04020102020204" pitchFamily="34" charset="0"/>
              </a:rPr>
              <a:t>:</a:t>
            </a:r>
          </a:p>
          <a:p>
            <a:r>
              <a:rPr lang="ru-RU" altLang="en-US" sz="2000" dirty="0">
                <a:latin typeface="Arial Black" panose="020B0A04020102020204" pitchFamily="34" charset="0"/>
              </a:rPr>
              <a:t>Игра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представляет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собой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интерактивный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квест</a:t>
            </a:r>
            <a:r>
              <a:rPr lang="ru-RU" altLang="ru-RU" sz="2000" dirty="0">
                <a:latin typeface="Arial Black" panose="020B0A04020102020204" pitchFamily="34" charset="0"/>
              </a:rPr>
              <a:t> (</a:t>
            </a:r>
            <a:r>
              <a:rPr lang="ru-RU" altLang="en-US" sz="2000" dirty="0">
                <a:latin typeface="Arial Black" panose="020B0A04020102020204" pitchFamily="34" charset="0"/>
              </a:rPr>
              <a:t>или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стратегию</a:t>
            </a:r>
            <a:r>
              <a:rPr lang="ru-RU" altLang="ru-RU" sz="2000" dirty="0">
                <a:latin typeface="Arial Black" panose="020B0A04020102020204" pitchFamily="34" charset="0"/>
              </a:rPr>
              <a:t>), </a:t>
            </a:r>
            <a:r>
              <a:rPr lang="ru-RU" altLang="en-US" sz="2000" dirty="0">
                <a:latin typeface="Arial Black" panose="020B0A04020102020204" pitchFamily="34" charset="0"/>
              </a:rPr>
              <a:t>где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игрок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становится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путешественником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во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времени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или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управляет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развитием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поселения</a:t>
            </a:r>
            <a:r>
              <a:rPr lang="ru-RU" altLang="ru-RU" sz="2000" dirty="0">
                <a:latin typeface="Arial Black" panose="020B0A04020102020204" pitchFamily="34" charset="0"/>
              </a:rPr>
              <a:t>/</a:t>
            </a:r>
            <a:r>
              <a:rPr lang="ru-RU" altLang="en-US" sz="2000" dirty="0">
                <a:latin typeface="Arial Black" panose="020B0A04020102020204" pitchFamily="34" charset="0"/>
              </a:rPr>
              <a:t>семейного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дела</a:t>
            </a:r>
            <a:r>
              <a:rPr lang="ru-RU" altLang="ru-RU" sz="2000" dirty="0">
                <a:latin typeface="Arial Black" panose="020B0A04020102020204" pitchFamily="34" charset="0"/>
              </a:rPr>
              <a:t>. </a:t>
            </a:r>
            <a:r>
              <a:rPr lang="ru-RU" altLang="en-US" sz="2000" dirty="0">
                <a:latin typeface="Arial Black" panose="020B0A04020102020204" pitchFamily="34" charset="0"/>
              </a:rPr>
              <a:t>Перемещаясь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по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ключевым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историческим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эпохам</a:t>
            </a:r>
            <a:r>
              <a:rPr lang="ru-RU" altLang="ru-RU" sz="2000" dirty="0">
                <a:latin typeface="Arial Black" panose="020B0A04020102020204" pitchFamily="34" charset="0"/>
              </a:rPr>
              <a:t> (</a:t>
            </a:r>
            <a:r>
              <a:rPr lang="ru-RU" altLang="en-US" sz="2000" dirty="0">
                <a:latin typeface="Arial Black" panose="020B0A04020102020204" pitchFamily="34" charset="0"/>
              </a:rPr>
              <a:t>Киевская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Русь</a:t>
            </a:r>
            <a:r>
              <a:rPr lang="ru-RU" altLang="ru-RU" sz="2000" dirty="0">
                <a:latin typeface="Arial Black" panose="020B0A04020102020204" pitchFamily="34" charset="0"/>
              </a:rPr>
              <a:t>, </a:t>
            </a:r>
            <a:r>
              <a:rPr lang="ru-RU" altLang="en-US" sz="2000" dirty="0">
                <a:latin typeface="Arial Black" panose="020B0A04020102020204" pitchFamily="34" charset="0"/>
              </a:rPr>
              <a:t>Московское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царство</a:t>
            </a:r>
            <a:r>
              <a:rPr lang="ru-RU" altLang="ru-RU" sz="2000" dirty="0">
                <a:latin typeface="Arial Black" panose="020B0A04020102020204" pitchFamily="34" charset="0"/>
              </a:rPr>
              <a:t>, </a:t>
            </a:r>
            <a:r>
              <a:rPr lang="ru-RU" altLang="en-US" sz="2000" dirty="0">
                <a:latin typeface="Arial Black" panose="020B0A04020102020204" pitchFamily="34" charset="0"/>
              </a:rPr>
              <a:t>Имперский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период</a:t>
            </a:r>
            <a:r>
              <a:rPr lang="ru-RU" altLang="ru-RU" sz="2000" dirty="0">
                <a:latin typeface="Arial Black" panose="020B0A04020102020204" pitchFamily="34" charset="0"/>
              </a:rPr>
              <a:t>, </a:t>
            </a:r>
            <a:r>
              <a:rPr lang="ru-RU" altLang="en-US" sz="2000" dirty="0">
                <a:latin typeface="Arial Black" panose="020B0A04020102020204" pitchFamily="34" charset="0"/>
              </a:rPr>
              <a:t>Индустриализация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т</a:t>
            </a:r>
            <a:r>
              <a:rPr lang="ru-RU" altLang="ru-RU" sz="2000" dirty="0">
                <a:latin typeface="Arial Black" panose="020B0A04020102020204" pitchFamily="34" charset="0"/>
              </a:rPr>
              <a:t>.</a:t>
            </a:r>
            <a:r>
              <a:rPr lang="ru-RU" altLang="en-US" sz="2000" dirty="0">
                <a:latin typeface="Arial Black" panose="020B0A04020102020204" pitchFamily="34" charset="0"/>
              </a:rPr>
              <a:t>д</a:t>
            </a:r>
            <a:r>
              <a:rPr lang="ru-RU" altLang="ru-RU" sz="2000" dirty="0">
                <a:latin typeface="Arial Black" panose="020B0A04020102020204" pitchFamily="34" charset="0"/>
              </a:rPr>
              <a:t>.), </a:t>
            </a:r>
            <a:r>
              <a:rPr lang="ru-RU" altLang="en-US" sz="2000" dirty="0">
                <a:latin typeface="Arial Black" panose="020B0A04020102020204" pitchFamily="34" charset="0"/>
              </a:rPr>
              <a:t>игрок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сталкивается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реальными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историческими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событиями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вызовами</a:t>
            </a:r>
            <a:r>
              <a:rPr lang="ru-RU" altLang="ru-RU" sz="2000" dirty="0">
                <a:latin typeface="Arial Black" panose="020B0A04020102020204" pitchFamily="34" charset="0"/>
              </a:rPr>
              <a:t>.</a:t>
            </a:r>
          </a:p>
          <a:p>
            <a:endParaRPr lang="ru-RU" alt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/>
          <p:nvPr/>
        </p:nvSpPr>
        <p:spPr>
          <a:xfrm>
            <a:off x="263352" y="332656"/>
            <a:ext cx="11089232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>
                <a:latin typeface="Arial" panose="020B0604020202020204" pitchFamily="34" charset="0"/>
                <a:cs typeface="Arial" panose="020B0604020202020204" pitchFamily="34" charset="0"/>
              </a:rPr>
              <a:t>Целевые потребительские сегменты</a:t>
            </a:r>
            <a:br>
              <a:rPr lang="ru-RU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>
                <a:latin typeface="Arial" panose="020B0604020202020204" pitchFamily="34" charset="0"/>
                <a:cs typeface="Arial" panose="020B0604020202020204" pitchFamily="34" charset="0"/>
              </a:rPr>
              <a:t>Проблемы, которые решает проект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35280" y="1532890"/>
            <a:ext cx="10787380" cy="4758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>
                <a:latin typeface="Arial Black" panose="020B0A04020102020204" pitchFamily="34" charset="0"/>
              </a:rPr>
              <a:t>Целевая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аудитория</a:t>
            </a:r>
            <a:r>
              <a:rPr lang="ru-RU" altLang="ru-RU">
                <a:latin typeface="Arial Black" panose="020B0A04020102020204" pitchFamily="34" charset="0"/>
              </a:rPr>
              <a:t> (</a:t>
            </a:r>
            <a:r>
              <a:rPr lang="ru-RU" altLang="en-US">
                <a:latin typeface="Arial Black" panose="020B0A04020102020204" pitchFamily="34" charset="0"/>
              </a:rPr>
              <a:t>прямая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вторичная</a:t>
            </a:r>
            <a:r>
              <a:rPr lang="ru-RU" altLang="ru-RU">
                <a:latin typeface="Arial Black" panose="020B0A04020102020204" pitchFamily="34" charset="0"/>
              </a:rPr>
              <a:t>):</a:t>
            </a:r>
          </a:p>
          <a:p>
            <a:endParaRPr lang="ru-RU" altLang="ru-RU">
              <a:latin typeface="Arial Black" panose="020B0A04020102020204" pitchFamily="34" charset="0"/>
            </a:endParaRPr>
          </a:p>
          <a:p>
            <a:r>
              <a:rPr lang="ru-RU" altLang="ru-RU">
                <a:latin typeface="Arial Black" panose="020B0A04020102020204" pitchFamily="34" charset="0"/>
              </a:rPr>
              <a:t>1. </a:t>
            </a:r>
            <a:r>
              <a:rPr lang="ru-RU" altLang="en-US">
                <a:latin typeface="Arial Black" panose="020B0A04020102020204" pitchFamily="34" charset="0"/>
              </a:rPr>
              <a:t>Основной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сегмент</a:t>
            </a:r>
            <a:r>
              <a:rPr lang="ru-RU" altLang="ru-RU">
                <a:latin typeface="Arial Black" panose="020B0A04020102020204" pitchFamily="34" charset="0"/>
              </a:rPr>
              <a:t>: </a:t>
            </a:r>
            <a:r>
              <a:rPr lang="ru-RU" altLang="en-US">
                <a:latin typeface="Arial Black" panose="020B0A04020102020204" pitchFamily="34" charset="0"/>
              </a:rPr>
              <a:t>Ученики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младшей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средней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школы</a:t>
            </a:r>
            <a:r>
              <a:rPr lang="ru-RU" altLang="ru-RU">
                <a:latin typeface="Arial Black" panose="020B0A04020102020204" pitchFamily="34" charset="0"/>
              </a:rPr>
              <a:t> (</a:t>
            </a:r>
            <a:r>
              <a:rPr lang="ru-RU" altLang="en-US">
                <a:latin typeface="Arial Black" panose="020B0A04020102020204" pitchFamily="34" charset="0"/>
              </a:rPr>
              <a:t>возраст</a:t>
            </a:r>
            <a:r>
              <a:rPr lang="ru-RU" altLang="ru-RU">
                <a:latin typeface="Arial Black" panose="020B0A04020102020204" pitchFamily="34" charset="0"/>
              </a:rPr>
              <a:t> 8–14 </a:t>
            </a:r>
            <a:r>
              <a:rPr lang="ru-RU" altLang="en-US">
                <a:latin typeface="Arial Black" panose="020B0A04020102020204" pitchFamily="34" charset="0"/>
              </a:rPr>
              <a:t>лет</a:t>
            </a:r>
            <a:r>
              <a:rPr lang="ru-RU" altLang="ru-RU">
                <a:latin typeface="Arial Black" panose="020B0A04020102020204" pitchFamily="34" charset="0"/>
              </a:rPr>
              <a:t>).</a:t>
            </a:r>
          </a:p>
          <a:p>
            <a:r>
              <a:rPr lang="ru-RU" altLang="ru-RU">
                <a:latin typeface="Arial Black" panose="020B0A04020102020204" pitchFamily="34" charset="0"/>
              </a:rPr>
              <a:t>   · </a:t>
            </a:r>
            <a:r>
              <a:rPr lang="ru-RU" altLang="en-US">
                <a:latin typeface="Arial Black" panose="020B0A04020102020204" pitchFamily="34" charset="0"/>
              </a:rPr>
              <a:t>Почему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они</a:t>
            </a:r>
            <a:r>
              <a:rPr lang="ru-RU" altLang="ru-RU">
                <a:latin typeface="Arial Black" panose="020B0A04020102020204" pitchFamily="34" charset="0"/>
              </a:rPr>
              <a:t>: </a:t>
            </a:r>
            <a:r>
              <a:rPr lang="ru-RU" altLang="en-US">
                <a:latin typeface="Arial Black" panose="020B0A04020102020204" pitchFamily="34" charset="0"/>
              </a:rPr>
              <a:t>Именно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в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этом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возрасте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формируется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интерес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к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истории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закладываются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базовые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понятия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о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деньгах</a:t>
            </a:r>
            <a:r>
              <a:rPr lang="ru-RU" altLang="ru-RU">
                <a:latin typeface="Arial Black" panose="020B0A04020102020204" pitchFamily="34" charset="0"/>
              </a:rPr>
              <a:t>, </a:t>
            </a:r>
            <a:r>
              <a:rPr lang="ru-RU" altLang="en-US">
                <a:latin typeface="Arial Black" panose="020B0A04020102020204" pitchFamily="34" charset="0"/>
              </a:rPr>
              <a:t>но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традиционные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учебники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часто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кажутся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им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скучными</a:t>
            </a:r>
            <a:r>
              <a:rPr lang="ru-RU" altLang="ru-RU">
                <a:latin typeface="Arial Black" panose="020B0A04020102020204" pitchFamily="34" charset="0"/>
              </a:rPr>
              <a:t>.</a:t>
            </a:r>
          </a:p>
          <a:p>
            <a:r>
              <a:rPr lang="ru-RU" altLang="ru-RU">
                <a:latin typeface="Arial Black" panose="020B0A04020102020204" pitchFamily="34" charset="0"/>
              </a:rPr>
              <a:t>2. </a:t>
            </a:r>
            <a:r>
              <a:rPr lang="ru-RU" altLang="en-US">
                <a:latin typeface="Arial Black" panose="020B0A04020102020204" pitchFamily="34" charset="0"/>
              </a:rPr>
              <a:t>Вторичный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сегмент</a:t>
            </a:r>
            <a:r>
              <a:rPr lang="ru-RU" altLang="ru-RU">
                <a:latin typeface="Arial Black" panose="020B0A04020102020204" pitchFamily="34" charset="0"/>
              </a:rPr>
              <a:t> (</a:t>
            </a:r>
            <a:r>
              <a:rPr lang="ru-RU" altLang="en-US">
                <a:latin typeface="Arial Black" panose="020B0A04020102020204" pitchFamily="34" charset="0"/>
              </a:rPr>
              <a:t>ЛПР</a:t>
            </a:r>
            <a:r>
              <a:rPr lang="ru-RU" altLang="ru-RU">
                <a:latin typeface="Arial Black" panose="020B0A04020102020204" pitchFamily="34" charset="0"/>
              </a:rPr>
              <a:t>): </a:t>
            </a:r>
            <a:r>
              <a:rPr lang="ru-RU" altLang="en-US">
                <a:latin typeface="Arial Black" panose="020B0A04020102020204" pitchFamily="34" charset="0"/>
              </a:rPr>
              <a:t>Родители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учителя</a:t>
            </a:r>
            <a:r>
              <a:rPr lang="ru-RU" altLang="ru-RU">
                <a:latin typeface="Arial Black" panose="020B0A04020102020204" pitchFamily="34" charset="0"/>
              </a:rPr>
              <a:t>.</a:t>
            </a:r>
          </a:p>
          <a:p>
            <a:r>
              <a:rPr lang="ru-RU" altLang="ru-RU">
                <a:latin typeface="Arial Black" panose="020B0A04020102020204" pitchFamily="34" charset="0"/>
              </a:rPr>
              <a:t>   · </a:t>
            </a:r>
            <a:r>
              <a:rPr lang="ru-RU" altLang="en-US">
                <a:latin typeface="Arial Black" panose="020B0A04020102020204" pitchFamily="34" charset="0"/>
              </a:rPr>
              <a:t>Почему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они</a:t>
            </a:r>
            <a:r>
              <a:rPr lang="ru-RU" altLang="ru-RU">
                <a:latin typeface="Arial Black" panose="020B0A04020102020204" pitchFamily="34" charset="0"/>
              </a:rPr>
              <a:t>: </a:t>
            </a:r>
            <a:r>
              <a:rPr lang="ru-RU" altLang="en-US">
                <a:latin typeface="Arial Black" panose="020B0A04020102020204" pitchFamily="34" charset="0"/>
              </a:rPr>
              <a:t>Являются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лицами</a:t>
            </a:r>
            <a:r>
              <a:rPr lang="ru-RU" altLang="ru-RU">
                <a:latin typeface="Arial Black" panose="020B0A04020102020204" pitchFamily="34" charset="0"/>
              </a:rPr>
              <a:t>, </a:t>
            </a:r>
            <a:r>
              <a:rPr lang="ru-RU" altLang="en-US">
                <a:latin typeface="Arial Black" panose="020B0A04020102020204" pitchFamily="34" charset="0"/>
              </a:rPr>
              <a:t>принимающими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решения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о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покупке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или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рекомендации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игры</a:t>
            </a:r>
            <a:r>
              <a:rPr lang="ru-RU" altLang="ru-RU">
                <a:latin typeface="Arial Black" panose="020B0A04020102020204" pitchFamily="34" charset="0"/>
              </a:rPr>
              <a:t>. </a:t>
            </a:r>
            <a:r>
              <a:rPr lang="ru-RU" altLang="en-US">
                <a:latin typeface="Arial Black" panose="020B0A04020102020204" pitchFamily="34" charset="0"/>
              </a:rPr>
              <a:t>Ищут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качественный</a:t>
            </a:r>
            <a:r>
              <a:rPr lang="ru-RU" altLang="ru-RU">
                <a:latin typeface="Arial Black" panose="020B0A04020102020204" pitchFamily="34" charset="0"/>
              </a:rPr>
              <a:t>, </a:t>
            </a:r>
            <a:r>
              <a:rPr lang="ru-RU" altLang="en-US">
                <a:latin typeface="Arial Black" panose="020B0A04020102020204" pitchFamily="34" charset="0"/>
              </a:rPr>
              <a:t>безопасный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полезный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досуг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для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детей</a:t>
            </a:r>
            <a:r>
              <a:rPr lang="ru-RU" altLang="ru-RU">
                <a:latin typeface="Arial Black" panose="020B0A04020102020204" pitchFamily="34" charset="0"/>
              </a:rPr>
              <a:t>.</a:t>
            </a:r>
          </a:p>
          <a:p>
            <a:endParaRPr lang="ru-RU" altLang="ru-RU">
              <a:latin typeface="Arial Black" panose="020B0A04020102020204" pitchFamily="34" charset="0"/>
            </a:endParaRPr>
          </a:p>
          <a:p>
            <a:r>
              <a:rPr lang="ru-RU" altLang="en-US">
                <a:latin typeface="Arial Black" panose="020B0A04020102020204" pitchFamily="34" charset="0"/>
              </a:rPr>
              <a:t>Проблемы</a:t>
            </a:r>
            <a:r>
              <a:rPr lang="ru-RU" altLang="ru-RU">
                <a:latin typeface="Arial Black" panose="020B0A04020102020204" pitchFamily="34" charset="0"/>
              </a:rPr>
              <a:t>, </a:t>
            </a:r>
            <a:r>
              <a:rPr lang="ru-RU" altLang="en-US">
                <a:latin typeface="Arial Black" panose="020B0A04020102020204" pitchFamily="34" charset="0"/>
              </a:rPr>
              <a:t>которые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решает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проект</a:t>
            </a:r>
            <a:r>
              <a:rPr lang="ru-RU" altLang="ru-RU">
                <a:latin typeface="Arial Black" panose="020B0A04020102020204" pitchFamily="34" charset="0"/>
              </a:rPr>
              <a:t>:</a:t>
            </a:r>
          </a:p>
          <a:p>
            <a:endParaRPr lang="ru-RU" altLang="ru-RU">
              <a:latin typeface="Arial Black" panose="020B0A04020102020204" pitchFamily="34" charset="0"/>
            </a:endParaRPr>
          </a:p>
          <a:p>
            <a:r>
              <a:rPr lang="ru-RU" altLang="ru-RU">
                <a:latin typeface="Arial Black" panose="020B0A04020102020204" pitchFamily="34" charset="0"/>
              </a:rPr>
              <a:t>1. </a:t>
            </a:r>
            <a:r>
              <a:rPr lang="ru-RU" altLang="en-US">
                <a:latin typeface="Arial Black" panose="020B0A04020102020204" pitchFamily="34" charset="0"/>
              </a:rPr>
              <a:t>Слабая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осведомленность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отсутствие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интереса</a:t>
            </a:r>
            <a:r>
              <a:rPr lang="ru-RU" altLang="ru-RU">
                <a:latin typeface="Arial Black" panose="020B0A04020102020204" pitchFamily="34" charset="0"/>
              </a:rPr>
              <a:t>: </a:t>
            </a:r>
            <a:r>
              <a:rPr lang="ru-RU" altLang="en-US">
                <a:latin typeface="Arial Black" panose="020B0A04020102020204" pitchFamily="34" charset="0"/>
              </a:rPr>
              <a:t>Школьники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плохо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ориентируются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в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хронологии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истории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России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не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понимают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её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логики</a:t>
            </a:r>
            <a:r>
              <a:rPr lang="ru-RU" altLang="ru-RU">
                <a:latin typeface="Arial Black" panose="020B0A04020102020204" pitchFamily="34" charset="0"/>
              </a:rPr>
              <a:t>, </a:t>
            </a:r>
            <a:r>
              <a:rPr lang="ru-RU" altLang="en-US">
                <a:latin typeface="Arial Black" panose="020B0A04020102020204" pitchFamily="34" charset="0"/>
              </a:rPr>
              <a:t>так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как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материал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подается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сухо</a:t>
            </a:r>
            <a:r>
              <a:rPr lang="ru-RU" altLang="ru-RU">
                <a:latin typeface="Arial Black" panose="020B0A04020102020204" pitchFamily="34" charset="0"/>
              </a:rPr>
              <a:t> (</a:t>
            </a:r>
            <a:r>
              <a:rPr lang="ru-RU" altLang="en-US">
                <a:latin typeface="Arial Black" panose="020B0A04020102020204" pitchFamily="34" charset="0"/>
              </a:rPr>
              <a:t>даты</a:t>
            </a:r>
            <a:r>
              <a:rPr lang="ru-RU" altLang="ru-RU">
                <a:latin typeface="Arial Black" panose="020B0A04020102020204" pitchFamily="34" charset="0"/>
              </a:rPr>
              <a:t>, </a:t>
            </a:r>
            <a:r>
              <a:rPr lang="ru-RU" altLang="en-US">
                <a:latin typeface="Arial Black" panose="020B0A04020102020204" pitchFamily="34" charset="0"/>
              </a:rPr>
              <a:t>имена</a:t>
            </a:r>
            <a:r>
              <a:rPr lang="ru-RU" altLang="ru-RU">
                <a:latin typeface="Arial Black" panose="020B0A04020102020204" pitchFamily="34" charset="0"/>
              </a:rPr>
              <a:t>).</a:t>
            </a:r>
          </a:p>
          <a:p>
            <a:r>
              <a:rPr lang="ru-RU" altLang="ru-RU">
                <a:latin typeface="Arial Black" panose="020B0A04020102020204" pitchFamily="34" charset="0"/>
              </a:rPr>
              <a:t>2. </a:t>
            </a:r>
            <a:r>
              <a:rPr lang="ru-RU" altLang="en-US">
                <a:latin typeface="Arial Black" panose="020B0A04020102020204" pitchFamily="34" charset="0"/>
              </a:rPr>
              <a:t>Неинтересный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формат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для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детей</a:t>
            </a:r>
            <a:r>
              <a:rPr lang="ru-RU" altLang="ru-RU">
                <a:latin typeface="Arial Black" panose="020B0A04020102020204" pitchFamily="34" charset="0"/>
              </a:rPr>
              <a:t> (</a:t>
            </a:r>
            <a:r>
              <a:rPr lang="ru-RU" altLang="en-US">
                <a:latin typeface="Arial Black" panose="020B0A04020102020204" pitchFamily="34" charset="0"/>
              </a:rPr>
              <a:t>«Цифровое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поколение»</a:t>
            </a:r>
            <a:r>
              <a:rPr lang="ru-RU" altLang="ru-RU">
                <a:latin typeface="Arial Black" panose="020B0A04020102020204" pitchFamily="34" charset="0"/>
              </a:rPr>
              <a:t>): </a:t>
            </a:r>
            <a:r>
              <a:rPr lang="ru-RU" altLang="en-US">
                <a:latin typeface="Arial Black" panose="020B0A04020102020204" pitchFamily="34" charset="0"/>
              </a:rPr>
              <a:t>Традиционные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методы</a:t>
            </a:r>
            <a:r>
              <a:rPr lang="ru-RU" altLang="ru-RU">
                <a:latin typeface="Arial Black" panose="020B0A04020102020204" pitchFamily="34" charset="0"/>
              </a:rPr>
              <a:t> (</a:t>
            </a:r>
            <a:r>
              <a:rPr lang="ru-RU" altLang="en-US">
                <a:latin typeface="Arial Black" panose="020B0A04020102020204" pitchFamily="34" charset="0"/>
              </a:rPr>
              <a:t>учебники</a:t>
            </a:r>
            <a:r>
              <a:rPr lang="ru-RU" altLang="ru-RU">
                <a:latin typeface="Arial Black" panose="020B0A04020102020204" pitchFamily="34" charset="0"/>
              </a:rPr>
              <a:t>, </a:t>
            </a:r>
            <a:r>
              <a:rPr lang="ru-RU" altLang="en-US">
                <a:latin typeface="Arial Black" panose="020B0A04020102020204" pitchFamily="34" charset="0"/>
              </a:rPr>
              <a:t>лекции</a:t>
            </a:r>
            <a:r>
              <a:rPr lang="ru-RU" altLang="ru-RU">
                <a:latin typeface="Arial Black" panose="020B0A04020102020204" pitchFamily="34" charset="0"/>
              </a:rPr>
              <a:t>) </a:t>
            </a:r>
            <a:r>
              <a:rPr lang="ru-RU" altLang="en-US">
                <a:latin typeface="Arial Black" panose="020B0A04020102020204" pitchFamily="34" charset="0"/>
              </a:rPr>
              <a:t>проигрывают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в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конкуренции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за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внимание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ребенка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с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видеоиграми</a:t>
            </a:r>
            <a:r>
              <a:rPr lang="ru-RU" altLang="ru-RU">
                <a:latin typeface="Arial Black" panose="020B0A04020102020204" pitchFamily="34" charset="0"/>
              </a:rPr>
              <a:t>, YouTube </a:t>
            </a:r>
            <a:r>
              <a:rPr lang="ru-RU" altLang="en-US">
                <a:latin typeface="Arial Black" panose="020B0A04020102020204" pitchFamily="34" charset="0"/>
              </a:rPr>
              <a:t>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соцсетями</a:t>
            </a:r>
            <a:r>
              <a:rPr lang="ru-RU" altLang="ru-RU">
                <a:latin typeface="Arial Black" panose="020B0A04020102020204" pitchFamily="34" charset="0"/>
              </a:rPr>
              <a:t>. </a:t>
            </a:r>
            <a:r>
              <a:rPr lang="ru-RU" altLang="en-US">
                <a:latin typeface="Arial Black" panose="020B0A04020102020204" pitchFamily="34" charset="0"/>
              </a:rPr>
              <a:t>Образовательный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контент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должен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быть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интерактивным</a:t>
            </a:r>
            <a:r>
              <a:rPr lang="ru-RU" altLang="ru-RU">
                <a:latin typeface="Arial Black" panose="020B0A04020102020204" pitchFamily="34" charset="0"/>
              </a:rPr>
              <a:t>.</a:t>
            </a:r>
          </a:p>
          <a:p>
            <a:r>
              <a:rPr lang="ru-RU" altLang="ru-RU">
                <a:latin typeface="Arial Black" panose="020B0A04020102020204" pitchFamily="34" charset="0"/>
              </a:rPr>
              <a:t>3. </a:t>
            </a:r>
            <a:r>
              <a:rPr lang="ru-RU" altLang="en-US">
                <a:latin typeface="Arial Black" panose="020B0A04020102020204" pitchFamily="34" charset="0"/>
              </a:rPr>
              <a:t>Отрыв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истории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от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реальной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жизни</a:t>
            </a:r>
            <a:r>
              <a:rPr lang="ru-RU" altLang="ru-RU">
                <a:latin typeface="Arial Black" panose="020B0A04020102020204" pitchFamily="34" charset="0"/>
              </a:rPr>
              <a:t>: </a:t>
            </a:r>
            <a:r>
              <a:rPr lang="ru-RU" altLang="en-US">
                <a:latin typeface="Arial Black" panose="020B0A04020102020204" pitchFamily="34" charset="0"/>
              </a:rPr>
              <a:t>Дети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не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понимают</a:t>
            </a:r>
            <a:r>
              <a:rPr lang="ru-RU" altLang="ru-RU">
                <a:latin typeface="Arial Black" panose="020B0A04020102020204" pitchFamily="34" charset="0"/>
              </a:rPr>
              <a:t>, </a:t>
            </a:r>
            <a:r>
              <a:rPr lang="ru-RU" altLang="en-US">
                <a:latin typeface="Arial Black" panose="020B0A04020102020204" pitchFamily="34" charset="0"/>
              </a:rPr>
              <a:t>зачем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им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учить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историю</a:t>
            </a:r>
            <a:r>
              <a:rPr lang="ru-RU" altLang="ru-RU">
                <a:latin typeface="Arial Black" panose="020B0A04020102020204" pitchFamily="34" charset="0"/>
              </a:rPr>
              <a:t>, </a:t>
            </a:r>
            <a:r>
              <a:rPr lang="ru-RU" altLang="en-US">
                <a:latin typeface="Arial Black" panose="020B0A04020102020204" pitchFamily="34" charset="0"/>
              </a:rPr>
              <a:t>так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как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не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видят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её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связи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с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современностью</a:t>
            </a:r>
            <a:r>
              <a:rPr lang="ru-RU" altLang="ru-RU">
                <a:latin typeface="Arial Black" panose="020B0A04020102020204" pitchFamily="34" charset="0"/>
              </a:rPr>
              <a:t>, </a:t>
            </a:r>
            <a:r>
              <a:rPr lang="ru-RU" altLang="en-US">
                <a:latin typeface="Arial Black" panose="020B0A04020102020204" pitchFamily="34" charset="0"/>
              </a:rPr>
              <a:t>бизнесом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деньгами</a:t>
            </a:r>
            <a:r>
              <a:rPr lang="ru-RU" altLang="ru-RU">
                <a:latin typeface="Arial Black" panose="020B0A04020102020204" pitchFamily="34" charset="0"/>
              </a:rPr>
              <a:t>.</a:t>
            </a:r>
          </a:p>
          <a:p>
            <a:r>
              <a:rPr lang="ru-RU" altLang="ru-RU">
                <a:latin typeface="Arial Black" panose="020B0A04020102020204" pitchFamily="34" charset="0"/>
              </a:rPr>
              <a:t>4. </a:t>
            </a:r>
            <a:r>
              <a:rPr lang="ru-RU" altLang="en-US">
                <a:latin typeface="Arial Black" panose="020B0A04020102020204" pitchFamily="34" charset="0"/>
              </a:rPr>
              <a:t>Низкая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финансовая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грамотность</a:t>
            </a:r>
            <a:r>
              <a:rPr lang="ru-RU" altLang="ru-RU">
                <a:latin typeface="Arial Black" panose="020B0A04020102020204" pitchFamily="34" charset="0"/>
              </a:rPr>
              <a:t>: </a:t>
            </a:r>
            <a:r>
              <a:rPr lang="ru-RU" altLang="en-US">
                <a:latin typeface="Arial Black" panose="020B0A04020102020204" pitchFamily="34" charset="0"/>
              </a:rPr>
              <a:t>Отсутствие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практических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навыков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обращения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с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деньгами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в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игровой</a:t>
            </a:r>
            <a:r>
              <a:rPr lang="ru-RU" altLang="ru-RU">
                <a:latin typeface="Arial Black" panose="020B0A04020102020204" pitchFamily="34" charset="0"/>
              </a:rPr>
              <a:t>, </a:t>
            </a:r>
            <a:r>
              <a:rPr lang="ru-RU" altLang="en-US">
                <a:latin typeface="Arial Black" panose="020B0A04020102020204" pitchFamily="34" charset="0"/>
              </a:rPr>
              <a:t>безопасной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среде</a:t>
            </a:r>
            <a:r>
              <a:rPr lang="ru-RU" altLang="ru-RU">
                <a:latin typeface="Arial Black" panose="020B0A04020102020204" pitchFamily="34" charset="0"/>
              </a:rPr>
              <a:t>. </a:t>
            </a:r>
            <a:r>
              <a:rPr lang="ru-RU" altLang="en-US">
                <a:latin typeface="Arial Black" panose="020B0A04020102020204" pitchFamily="34" charset="0"/>
              </a:rPr>
              <a:t>Ребенок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не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учится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на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чужих</a:t>
            </a:r>
            <a:r>
              <a:rPr lang="ru-RU" altLang="ru-RU">
                <a:latin typeface="Arial Black" panose="020B0A04020102020204" pitchFamily="34" charset="0"/>
              </a:rPr>
              <a:t> (</a:t>
            </a:r>
            <a:r>
              <a:rPr lang="ru-RU" altLang="en-US">
                <a:latin typeface="Arial Black" panose="020B0A04020102020204" pitchFamily="34" charset="0"/>
              </a:rPr>
              <a:t>исторических</a:t>
            </a:r>
            <a:r>
              <a:rPr lang="ru-RU" altLang="ru-RU">
                <a:latin typeface="Arial Black" panose="020B0A04020102020204" pitchFamily="34" charset="0"/>
              </a:rPr>
              <a:t>) </a:t>
            </a:r>
            <a:r>
              <a:rPr lang="ru-RU" altLang="en-US">
                <a:latin typeface="Arial Black" panose="020B0A04020102020204" pitchFamily="34" charset="0"/>
              </a:rPr>
              <a:t>ошибках</a:t>
            </a:r>
            <a:r>
              <a:rPr lang="ru-RU" altLang="ru-RU">
                <a:latin typeface="Arial Black" panose="020B0A04020102020204" pitchFamily="34" charset="0"/>
              </a:rPr>
              <a:t>, </a:t>
            </a:r>
            <a:r>
              <a:rPr lang="ru-RU" altLang="en-US">
                <a:latin typeface="Arial Black" panose="020B0A04020102020204" pitchFamily="34" charset="0"/>
              </a:rPr>
              <a:t>а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набивает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свои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шишки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уже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во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взрослой</a:t>
            </a:r>
            <a:r>
              <a:rPr lang="ru-RU" altLang="ru-RU">
                <a:latin typeface="Arial Black" panose="020B0A04020102020204" pitchFamily="34" charset="0"/>
              </a:rPr>
              <a:t> </a:t>
            </a:r>
            <a:r>
              <a:rPr lang="ru-RU" altLang="en-US">
                <a:latin typeface="Arial Black" panose="020B0A04020102020204" pitchFamily="34" charset="0"/>
              </a:rPr>
              <a:t>жизни</a:t>
            </a:r>
            <a:r>
              <a:rPr lang="ru-RU" altLang="ru-RU">
                <a:latin typeface="Arial Black" panose="020B0A040201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/>
          <p:nvPr/>
        </p:nvSpPr>
        <p:spPr>
          <a:xfrm>
            <a:off x="407368" y="27856"/>
            <a:ext cx="11089232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Оценка потенциала рынка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191344" y="628018"/>
            <a:ext cx="10761980" cy="42970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dirty="0">
                <a:latin typeface="Arial Black" panose="020B0A04020102020204" pitchFamily="34" charset="0"/>
              </a:rPr>
              <a:t>Рынок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ru-RU" dirty="0" err="1">
                <a:latin typeface="Arial Black" panose="020B0A04020102020204" pitchFamily="34" charset="0"/>
              </a:rPr>
              <a:t>EdTech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образовательных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игр</a:t>
            </a:r>
            <a:r>
              <a:rPr lang="ru-RU" altLang="ru-RU" dirty="0">
                <a:latin typeface="Arial Black" panose="020B0A04020102020204" pitchFamily="34" charset="0"/>
              </a:rPr>
              <a:t>: </a:t>
            </a:r>
            <a:r>
              <a:rPr lang="ru-RU" altLang="en-US" dirty="0">
                <a:latin typeface="Arial Black" panose="020B0A04020102020204" pitchFamily="34" charset="0"/>
              </a:rPr>
              <a:t>возможности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роста</a:t>
            </a:r>
            <a:endParaRPr lang="ru-RU" altLang="ru-RU" dirty="0">
              <a:latin typeface="Arial Black" panose="020B0A04020102020204" pitchFamily="34" charset="0"/>
            </a:endParaRPr>
          </a:p>
          <a:p>
            <a:r>
              <a:rPr lang="ru-RU" altLang="en-US" dirty="0">
                <a:latin typeface="Arial Black" panose="020B0A04020102020204" pitchFamily="34" charset="0"/>
              </a:rPr>
              <a:t>Обоснование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сегмента</a:t>
            </a:r>
            <a:r>
              <a:rPr lang="ru-RU" altLang="ru-RU" dirty="0">
                <a:latin typeface="Arial Black" panose="020B0A04020102020204" pitchFamily="34" charset="0"/>
              </a:rPr>
              <a:t> (</a:t>
            </a:r>
            <a:r>
              <a:rPr lang="ru-RU" altLang="en-US" dirty="0">
                <a:latin typeface="Arial Black" panose="020B0A04020102020204" pitchFamily="34" charset="0"/>
              </a:rPr>
              <a:t>Почему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сейчас</a:t>
            </a:r>
            <a:r>
              <a:rPr lang="ru-RU" altLang="ru-RU" dirty="0">
                <a:latin typeface="Arial Black" panose="020B0A04020102020204" pitchFamily="34" charset="0"/>
              </a:rPr>
              <a:t>?):</a:t>
            </a:r>
          </a:p>
          <a:p>
            <a:r>
              <a:rPr lang="ru-RU" altLang="en-US" dirty="0">
                <a:latin typeface="Arial Black" panose="020B0A04020102020204" pitchFamily="34" charset="0"/>
              </a:rPr>
              <a:t>Рынок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образовательных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технологий</a:t>
            </a:r>
            <a:r>
              <a:rPr lang="ru-RU" altLang="ru-RU" dirty="0">
                <a:latin typeface="Arial Black" panose="020B0A04020102020204" pitchFamily="34" charset="0"/>
              </a:rPr>
              <a:t> (</a:t>
            </a:r>
            <a:r>
              <a:rPr lang="ru-RU" altLang="ru-RU" dirty="0" err="1">
                <a:latin typeface="Arial Black" panose="020B0A04020102020204" pitchFamily="34" charset="0"/>
              </a:rPr>
              <a:t>EdTech</a:t>
            </a:r>
            <a:r>
              <a:rPr lang="ru-RU" altLang="ru-RU" dirty="0">
                <a:latin typeface="Arial Black" panose="020B0A04020102020204" pitchFamily="34" charset="0"/>
              </a:rPr>
              <a:t>)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, </a:t>
            </a:r>
            <a:r>
              <a:rPr lang="ru-RU" altLang="en-US" dirty="0">
                <a:latin typeface="Arial Black" panose="020B0A04020102020204" pitchFamily="34" charset="0"/>
              </a:rPr>
              <a:t>в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частности</a:t>
            </a:r>
            <a:r>
              <a:rPr lang="ru-RU" altLang="ru-RU" dirty="0">
                <a:latin typeface="Arial Black" panose="020B0A04020102020204" pitchFamily="34" charset="0"/>
              </a:rPr>
              <a:t>, </a:t>
            </a:r>
            <a:r>
              <a:rPr lang="ru-RU" altLang="en-US" dirty="0">
                <a:latin typeface="Arial Black" panose="020B0A04020102020204" pitchFamily="34" charset="0"/>
              </a:rPr>
              <a:t>образовательных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игр</a:t>
            </a:r>
            <a:r>
              <a:rPr lang="ru-RU" altLang="ru-RU" dirty="0">
                <a:latin typeface="Arial Black" panose="020B0A04020102020204" pitchFamily="34" charset="0"/>
              </a:rPr>
              <a:t> (Game-Based Learning) </a:t>
            </a:r>
            <a:r>
              <a:rPr lang="ru-RU" altLang="en-US" dirty="0">
                <a:latin typeface="Arial Black" panose="020B0A04020102020204" pitchFamily="34" charset="0"/>
              </a:rPr>
              <a:t>демонстрирует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устойчивый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рост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во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всем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мире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России</a:t>
            </a:r>
            <a:r>
              <a:rPr lang="ru-RU" altLang="ru-RU" dirty="0">
                <a:latin typeface="Arial Black" panose="020B0A04020102020204" pitchFamily="34" charset="0"/>
              </a:rPr>
              <a:t>.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· </a:t>
            </a:r>
            <a:r>
              <a:rPr lang="ru-RU" altLang="en-US" dirty="0">
                <a:latin typeface="Arial Black" panose="020B0A04020102020204" pitchFamily="34" charset="0"/>
              </a:rPr>
              <a:t>Тренд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на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«учебу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удовольствием»</a:t>
            </a:r>
            <a:r>
              <a:rPr lang="ru-RU" altLang="ru-RU" dirty="0">
                <a:latin typeface="Arial Black" panose="020B0A04020102020204" pitchFamily="34" charset="0"/>
              </a:rPr>
              <a:t>: </a:t>
            </a:r>
            <a:r>
              <a:rPr lang="ru-RU" altLang="en-US" dirty="0">
                <a:latin typeface="Arial Black" panose="020B0A04020102020204" pitchFamily="34" charset="0"/>
              </a:rPr>
              <a:t>Современные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родители</a:t>
            </a:r>
            <a:r>
              <a:rPr lang="ru-RU" altLang="ru-RU" dirty="0">
                <a:latin typeface="Arial Black" panose="020B0A04020102020204" pitchFamily="34" charset="0"/>
              </a:rPr>
              <a:t> (</a:t>
            </a:r>
            <a:r>
              <a:rPr lang="ru-RU" altLang="en-US" dirty="0" err="1">
                <a:latin typeface="Arial Black" panose="020B0A04020102020204" pitchFamily="34" charset="0"/>
              </a:rPr>
              <a:t>миллениалы</a:t>
            </a:r>
            <a:r>
              <a:rPr lang="ru-RU" altLang="ru-RU" dirty="0">
                <a:latin typeface="Arial Black" panose="020B0A04020102020204" pitchFamily="34" charset="0"/>
              </a:rPr>
              <a:t>)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школы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ищут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альтернативные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форматы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обучения</a:t>
            </a:r>
            <a:r>
              <a:rPr lang="ru-RU" altLang="ru-RU" dirty="0">
                <a:latin typeface="Arial Black" panose="020B0A04020102020204" pitchFamily="34" charset="0"/>
              </a:rPr>
              <a:t>, </a:t>
            </a:r>
            <a:r>
              <a:rPr lang="ru-RU" altLang="en-US" dirty="0">
                <a:latin typeface="Arial Black" panose="020B0A04020102020204" pitchFamily="34" charset="0"/>
              </a:rPr>
              <a:t>которые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не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вызывают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отторжения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у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детей</a:t>
            </a:r>
            <a:r>
              <a:rPr lang="ru-RU" altLang="ru-RU" dirty="0">
                <a:latin typeface="Arial Black" panose="020B0A04020102020204" pitchFamily="34" charset="0"/>
              </a:rPr>
              <a:t>. </a:t>
            </a:r>
            <a:r>
              <a:rPr lang="ru-RU" altLang="en-US" dirty="0">
                <a:latin typeface="Arial Black" panose="020B0A04020102020204" pitchFamily="34" charset="0"/>
              </a:rPr>
              <a:t>Игры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становятся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легитимным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инструментом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образования</a:t>
            </a:r>
            <a:r>
              <a:rPr lang="ru-RU" altLang="ru-RU" dirty="0">
                <a:latin typeface="Arial Black" panose="020B0A04020102020204" pitchFamily="34" charset="0"/>
              </a:rPr>
              <a:t>.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· </a:t>
            </a:r>
            <a:r>
              <a:rPr lang="ru-RU" altLang="en-US" dirty="0">
                <a:latin typeface="Arial Black" panose="020B0A04020102020204" pitchFamily="34" charset="0"/>
              </a:rPr>
              <a:t>Геймификация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тренде</a:t>
            </a:r>
            <a:r>
              <a:rPr lang="ru-RU" altLang="ru-RU" dirty="0">
                <a:latin typeface="Arial Black" panose="020B0A04020102020204" pitchFamily="34" charset="0"/>
              </a:rPr>
              <a:t>: </a:t>
            </a:r>
            <a:r>
              <a:rPr lang="ru-RU" altLang="en-US" dirty="0">
                <a:latin typeface="Arial Black" panose="020B0A04020102020204" pitchFamily="34" charset="0"/>
              </a:rPr>
              <a:t>Элементы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игры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проникают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во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все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сферы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жизни</a:t>
            </a:r>
            <a:r>
              <a:rPr lang="ru-RU" altLang="ru-RU" dirty="0">
                <a:latin typeface="Arial Black" panose="020B0A04020102020204" pitchFamily="34" charset="0"/>
              </a:rPr>
              <a:t>. </a:t>
            </a:r>
            <a:r>
              <a:rPr lang="ru-RU" altLang="en-US" dirty="0">
                <a:latin typeface="Arial Black" panose="020B0A04020102020204" pitchFamily="34" charset="0"/>
              </a:rPr>
              <a:t>Проект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соответствует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запросу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на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«</a:t>
            </a:r>
            <a:r>
              <a:rPr lang="ru-RU" altLang="ru-RU" dirty="0" err="1">
                <a:latin typeface="Arial Black" panose="020B0A04020102020204" pitchFamily="34" charset="0"/>
              </a:rPr>
              <a:t>edutainment</a:t>
            </a:r>
            <a:r>
              <a:rPr lang="ru-RU" altLang="en-US" dirty="0">
                <a:latin typeface="Arial Black" panose="020B0A04020102020204" pitchFamily="34" charset="0"/>
              </a:rPr>
              <a:t>»</a:t>
            </a:r>
            <a:r>
              <a:rPr lang="ru-RU" altLang="ru-RU" dirty="0">
                <a:latin typeface="Arial Black" panose="020B0A04020102020204" pitchFamily="34" charset="0"/>
              </a:rPr>
              <a:t> (</a:t>
            </a:r>
            <a:r>
              <a:rPr lang="ru-RU" altLang="en-US" dirty="0">
                <a:latin typeface="Arial Black" panose="020B0A04020102020204" pitchFamily="34" charset="0"/>
              </a:rPr>
              <a:t>образование</a:t>
            </a:r>
            <a:r>
              <a:rPr lang="ru-RU" altLang="ru-RU" dirty="0">
                <a:latin typeface="Arial Black" panose="020B0A04020102020204" pitchFamily="34" charset="0"/>
              </a:rPr>
              <a:t> + </a:t>
            </a:r>
            <a:r>
              <a:rPr lang="ru-RU" altLang="en-US" dirty="0">
                <a:latin typeface="Arial Black" panose="020B0A04020102020204" pitchFamily="34" charset="0"/>
              </a:rPr>
              <a:t>развлечение</a:t>
            </a:r>
            <a:r>
              <a:rPr lang="ru-RU" altLang="ru-RU" dirty="0">
                <a:latin typeface="Arial Black" panose="020B0A04020102020204" pitchFamily="34" charset="0"/>
              </a:rPr>
              <a:t>).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· </a:t>
            </a:r>
            <a:r>
              <a:rPr lang="ru-RU" altLang="en-US" dirty="0">
                <a:latin typeface="Arial Black" panose="020B0A04020102020204" pitchFamily="34" charset="0"/>
              </a:rPr>
              <a:t>Импортозамещение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патриотическое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воспитание</a:t>
            </a:r>
            <a:r>
              <a:rPr lang="ru-RU" altLang="ru-RU" dirty="0">
                <a:latin typeface="Arial Black" panose="020B0A04020102020204" pitchFamily="34" charset="0"/>
              </a:rPr>
              <a:t>: </a:t>
            </a:r>
            <a:r>
              <a:rPr lang="ru-RU" altLang="en-US" dirty="0">
                <a:latin typeface="Arial Black" panose="020B0A04020102020204" pitchFamily="34" charset="0"/>
              </a:rPr>
              <a:t>В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условиях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ухода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западных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платформ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повышенного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внимания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государства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к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истории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России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патриотическому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воспитанию</a:t>
            </a:r>
            <a:r>
              <a:rPr lang="ru-RU" altLang="ru-RU" dirty="0">
                <a:latin typeface="Arial Black" panose="020B0A04020102020204" pitchFamily="34" charset="0"/>
              </a:rPr>
              <a:t>, </a:t>
            </a:r>
            <a:r>
              <a:rPr lang="ru-RU" altLang="en-US" dirty="0">
                <a:latin typeface="Arial Black" panose="020B0A04020102020204" pitchFamily="34" charset="0"/>
              </a:rPr>
              <a:t>отечественные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качественные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продукты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историческим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уклоном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получают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дополнительную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поддержку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интерес</a:t>
            </a:r>
            <a:r>
              <a:rPr lang="ru-RU" altLang="ru-RU" dirty="0">
                <a:latin typeface="Arial Black" panose="020B0A04020102020204" pitchFamily="34" charset="0"/>
              </a:rPr>
              <a:t>.</a:t>
            </a:r>
          </a:p>
          <a:p>
            <a:r>
              <a:rPr lang="ru-RU" altLang="en-US" dirty="0">
                <a:latin typeface="Arial Black" panose="020B0A04020102020204" pitchFamily="34" charset="0"/>
              </a:rPr>
              <a:t>Потенциал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рынка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масштабирование</a:t>
            </a:r>
            <a:r>
              <a:rPr lang="ru-RU" altLang="ru-RU" dirty="0">
                <a:latin typeface="Arial Black" panose="020B0A04020102020204" pitchFamily="34" charset="0"/>
              </a:rPr>
              <a:t>:</a:t>
            </a:r>
          </a:p>
          <a:p>
            <a:r>
              <a:rPr lang="ru-RU" altLang="en-US" dirty="0">
                <a:latin typeface="Arial Black" panose="020B0A04020102020204" pitchFamily="34" charset="0"/>
              </a:rPr>
              <a:t>Рынок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не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ограничивается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только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прямыми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продажами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игры</a:t>
            </a:r>
            <a:r>
              <a:rPr lang="ru-RU" altLang="ru-RU" dirty="0">
                <a:latin typeface="Arial Black" panose="020B0A04020102020204" pitchFamily="34" charset="0"/>
              </a:rPr>
              <a:t>. </a:t>
            </a:r>
            <a:r>
              <a:rPr lang="ru-RU" altLang="en-US" dirty="0">
                <a:latin typeface="Arial Black" panose="020B0A04020102020204" pitchFamily="34" charset="0"/>
              </a:rPr>
              <a:t>Проект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имеет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несколько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точек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роста</a:t>
            </a:r>
            <a:r>
              <a:rPr lang="ru-RU" altLang="ru-RU" dirty="0">
                <a:latin typeface="Arial Black" panose="020B0A04020102020204" pitchFamily="34" charset="0"/>
              </a:rPr>
              <a:t>: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1. B2C (</a:t>
            </a:r>
            <a:r>
              <a:rPr lang="ru-RU" altLang="en-US" dirty="0">
                <a:latin typeface="Arial Black" panose="020B0A04020102020204" pitchFamily="34" charset="0"/>
              </a:rPr>
              <a:t>Прямые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продажи</a:t>
            </a:r>
            <a:r>
              <a:rPr lang="ru-RU" altLang="ru-RU" dirty="0">
                <a:latin typeface="Arial Black" panose="020B0A04020102020204" pitchFamily="34" charset="0"/>
              </a:rPr>
              <a:t>): </a:t>
            </a:r>
            <a:r>
              <a:rPr lang="ru-RU" altLang="en-US" dirty="0">
                <a:latin typeface="Arial Black" panose="020B0A04020102020204" pitchFamily="34" charset="0"/>
              </a:rPr>
              <a:t>Продажа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игры</a:t>
            </a:r>
            <a:r>
              <a:rPr lang="ru-RU" altLang="ru-RU" dirty="0">
                <a:latin typeface="Arial Black" panose="020B0A04020102020204" pitchFamily="34" charset="0"/>
              </a:rPr>
              <a:t> (</a:t>
            </a:r>
            <a:r>
              <a:rPr lang="ru-RU" altLang="en-US" dirty="0">
                <a:latin typeface="Arial Black" panose="020B0A04020102020204" pitchFamily="34" charset="0"/>
              </a:rPr>
              <a:t>мобильное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приложение</a:t>
            </a:r>
            <a:r>
              <a:rPr lang="ru-RU" altLang="ru-RU" dirty="0">
                <a:latin typeface="Arial Black" panose="020B0A04020102020204" pitchFamily="34" charset="0"/>
              </a:rPr>
              <a:t>/</a:t>
            </a:r>
            <a:r>
              <a:rPr lang="ru-RU" altLang="en-US" dirty="0">
                <a:latin typeface="Arial Black" panose="020B0A04020102020204" pitchFamily="34" charset="0"/>
              </a:rPr>
              <a:t>ПК</a:t>
            </a:r>
            <a:r>
              <a:rPr lang="ru-RU" altLang="ru-RU" dirty="0">
                <a:latin typeface="Arial Black" panose="020B0A04020102020204" pitchFamily="34" charset="0"/>
              </a:rPr>
              <a:t>-</a:t>
            </a:r>
            <a:r>
              <a:rPr lang="ru-RU" altLang="en-US" dirty="0">
                <a:latin typeface="Arial Black" panose="020B0A04020102020204" pitchFamily="34" charset="0"/>
              </a:rPr>
              <a:t>версия</a:t>
            </a:r>
            <a:r>
              <a:rPr lang="ru-RU" altLang="ru-RU" dirty="0">
                <a:latin typeface="Arial Black" panose="020B0A04020102020204" pitchFamily="34" charset="0"/>
              </a:rPr>
              <a:t>) </a:t>
            </a:r>
            <a:r>
              <a:rPr lang="ru-RU" altLang="en-US" dirty="0">
                <a:latin typeface="Arial Black" panose="020B0A04020102020204" pitchFamily="34" charset="0"/>
              </a:rPr>
              <a:t>через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маркетплейсы</a:t>
            </a:r>
            <a:r>
              <a:rPr lang="ru-RU" altLang="ru-RU" dirty="0">
                <a:latin typeface="Arial Black" panose="020B0A04020102020204" pitchFamily="34" charset="0"/>
              </a:rPr>
              <a:t> (</a:t>
            </a:r>
            <a:r>
              <a:rPr lang="ru-RU" altLang="ru-RU" dirty="0" err="1">
                <a:latin typeface="Arial Black" panose="020B0A04020102020204" pitchFamily="34" charset="0"/>
              </a:rPr>
              <a:t>App</a:t>
            </a:r>
            <a:r>
              <a:rPr lang="ru-RU" altLang="ru-RU" dirty="0">
                <a:latin typeface="Arial Black" panose="020B0A04020102020204" pitchFamily="34" charset="0"/>
              </a:rPr>
              <a:t> Store, Google Play, </a:t>
            </a:r>
            <a:r>
              <a:rPr lang="ru-RU" altLang="ru-RU" dirty="0" err="1">
                <a:latin typeface="Arial Black" panose="020B0A04020102020204" pitchFamily="34" charset="0"/>
              </a:rPr>
              <a:t>Steam</a:t>
            </a:r>
            <a:r>
              <a:rPr lang="ru-RU" altLang="ru-RU" dirty="0">
                <a:latin typeface="Arial Black" panose="020B0A04020102020204" pitchFamily="34" charset="0"/>
              </a:rPr>
              <a:t>)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собственный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сайт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родителям</a:t>
            </a:r>
            <a:r>
              <a:rPr lang="ru-RU" altLang="ru-RU" dirty="0">
                <a:latin typeface="Arial Black" panose="020B0A04020102020204" pitchFamily="34" charset="0"/>
              </a:rPr>
              <a:t>.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2. B2B (</a:t>
            </a:r>
            <a:r>
              <a:rPr lang="ru-RU" altLang="en-US" dirty="0">
                <a:latin typeface="Arial Black" panose="020B0A04020102020204" pitchFamily="34" charset="0"/>
              </a:rPr>
              <a:t>Образовательные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учреждения</a:t>
            </a:r>
            <a:r>
              <a:rPr lang="ru-RU" altLang="ru-RU" dirty="0">
                <a:latin typeface="Arial Black" panose="020B0A04020102020204" pitchFamily="34" charset="0"/>
              </a:rPr>
              <a:t>):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   · </a:t>
            </a:r>
            <a:r>
              <a:rPr lang="ru-RU" altLang="en-US" dirty="0">
                <a:latin typeface="Arial Black" panose="020B0A04020102020204" pitchFamily="34" charset="0"/>
              </a:rPr>
              <a:t>Внедрение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игры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как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дополнительного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интерактивного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пособия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школах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на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уроках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истории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обществознания</a:t>
            </a:r>
            <a:r>
              <a:rPr lang="ru-RU" altLang="ru-RU" dirty="0">
                <a:latin typeface="Arial Black" panose="020B0A04020102020204" pitchFamily="34" charset="0"/>
              </a:rPr>
              <a:t>.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   · </a:t>
            </a:r>
            <a:r>
              <a:rPr lang="ru-RU" altLang="en-US" dirty="0">
                <a:latin typeface="Arial Black" panose="020B0A04020102020204" pitchFamily="34" charset="0"/>
              </a:rPr>
              <a:t>Продажа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лицензий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для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центров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дополнительного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образования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детских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лагерей</a:t>
            </a:r>
            <a:r>
              <a:rPr lang="ru-RU" altLang="ru-RU" dirty="0">
                <a:latin typeface="Arial Black" panose="020B0A04020102020204" pitchFamily="34" charset="0"/>
              </a:rPr>
              <a:t> (</a:t>
            </a:r>
            <a:r>
              <a:rPr lang="ru-RU" altLang="en-US" dirty="0">
                <a:latin typeface="Arial Black" panose="020B0A04020102020204" pitchFamily="34" charset="0"/>
              </a:rPr>
              <a:t>в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формате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тематических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смен</a:t>
            </a:r>
            <a:r>
              <a:rPr lang="ru-RU" altLang="ru-RU" dirty="0">
                <a:latin typeface="Arial Black" panose="020B0A04020102020204" pitchFamily="34" charset="0"/>
              </a:rPr>
              <a:t>).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3. B2G (</a:t>
            </a:r>
            <a:r>
              <a:rPr lang="ru-RU" altLang="en-US" dirty="0">
                <a:latin typeface="Arial Black" panose="020B0A04020102020204" pitchFamily="34" charset="0"/>
              </a:rPr>
              <a:t>Государственные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программы</a:t>
            </a:r>
            <a:r>
              <a:rPr lang="ru-RU" altLang="ru-RU" dirty="0">
                <a:latin typeface="Arial Black" panose="020B0A04020102020204" pitchFamily="34" charset="0"/>
              </a:rPr>
              <a:t>): </a:t>
            </a:r>
            <a:r>
              <a:rPr lang="ru-RU" altLang="en-US" dirty="0">
                <a:latin typeface="Arial Black" panose="020B0A04020102020204" pitchFamily="34" charset="0"/>
              </a:rPr>
              <a:t>Участие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государственных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программах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по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цифровизации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образования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патриотическому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воспитанию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молодежи</a:t>
            </a:r>
            <a:r>
              <a:rPr lang="ru-RU" altLang="ru-RU" dirty="0">
                <a:latin typeface="Arial Black" panose="020B0A04020102020204" pitchFamily="34" charset="0"/>
              </a:rPr>
              <a:t> (</a:t>
            </a:r>
            <a:r>
              <a:rPr lang="ru-RU" altLang="en-US" dirty="0">
                <a:latin typeface="Arial Black" panose="020B0A04020102020204" pitchFamily="34" charset="0"/>
              </a:rPr>
              <a:t>гранты</a:t>
            </a:r>
            <a:r>
              <a:rPr lang="ru-RU" altLang="ru-RU" dirty="0">
                <a:latin typeface="Arial Black" panose="020B0A04020102020204" pitchFamily="34" charset="0"/>
              </a:rPr>
              <a:t>, </a:t>
            </a:r>
            <a:r>
              <a:rPr lang="ru-RU" altLang="en-US" dirty="0">
                <a:latin typeface="Arial Black" panose="020B0A04020102020204" pitchFamily="34" charset="0"/>
              </a:rPr>
              <a:t>целевые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закупки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для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школ</a:t>
            </a:r>
            <a:r>
              <a:rPr lang="ru-RU" altLang="ru-RU" dirty="0">
                <a:latin typeface="Arial Black" panose="020B0A04020102020204" pitchFamily="34" charset="0"/>
              </a:rPr>
              <a:t>).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4. </a:t>
            </a:r>
            <a:r>
              <a:rPr lang="ru-RU" altLang="en-US" dirty="0">
                <a:latin typeface="Arial Black" panose="020B0A04020102020204" pitchFamily="34" charset="0"/>
              </a:rPr>
              <a:t>Масштабирование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контента</a:t>
            </a:r>
            <a:r>
              <a:rPr lang="ru-RU" altLang="ru-RU" dirty="0">
                <a:latin typeface="Arial Black" panose="020B0A04020102020204" pitchFamily="34" charset="0"/>
              </a:rPr>
              <a:t>: </a:t>
            </a:r>
            <a:r>
              <a:rPr lang="ru-RU" altLang="en-US" dirty="0">
                <a:latin typeface="Arial Black" panose="020B0A04020102020204" pitchFamily="34" charset="0"/>
              </a:rPr>
              <a:t>Успешную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механику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игры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можно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масштабировать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на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смежные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темы</a:t>
            </a:r>
            <a:r>
              <a:rPr lang="ru-RU" altLang="ru-RU" dirty="0">
                <a:latin typeface="Arial Black" panose="020B0A04020102020204" pitchFamily="34" charset="0"/>
              </a:rPr>
              <a:t>: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   · </a:t>
            </a:r>
            <a:r>
              <a:rPr lang="ru-RU" altLang="en-US" dirty="0">
                <a:latin typeface="Arial Black" panose="020B0A04020102020204" pitchFamily="34" charset="0"/>
              </a:rPr>
              <a:t>Всемирная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история</a:t>
            </a:r>
            <a:r>
              <a:rPr lang="ru-RU" altLang="ru-RU" dirty="0">
                <a:latin typeface="Arial Black" panose="020B0A04020102020204" pitchFamily="34" charset="0"/>
              </a:rPr>
              <a:t>.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   · </a:t>
            </a:r>
            <a:r>
              <a:rPr lang="ru-RU" altLang="en-US" dirty="0">
                <a:latin typeface="Arial Black" panose="020B0A04020102020204" pitchFamily="34" charset="0"/>
              </a:rPr>
              <a:t>История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Древнего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мира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для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младших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классов</a:t>
            </a:r>
            <a:r>
              <a:rPr lang="ru-RU" altLang="ru-RU" dirty="0">
                <a:latin typeface="Arial Black" panose="020B0A04020102020204" pitchFamily="34" charset="0"/>
              </a:rPr>
              <a:t>.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   · </a:t>
            </a:r>
            <a:r>
              <a:rPr lang="ru-RU" altLang="en-US" dirty="0">
                <a:latin typeface="Arial Black" panose="020B0A04020102020204" pitchFamily="34" charset="0"/>
              </a:rPr>
              <a:t>Основы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предпринимательства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для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подростков</a:t>
            </a:r>
            <a:r>
              <a:rPr lang="ru-RU" altLang="ru-RU" dirty="0">
                <a:latin typeface="Arial Black" panose="020B0A04020102020204" pitchFamily="34" charset="0"/>
              </a:rPr>
              <a:t> (</a:t>
            </a:r>
            <a:r>
              <a:rPr lang="ru-RU" altLang="en-US" dirty="0">
                <a:latin typeface="Arial Black" panose="020B0A04020102020204" pitchFamily="34" charset="0"/>
              </a:rPr>
              <a:t>бизнес</a:t>
            </a:r>
            <a:r>
              <a:rPr lang="ru-RU" altLang="ru-RU" dirty="0">
                <a:latin typeface="Arial Black" panose="020B0A04020102020204" pitchFamily="34" charset="0"/>
              </a:rPr>
              <a:t>-</a:t>
            </a:r>
            <a:r>
              <a:rPr lang="ru-RU" altLang="en-US" dirty="0">
                <a:latin typeface="Arial Black" panose="020B0A04020102020204" pitchFamily="34" charset="0"/>
              </a:rPr>
              <a:t>симуляторы</a:t>
            </a:r>
            <a:r>
              <a:rPr lang="ru-RU" altLang="ru-RU" dirty="0">
                <a:latin typeface="Arial Black" panose="020B0A04020102020204" pitchFamily="34" charset="0"/>
              </a:rPr>
              <a:t>).</a:t>
            </a:r>
          </a:p>
          <a:p>
            <a:endParaRPr lang="ru-RU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/>
          <p:nvPr/>
        </p:nvSpPr>
        <p:spPr>
          <a:xfrm>
            <a:off x="263352" y="332656"/>
            <a:ext cx="11089232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Суть решения. Конкурентные преимущества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35280" y="1277620"/>
            <a:ext cx="10781030" cy="5019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2000" dirty="0">
                <a:latin typeface="Arial Black" panose="020B0A04020102020204" pitchFamily="34" charset="0"/>
              </a:rPr>
              <a:t>Ключевая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механика</a:t>
            </a:r>
            <a:r>
              <a:rPr lang="ru-RU" altLang="ru-RU" sz="2000" dirty="0">
                <a:latin typeface="Arial Black" panose="020B0A04020102020204" pitchFamily="34" charset="0"/>
              </a:rPr>
              <a:t>:</a:t>
            </a:r>
          </a:p>
          <a:p>
            <a:endParaRPr lang="ru-RU" altLang="ru-RU" sz="2000" dirty="0">
              <a:latin typeface="Arial Black" panose="020B0A04020102020204" pitchFamily="34" charset="0"/>
            </a:endParaRPr>
          </a:p>
          <a:p>
            <a:r>
              <a:rPr lang="ru-RU" altLang="ru-RU" sz="2000" dirty="0">
                <a:latin typeface="Arial Black" panose="020B0A04020102020204" pitchFamily="34" charset="0"/>
              </a:rPr>
              <a:t>1. </a:t>
            </a:r>
            <a:r>
              <a:rPr lang="ru-RU" altLang="en-US" sz="2000" dirty="0">
                <a:latin typeface="Arial Black" panose="020B0A04020102020204" pitchFamily="34" charset="0"/>
              </a:rPr>
              <a:t>Исторический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контекст</a:t>
            </a:r>
            <a:r>
              <a:rPr lang="ru-RU" altLang="ru-RU" sz="2000" dirty="0">
                <a:latin typeface="Arial Black" panose="020B0A04020102020204" pitchFamily="34" charset="0"/>
              </a:rPr>
              <a:t>: </a:t>
            </a:r>
            <a:r>
              <a:rPr lang="ru-RU" altLang="en-US" sz="2000" dirty="0">
                <a:latin typeface="Arial Black" panose="020B0A04020102020204" pitchFamily="34" charset="0"/>
              </a:rPr>
              <a:t>Игрок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выполняет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задания</a:t>
            </a:r>
            <a:r>
              <a:rPr lang="ru-RU" altLang="ru-RU" sz="2000" dirty="0">
                <a:latin typeface="Arial Black" panose="020B0A04020102020204" pitchFamily="34" charset="0"/>
              </a:rPr>
              <a:t>, </a:t>
            </a:r>
            <a:r>
              <a:rPr lang="ru-RU" altLang="en-US" sz="2000" dirty="0">
                <a:latin typeface="Arial Black" panose="020B0A04020102020204" pitchFamily="34" charset="0"/>
              </a:rPr>
              <a:t>связанные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реальными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событиями</a:t>
            </a:r>
            <a:r>
              <a:rPr lang="ru-RU" altLang="ru-RU" sz="2000" dirty="0">
                <a:latin typeface="Arial Black" panose="020B0A04020102020204" pitchFamily="34" charset="0"/>
              </a:rPr>
              <a:t> (</a:t>
            </a:r>
            <a:r>
              <a:rPr lang="ru-RU" altLang="en-US" sz="2000" dirty="0">
                <a:latin typeface="Arial Black" panose="020B0A04020102020204" pitchFamily="34" charset="0"/>
              </a:rPr>
              <a:t>например</a:t>
            </a:r>
            <a:r>
              <a:rPr lang="ru-RU" altLang="ru-RU" sz="2000" dirty="0">
                <a:latin typeface="Arial Black" panose="020B0A04020102020204" pitchFamily="34" charset="0"/>
              </a:rPr>
              <a:t>, </a:t>
            </a:r>
            <a:r>
              <a:rPr lang="ru-RU" altLang="en-US" sz="2000" dirty="0">
                <a:latin typeface="Arial Black" panose="020B0A04020102020204" pitchFamily="34" charset="0"/>
              </a:rPr>
              <a:t>«Найди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путь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«из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варяг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в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греки»»</a:t>
            </a:r>
            <a:r>
              <a:rPr lang="ru-RU" altLang="ru-RU" sz="2000" dirty="0">
                <a:latin typeface="Arial Black" panose="020B0A04020102020204" pitchFamily="34" charset="0"/>
              </a:rPr>
              <a:t>, </a:t>
            </a:r>
            <a:r>
              <a:rPr lang="ru-RU" altLang="en-US" sz="2000" dirty="0">
                <a:latin typeface="Arial Black" panose="020B0A04020102020204" pitchFamily="34" charset="0"/>
              </a:rPr>
              <a:t>«Организуй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снабжение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войска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в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Полтавской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битве»</a:t>
            </a:r>
            <a:r>
              <a:rPr lang="ru-RU" altLang="ru-RU" sz="2000" dirty="0">
                <a:latin typeface="Arial Black" panose="020B0A04020102020204" pitchFamily="34" charset="0"/>
              </a:rPr>
              <a:t>, </a:t>
            </a:r>
            <a:r>
              <a:rPr lang="ru-RU" altLang="en-US" sz="2000" dirty="0">
                <a:latin typeface="Arial Black" panose="020B0A04020102020204" pitchFamily="34" charset="0"/>
              </a:rPr>
              <a:t>«Переживи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экономический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кризис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начала</a:t>
            </a:r>
            <a:r>
              <a:rPr lang="ru-RU" altLang="ru-RU" sz="2000" dirty="0">
                <a:latin typeface="Arial Black" panose="020B0A04020102020204" pitchFamily="34" charset="0"/>
              </a:rPr>
              <a:t> XX </a:t>
            </a:r>
            <a:r>
              <a:rPr lang="ru-RU" altLang="en-US" sz="2000" dirty="0">
                <a:latin typeface="Arial Black" panose="020B0A04020102020204" pitchFamily="34" charset="0"/>
              </a:rPr>
              <a:t>века»</a:t>
            </a:r>
            <a:r>
              <a:rPr lang="ru-RU" altLang="ru-RU" sz="2000" dirty="0">
                <a:latin typeface="Arial Black" panose="020B0A04020102020204" pitchFamily="34" charset="0"/>
              </a:rPr>
              <a:t>).</a:t>
            </a:r>
          </a:p>
          <a:p>
            <a:r>
              <a:rPr lang="ru-RU" altLang="ru-RU" sz="2000" dirty="0">
                <a:latin typeface="Arial Black" panose="020B0A04020102020204" pitchFamily="34" charset="0"/>
              </a:rPr>
              <a:t>2. </a:t>
            </a:r>
            <a:r>
              <a:rPr lang="ru-RU" altLang="en-US" sz="2000" dirty="0">
                <a:latin typeface="Arial Black" panose="020B0A04020102020204" pitchFamily="34" charset="0"/>
              </a:rPr>
              <a:t>Финансовый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симулятор</a:t>
            </a:r>
            <a:r>
              <a:rPr lang="ru-RU" altLang="ru-RU" sz="2000" dirty="0">
                <a:latin typeface="Arial Black" panose="020B0A04020102020204" pitchFamily="34" charset="0"/>
              </a:rPr>
              <a:t>: </a:t>
            </a:r>
            <a:r>
              <a:rPr lang="ru-RU" altLang="en-US" sz="2000" dirty="0">
                <a:latin typeface="Arial Black" panose="020B0A04020102020204" pitchFamily="34" charset="0"/>
              </a:rPr>
              <a:t>Параллельно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игрок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управляет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ресурсами</a:t>
            </a:r>
            <a:r>
              <a:rPr lang="ru-RU" altLang="ru-RU" sz="2000" dirty="0">
                <a:latin typeface="Arial Black" panose="020B0A04020102020204" pitchFamily="34" charset="0"/>
              </a:rPr>
              <a:t>: </a:t>
            </a:r>
            <a:r>
              <a:rPr lang="ru-RU" altLang="en-US" sz="2000" dirty="0">
                <a:latin typeface="Arial Black" panose="020B0A04020102020204" pitchFamily="34" charset="0"/>
              </a:rPr>
              <a:t>ведет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торговлю</a:t>
            </a:r>
            <a:r>
              <a:rPr lang="ru-RU" altLang="ru-RU" sz="2000" dirty="0">
                <a:latin typeface="Arial Black" panose="020B0A04020102020204" pitchFamily="34" charset="0"/>
              </a:rPr>
              <a:t>, </a:t>
            </a:r>
            <a:r>
              <a:rPr lang="ru-RU" altLang="en-US" sz="2000" dirty="0">
                <a:latin typeface="Arial Black" panose="020B0A04020102020204" pitchFamily="34" charset="0"/>
              </a:rPr>
              <a:t>вкладывает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средства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в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«инновации»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своего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времени</a:t>
            </a:r>
            <a:r>
              <a:rPr lang="ru-RU" altLang="ru-RU" sz="2000" dirty="0">
                <a:latin typeface="Arial Black" panose="020B0A04020102020204" pitchFamily="34" charset="0"/>
              </a:rPr>
              <a:t> (</a:t>
            </a:r>
            <a:r>
              <a:rPr lang="ru-RU" altLang="en-US" sz="2000" dirty="0">
                <a:latin typeface="Arial Black" panose="020B0A04020102020204" pitchFamily="34" charset="0"/>
              </a:rPr>
              <a:t>парусник</a:t>
            </a:r>
            <a:r>
              <a:rPr lang="ru-RU" altLang="ru-RU" sz="2000" dirty="0">
                <a:latin typeface="Arial Black" panose="020B0A04020102020204" pitchFamily="34" charset="0"/>
              </a:rPr>
              <a:t>, </a:t>
            </a:r>
            <a:r>
              <a:rPr lang="ru-RU" altLang="en-US" sz="2000" dirty="0">
                <a:latin typeface="Arial Black" panose="020B0A04020102020204" pitchFamily="34" charset="0"/>
              </a:rPr>
              <a:t>мануфактура</a:t>
            </a:r>
            <a:r>
              <a:rPr lang="ru-RU" altLang="ru-RU" sz="2000" dirty="0">
                <a:latin typeface="Arial Black" panose="020B0A04020102020204" pitchFamily="34" charset="0"/>
              </a:rPr>
              <a:t>, </a:t>
            </a:r>
            <a:r>
              <a:rPr lang="ru-RU" altLang="en-US" sz="2000" dirty="0">
                <a:latin typeface="Arial Black" panose="020B0A04020102020204" pitchFamily="34" charset="0"/>
              </a:rPr>
              <a:t>фабрика</a:t>
            </a:r>
            <a:r>
              <a:rPr lang="ru-RU" altLang="ru-RU" sz="2000" dirty="0">
                <a:latin typeface="Arial Black" panose="020B0A04020102020204" pitchFamily="34" charset="0"/>
              </a:rPr>
              <a:t>), </a:t>
            </a:r>
            <a:r>
              <a:rPr lang="ru-RU" altLang="en-US" sz="2000" dirty="0">
                <a:latin typeface="Arial Black" panose="020B0A04020102020204" pitchFamily="34" charset="0"/>
              </a:rPr>
              <a:t>берет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кредиты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платит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налоги</a:t>
            </a:r>
            <a:r>
              <a:rPr lang="ru-RU" altLang="ru-RU" sz="2000" dirty="0">
                <a:latin typeface="Arial Black" panose="020B0A04020102020204" pitchFamily="34" charset="0"/>
              </a:rPr>
              <a:t>, </a:t>
            </a:r>
            <a:r>
              <a:rPr lang="ru-RU" altLang="en-US" sz="2000" dirty="0">
                <a:latin typeface="Arial Black" panose="020B0A04020102020204" pitchFamily="34" charset="0"/>
              </a:rPr>
              <a:t>учится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накапливать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капитал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избегать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финансовых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пирамид</a:t>
            </a:r>
            <a:r>
              <a:rPr lang="ru-RU" altLang="ru-RU" sz="2000" dirty="0">
                <a:latin typeface="Arial Black" panose="020B0A04020102020204" pitchFamily="34" charset="0"/>
              </a:rPr>
              <a:t> (</a:t>
            </a:r>
            <a:r>
              <a:rPr lang="ru-RU" altLang="en-US" sz="2000" dirty="0">
                <a:latin typeface="Arial Black" panose="020B0A04020102020204" pitchFamily="34" charset="0"/>
              </a:rPr>
              <a:t>на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исторических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примерах</a:t>
            </a:r>
            <a:r>
              <a:rPr lang="ru-RU" altLang="ru-RU" sz="2000" dirty="0">
                <a:latin typeface="Arial Black" panose="020B0A04020102020204" pitchFamily="34" charset="0"/>
              </a:rPr>
              <a:t>).</a:t>
            </a:r>
          </a:p>
          <a:p>
            <a:r>
              <a:rPr lang="ru-RU" altLang="ru-RU" sz="2000" dirty="0">
                <a:latin typeface="Arial Black" panose="020B0A04020102020204" pitchFamily="34" charset="0"/>
              </a:rPr>
              <a:t>3. </a:t>
            </a:r>
            <a:r>
              <a:rPr lang="ru-RU" altLang="en-US" sz="2000" dirty="0">
                <a:latin typeface="Arial Black" panose="020B0A04020102020204" pitchFamily="34" charset="0"/>
              </a:rPr>
              <a:t>Результат</a:t>
            </a:r>
            <a:r>
              <a:rPr lang="ru-RU" altLang="ru-RU" sz="2000" dirty="0">
                <a:latin typeface="Arial Black" panose="020B0A04020102020204" pitchFamily="34" charset="0"/>
              </a:rPr>
              <a:t>: </a:t>
            </a:r>
            <a:r>
              <a:rPr lang="ru-RU" altLang="en-US" sz="2000" dirty="0">
                <a:latin typeface="Arial Black" panose="020B0A04020102020204" pitchFamily="34" charset="0"/>
              </a:rPr>
              <a:t>Игрок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не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просто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запоминает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даты</a:t>
            </a:r>
            <a:r>
              <a:rPr lang="ru-RU" altLang="ru-RU" sz="2000" dirty="0">
                <a:latin typeface="Arial Black" panose="020B0A04020102020204" pitchFamily="34" charset="0"/>
              </a:rPr>
              <a:t>, </a:t>
            </a:r>
            <a:r>
              <a:rPr lang="ru-RU" altLang="en-US" sz="2000" dirty="0">
                <a:latin typeface="Arial Black" panose="020B0A04020102020204" pitchFamily="34" charset="0"/>
              </a:rPr>
              <a:t>а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проживает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историю</a:t>
            </a:r>
            <a:r>
              <a:rPr lang="ru-RU" altLang="ru-RU" sz="2000" dirty="0">
                <a:latin typeface="Arial Black" panose="020B0A04020102020204" pitchFamily="34" charset="0"/>
              </a:rPr>
              <a:t>, </a:t>
            </a:r>
            <a:r>
              <a:rPr lang="ru-RU" altLang="en-US" sz="2000" dirty="0">
                <a:latin typeface="Arial Black" panose="020B0A04020102020204" pitchFamily="34" charset="0"/>
              </a:rPr>
              <a:t>понимая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причинно</a:t>
            </a:r>
            <a:r>
              <a:rPr lang="ru-RU" altLang="ru-RU" sz="2000" dirty="0">
                <a:latin typeface="Arial Black" panose="020B0A04020102020204" pitchFamily="34" charset="0"/>
              </a:rPr>
              <a:t>-</a:t>
            </a:r>
            <a:r>
              <a:rPr lang="ru-RU" altLang="en-US" sz="2000" dirty="0">
                <a:latin typeface="Arial Black" panose="020B0A04020102020204" pitchFamily="34" charset="0"/>
              </a:rPr>
              <a:t>следственные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связи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между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экономическими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решениями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и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судьбой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r>
              <a:rPr lang="ru-RU" altLang="en-US" sz="2000" dirty="0">
                <a:latin typeface="Arial Black" panose="020B0A04020102020204" pitchFamily="34" charset="0"/>
              </a:rPr>
              <a:t>страны</a:t>
            </a:r>
            <a:r>
              <a:rPr lang="ru-RU" altLang="ru-RU" sz="2000" dirty="0">
                <a:latin typeface="Arial Black" panose="020B0A04020102020204" pitchFamily="34" charset="0"/>
              </a:rPr>
              <a:t>.</a:t>
            </a:r>
          </a:p>
          <a:p>
            <a:endParaRPr lang="en-US" alt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/>
          <p:nvPr/>
        </p:nvSpPr>
        <p:spPr>
          <a:xfrm>
            <a:off x="263352" y="332656"/>
            <a:ext cx="11089232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Прототип решения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G_1985.MP4">
            <a:hlinkClick r:id="" action="ppaction://media"/>
            <a:extLst>
              <a:ext uri="{FF2B5EF4-FFF2-40B4-BE49-F238E27FC236}">
                <a16:creationId xmlns:a16="http://schemas.microsoft.com/office/drawing/2014/main" id="{5C6FD27D-B984-A981-7653-2ED10280FA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9456" y="932818"/>
            <a:ext cx="9552384" cy="4815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/>
          <p:nvPr/>
        </p:nvSpPr>
        <p:spPr>
          <a:xfrm>
            <a:off x="263352" y="332656"/>
            <a:ext cx="11089232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Прототип решения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09C21E-8DE7-4ABB-80FB-9A379D534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26" y="961283"/>
            <a:ext cx="9840416" cy="53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10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/>
          <p:nvPr/>
        </p:nvSpPr>
        <p:spPr>
          <a:xfrm>
            <a:off x="335360" y="332656"/>
            <a:ext cx="11089232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Бизнес-модель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37162" y="963379"/>
            <a:ext cx="1118743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dirty="0">
                <a:latin typeface="Arial Black" panose="020B0A04020102020204" pitchFamily="34" charset="0"/>
              </a:rPr>
              <a:t>Монетизация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каналы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сбыта</a:t>
            </a:r>
          </a:p>
          <a:p>
            <a:endParaRPr lang="ru-RU" altLang="ru-RU" dirty="0">
              <a:latin typeface="Arial Black" panose="020B0A04020102020204" pitchFamily="34" charset="0"/>
            </a:endParaRPr>
          </a:p>
          <a:p>
            <a:r>
              <a:rPr lang="ru-RU" altLang="en-US" dirty="0">
                <a:latin typeface="Arial Black" panose="020B0A04020102020204" pitchFamily="34" charset="0"/>
              </a:rPr>
              <a:t>Ключевые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потоки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доходов</a:t>
            </a:r>
            <a:r>
              <a:rPr lang="ru-RU" altLang="ru-RU" dirty="0">
                <a:latin typeface="Arial Black" panose="020B0A04020102020204" pitchFamily="34" charset="0"/>
              </a:rPr>
              <a:t> (Revenue Streams):</a:t>
            </a:r>
          </a:p>
          <a:p>
            <a:endParaRPr lang="ru-RU" altLang="ru-RU" dirty="0">
              <a:latin typeface="Arial Black" panose="020B0A04020102020204" pitchFamily="34" charset="0"/>
            </a:endParaRPr>
          </a:p>
          <a:p>
            <a:r>
              <a:rPr lang="ru-RU" altLang="ru-RU" dirty="0">
                <a:latin typeface="Arial Black" panose="020B0A04020102020204" pitchFamily="34" charset="0"/>
              </a:rPr>
              <a:t>1. Premium-</a:t>
            </a:r>
            <a:r>
              <a:rPr lang="ru-RU" altLang="en-US" dirty="0">
                <a:latin typeface="Arial Black" panose="020B0A04020102020204" pitchFamily="34" charset="0"/>
              </a:rPr>
              <a:t>модель</a:t>
            </a:r>
            <a:r>
              <a:rPr lang="ru-RU" altLang="ru-RU" dirty="0">
                <a:latin typeface="Arial Black" panose="020B0A04020102020204" pitchFamily="34" charset="0"/>
              </a:rPr>
              <a:t> (Freemium):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   · </a:t>
            </a:r>
            <a:r>
              <a:rPr lang="ru-RU" altLang="en-US" dirty="0">
                <a:latin typeface="Arial Black" panose="020B0A04020102020204" pitchFamily="34" charset="0"/>
              </a:rPr>
              <a:t>Базовая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версия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игры</a:t>
            </a:r>
            <a:r>
              <a:rPr lang="ru-RU" altLang="ru-RU" dirty="0">
                <a:latin typeface="Arial Black" panose="020B0A04020102020204" pitchFamily="34" charset="0"/>
              </a:rPr>
              <a:t> (</a:t>
            </a:r>
            <a:r>
              <a:rPr lang="ru-RU" altLang="en-US" dirty="0">
                <a:latin typeface="Arial Black" panose="020B0A04020102020204" pitchFamily="34" charset="0"/>
              </a:rPr>
              <a:t>первые</a:t>
            </a:r>
            <a:r>
              <a:rPr lang="ru-RU" altLang="ru-RU" dirty="0">
                <a:latin typeface="Arial Black" panose="020B0A04020102020204" pitchFamily="34" charset="0"/>
              </a:rPr>
              <a:t> 2-3 </a:t>
            </a:r>
            <a:r>
              <a:rPr lang="ru-RU" altLang="en-US" dirty="0">
                <a:latin typeface="Arial Black" panose="020B0A04020102020204" pitchFamily="34" charset="0"/>
              </a:rPr>
              <a:t>исторических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эпохи</a:t>
            </a:r>
            <a:r>
              <a:rPr lang="ru-RU" altLang="ru-RU" dirty="0">
                <a:latin typeface="Arial Black" panose="020B0A04020102020204" pitchFamily="34" charset="0"/>
              </a:rPr>
              <a:t>) </a:t>
            </a:r>
            <a:r>
              <a:rPr lang="ru-RU" altLang="en-US" dirty="0">
                <a:latin typeface="Arial Black" panose="020B0A04020102020204" pitchFamily="34" charset="0"/>
              </a:rPr>
              <a:t>распространяется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бесплатно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для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максимального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охвата</a:t>
            </a:r>
            <a:r>
              <a:rPr lang="ru-RU" altLang="ru-RU" dirty="0">
                <a:latin typeface="Arial Black" panose="020B0A04020102020204" pitchFamily="34" charset="0"/>
              </a:rPr>
              <a:t>.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   · </a:t>
            </a:r>
            <a:r>
              <a:rPr lang="ru-RU" altLang="en-US" dirty="0">
                <a:latin typeface="Arial Black" panose="020B0A04020102020204" pitchFamily="34" charset="0"/>
              </a:rPr>
              <a:t>Платные</a:t>
            </a:r>
            <a:r>
              <a:rPr lang="ru-RU" altLang="ru-RU" dirty="0">
                <a:latin typeface="Arial Black" panose="020B0A04020102020204" pitchFamily="34" charset="0"/>
              </a:rPr>
              <a:t> "</a:t>
            </a:r>
            <a:r>
              <a:rPr lang="ru-RU" altLang="en-US" dirty="0">
                <a:latin typeface="Arial Black" panose="020B0A04020102020204" pitchFamily="34" charset="0"/>
              </a:rPr>
              <a:t>исторические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пакеты</a:t>
            </a:r>
            <a:r>
              <a:rPr lang="ru-RU" altLang="ru-RU" dirty="0">
                <a:latin typeface="Arial Black" panose="020B0A04020102020204" pitchFamily="34" charset="0"/>
              </a:rPr>
              <a:t>" (DLC): </a:t>
            </a:r>
            <a:r>
              <a:rPr lang="ru-RU" altLang="en-US" dirty="0">
                <a:latin typeface="Arial Black" panose="020B0A04020102020204" pitchFamily="34" charset="0"/>
              </a:rPr>
              <a:t>открытие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следующих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эпох</a:t>
            </a:r>
            <a:r>
              <a:rPr lang="ru-RU" altLang="ru-RU" dirty="0">
                <a:latin typeface="Arial Black" panose="020B0A04020102020204" pitchFamily="34" charset="0"/>
              </a:rPr>
              <a:t> (</a:t>
            </a:r>
            <a:r>
              <a:rPr lang="ru-RU" altLang="en-US" dirty="0">
                <a:latin typeface="Arial Black" panose="020B0A04020102020204" pitchFamily="34" charset="0"/>
              </a:rPr>
              <a:t>от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Рюрика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до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Владимира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Ленина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далее</a:t>
            </a:r>
            <a:r>
              <a:rPr lang="ru-RU" altLang="ru-RU" dirty="0">
                <a:latin typeface="Arial Black" panose="020B0A04020102020204" pitchFamily="34" charset="0"/>
              </a:rPr>
              <a:t>).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2. </a:t>
            </a:r>
            <a:r>
              <a:rPr lang="ru-RU" altLang="en-US" dirty="0">
                <a:latin typeface="Arial Black" panose="020B0A04020102020204" pitchFamily="34" charset="0"/>
              </a:rPr>
              <a:t>Внутриигровые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покупки</a:t>
            </a:r>
            <a:r>
              <a:rPr lang="ru-RU" altLang="ru-RU" dirty="0">
                <a:latin typeface="Arial Black" panose="020B0A04020102020204" pitchFamily="34" charset="0"/>
              </a:rPr>
              <a:t> (</a:t>
            </a:r>
            <a:r>
              <a:rPr lang="ru-RU" altLang="en-US" dirty="0">
                <a:latin typeface="Arial Black" panose="020B0A04020102020204" pitchFamily="34" charset="0"/>
              </a:rPr>
              <a:t>Микротранзакции</a:t>
            </a:r>
            <a:r>
              <a:rPr lang="ru-RU" altLang="ru-RU" dirty="0">
                <a:latin typeface="Arial Black" panose="020B0A04020102020204" pitchFamily="34" charset="0"/>
              </a:rPr>
              <a:t>):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   · </a:t>
            </a:r>
            <a:r>
              <a:rPr lang="ru-RU" altLang="en-US" dirty="0">
                <a:latin typeface="Arial Black" panose="020B0A04020102020204" pitchFamily="34" charset="0"/>
              </a:rPr>
              <a:t>Покупка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уникальных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исторических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артефактов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или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зданий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для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украшения</a:t>
            </a:r>
            <a:r>
              <a:rPr lang="ru-RU" altLang="ru-RU" dirty="0">
                <a:latin typeface="Arial Black" panose="020B0A04020102020204" pitchFamily="34" charset="0"/>
              </a:rPr>
              <a:t> "</a:t>
            </a:r>
            <a:r>
              <a:rPr lang="ru-RU" altLang="en-US" dirty="0">
                <a:latin typeface="Arial Black" panose="020B0A04020102020204" pitchFamily="34" charset="0"/>
              </a:rPr>
              <a:t>своего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музея</a:t>
            </a:r>
            <a:r>
              <a:rPr lang="ru-RU" altLang="ru-RU" dirty="0">
                <a:latin typeface="Arial Black" panose="020B0A04020102020204" pitchFamily="34" charset="0"/>
              </a:rPr>
              <a:t>/</a:t>
            </a:r>
            <a:r>
              <a:rPr lang="ru-RU" altLang="en-US" dirty="0">
                <a:latin typeface="Arial Black" panose="020B0A04020102020204" pitchFamily="34" charset="0"/>
              </a:rPr>
              <a:t>города</a:t>
            </a:r>
            <a:r>
              <a:rPr lang="ru-RU" altLang="ru-RU" dirty="0">
                <a:latin typeface="Arial Black" panose="020B0A04020102020204" pitchFamily="34" charset="0"/>
              </a:rPr>
              <a:t>".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   · </a:t>
            </a:r>
            <a:r>
              <a:rPr lang="ru-RU" altLang="en-US" dirty="0">
                <a:latin typeface="Arial Black" panose="020B0A04020102020204" pitchFamily="34" charset="0"/>
              </a:rPr>
              <a:t>Декоративные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скины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для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персонажа</a:t>
            </a:r>
            <a:r>
              <a:rPr lang="ru-RU" altLang="ru-RU" dirty="0">
                <a:latin typeface="Arial Black" panose="020B0A04020102020204" pitchFamily="34" charset="0"/>
              </a:rPr>
              <a:t> (</a:t>
            </a:r>
            <a:r>
              <a:rPr lang="ru-RU" altLang="en-US" dirty="0">
                <a:latin typeface="Arial Black" panose="020B0A04020102020204" pitchFamily="34" charset="0"/>
              </a:rPr>
              <a:t>исторические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костюмы</a:t>
            </a:r>
            <a:r>
              <a:rPr lang="ru-RU" altLang="ru-RU" dirty="0">
                <a:latin typeface="Arial Black" panose="020B0A04020102020204" pitchFamily="34" charset="0"/>
              </a:rPr>
              <a:t>), </a:t>
            </a:r>
            <a:r>
              <a:rPr lang="ru-RU" altLang="en-US" dirty="0">
                <a:latin typeface="Arial Black" panose="020B0A04020102020204" pitchFamily="34" charset="0"/>
              </a:rPr>
              <a:t>не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влияющие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на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геймплей</a:t>
            </a:r>
            <a:r>
              <a:rPr lang="ru-RU" altLang="ru-RU" dirty="0">
                <a:latin typeface="Arial Black" panose="020B0A04020102020204" pitchFamily="34" charset="0"/>
              </a:rPr>
              <a:t> (</a:t>
            </a:r>
            <a:r>
              <a:rPr lang="ru-RU" altLang="en-US" dirty="0">
                <a:latin typeface="Arial Black" panose="020B0A04020102020204" pitchFamily="34" charset="0"/>
              </a:rPr>
              <a:t>чтобы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сохранить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образовательную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ценность</a:t>
            </a:r>
            <a:r>
              <a:rPr lang="ru-RU" altLang="ru-RU" dirty="0">
                <a:latin typeface="Arial Black" panose="020B0A04020102020204" pitchFamily="34" charset="0"/>
              </a:rPr>
              <a:t>).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3. B2B: </a:t>
            </a:r>
            <a:r>
              <a:rPr lang="ru-RU" altLang="en-US" dirty="0">
                <a:latin typeface="Arial Black" panose="020B0A04020102020204" pitchFamily="34" charset="0"/>
              </a:rPr>
              <a:t>Продажа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лицензий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учебным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заведениям</a:t>
            </a:r>
            <a:r>
              <a:rPr lang="ru-RU" altLang="ru-RU" dirty="0">
                <a:latin typeface="Arial Black" panose="020B0A04020102020204" pitchFamily="34" charset="0"/>
              </a:rPr>
              <a:t>: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   · </a:t>
            </a:r>
            <a:r>
              <a:rPr lang="ru-RU" altLang="en-US" dirty="0">
                <a:latin typeface="Arial Black" panose="020B0A04020102020204" pitchFamily="34" charset="0"/>
              </a:rPr>
              <a:t>Годовая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подписка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для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школ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библиотек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на</a:t>
            </a:r>
            <a:r>
              <a:rPr lang="ru-RU" altLang="ru-RU" dirty="0">
                <a:latin typeface="Arial Black" panose="020B0A04020102020204" pitchFamily="34" charset="0"/>
              </a:rPr>
              <a:t> "</a:t>
            </a:r>
            <a:r>
              <a:rPr lang="ru-RU" altLang="en-US" dirty="0">
                <a:latin typeface="Arial Black" panose="020B0A04020102020204" pitchFamily="34" charset="0"/>
              </a:rPr>
              <a:t>Полную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версию</a:t>
            </a:r>
            <a:r>
              <a:rPr lang="ru-RU" altLang="ru-RU" dirty="0">
                <a:latin typeface="Arial Black" panose="020B0A04020102020204" pitchFamily="34" charset="0"/>
              </a:rPr>
              <a:t>" </a:t>
            </a:r>
            <a:r>
              <a:rPr lang="ru-RU" altLang="en-US" dirty="0">
                <a:latin typeface="Arial Black" panose="020B0A04020102020204" pitchFamily="34" charset="0"/>
              </a:rPr>
              <a:t>с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расширенной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статистикой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успеваемости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учеников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для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учителя</a:t>
            </a:r>
            <a:r>
              <a:rPr lang="ru-RU" altLang="ru-RU" dirty="0">
                <a:latin typeface="Arial Black" panose="020B0A04020102020204" pitchFamily="34" charset="0"/>
              </a:rPr>
              <a:t> (</a:t>
            </a:r>
            <a:r>
              <a:rPr lang="ru-RU" altLang="en-US" dirty="0">
                <a:latin typeface="Arial Black" panose="020B0A04020102020204" pitchFamily="34" charset="0"/>
              </a:rPr>
              <a:t>методический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кабинет</a:t>
            </a:r>
            <a:r>
              <a:rPr lang="ru-RU" altLang="ru-RU" dirty="0">
                <a:latin typeface="Arial Black" panose="020B0A04020102020204" pitchFamily="34" charset="0"/>
              </a:rPr>
              <a:t>).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4. B2G: </a:t>
            </a:r>
            <a:r>
              <a:rPr lang="ru-RU" altLang="en-US" dirty="0">
                <a:latin typeface="Arial Black" panose="020B0A04020102020204" pitchFamily="34" charset="0"/>
              </a:rPr>
              <a:t>Гранты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партнерства</a:t>
            </a:r>
            <a:r>
              <a:rPr lang="ru-RU" altLang="ru-RU" dirty="0">
                <a:latin typeface="Arial Black" panose="020B0A04020102020204" pitchFamily="34" charset="0"/>
              </a:rPr>
              <a:t>: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   · </a:t>
            </a:r>
            <a:r>
              <a:rPr lang="ru-RU" altLang="en-US" dirty="0">
                <a:latin typeface="Arial Black" panose="020B0A04020102020204" pitchFamily="34" charset="0"/>
              </a:rPr>
              <a:t>Участие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федеральных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программах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по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цифровизации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образования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патриотическому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воспитанию</a:t>
            </a:r>
            <a:r>
              <a:rPr lang="ru-RU" altLang="ru-RU" dirty="0">
                <a:latin typeface="Arial Black" panose="020B0A04020102020204" pitchFamily="34" charset="0"/>
              </a:rPr>
              <a:t> (</a:t>
            </a:r>
            <a:r>
              <a:rPr lang="ru-RU" altLang="en-US" dirty="0">
                <a:latin typeface="Arial Black" panose="020B0A04020102020204" pitchFamily="34" charset="0"/>
              </a:rPr>
              <a:t>целевое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финансирование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под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создание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контента</a:t>
            </a:r>
            <a:r>
              <a:rPr lang="ru-RU" altLang="ru-RU" dirty="0">
                <a:latin typeface="Arial Black" panose="020B0A04020102020204" pitchFamily="34" charset="0"/>
              </a:rPr>
              <a:t>).</a:t>
            </a:r>
          </a:p>
          <a:p>
            <a:endParaRPr lang="ru-RU" altLang="ru-RU" dirty="0">
              <a:latin typeface="Arial Black" panose="020B0A04020102020204" pitchFamily="34" charset="0"/>
            </a:endParaRPr>
          </a:p>
          <a:p>
            <a:r>
              <a:rPr lang="ru-RU" altLang="en-US" dirty="0">
                <a:latin typeface="Arial Black" panose="020B0A04020102020204" pitchFamily="34" charset="0"/>
              </a:rPr>
              <a:t>Структура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ценности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для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клиентов</a:t>
            </a:r>
            <a:r>
              <a:rPr lang="ru-RU" altLang="ru-RU" dirty="0">
                <a:latin typeface="Arial Black" panose="020B0A04020102020204" pitchFamily="34" charset="0"/>
              </a:rPr>
              <a:t> (Value Proposition):</a:t>
            </a:r>
          </a:p>
          <a:p>
            <a:endParaRPr lang="ru-RU" altLang="ru-RU" dirty="0">
              <a:latin typeface="Arial Black" panose="020B0A04020102020204" pitchFamily="34" charset="0"/>
            </a:endParaRPr>
          </a:p>
          <a:p>
            <a:r>
              <a:rPr lang="ru-RU" altLang="ru-RU" dirty="0">
                <a:latin typeface="Arial Black" panose="020B0A04020102020204" pitchFamily="34" charset="0"/>
              </a:rPr>
              <a:t>· </a:t>
            </a:r>
            <a:r>
              <a:rPr lang="ru-RU" altLang="en-US" dirty="0">
                <a:latin typeface="Arial Black" panose="020B0A04020102020204" pitchFamily="34" charset="0"/>
              </a:rPr>
              <a:t>Для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детей</a:t>
            </a:r>
            <a:r>
              <a:rPr lang="ru-RU" altLang="ru-RU" dirty="0">
                <a:latin typeface="Arial Black" panose="020B0A04020102020204" pitchFamily="34" charset="0"/>
              </a:rPr>
              <a:t>: </a:t>
            </a:r>
            <a:r>
              <a:rPr lang="ru-RU" altLang="en-US" dirty="0">
                <a:latin typeface="Arial Black" panose="020B0A04020102020204" pitchFamily="34" charset="0"/>
              </a:rPr>
              <a:t>Увлекательный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геймплей</a:t>
            </a:r>
            <a:r>
              <a:rPr lang="ru-RU" altLang="ru-RU" dirty="0">
                <a:latin typeface="Arial Black" panose="020B0A04020102020204" pitchFamily="34" charset="0"/>
              </a:rPr>
              <a:t> ("</a:t>
            </a:r>
            <a:r>
              <a:rPr lang="ru-RU" altLang="en-US" dirty="0">
                <a:latin typeface="Arial Black" panose="020B0A04020102020204" pitchFamily="34" charset="0"/>
              </a:rPr>
              <a:t>прокачка</a:t>
            </a:r>
            <a:r>
              <a:rPr lang="ru-RU" altLang="ru-RU" dirty="0">
                <a:latin typeface="Arial Black" panose="020B0A04020102020204" pitchFamily="34" charset="0"/>
              </a:rPr>
              <a:t>" </a:t>
            </a:r>
            <a:r>
              <a:rPr lang="ru-RU" altLang="en-US" dirty="0">
                <a:latin typeface="Arial Black" panose="020B0A04020102020204" pitchFamily="34" charset="0"/>
              </a:rPr>
              <a:t>персонажа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через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историю</a:t>
            </a:r>
            <a:r>
              <a:rPr lang="ru-RU" altLang="ru-RU" dirty="0">
                <a:latin typeface="Arial Black" panose="020B0A04020102020204" pitchFamily="34" charset="0"/>
              </a:rPr>
              <a:t>).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· </a:t>
            </a:r>
            <a:r>
              <a:rPr lang="ru-RU" altLang="en-US" dirty="0">
                <a:latin typeface="Arial Black" panose="020B0A04020102020204" pitchFamily="34" charset="0"/>
              </a:rPr>
              <a:t>Для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родителей</a:t>
            </a:r>
            <a:r>
              <a:rPr lang="ru-RU" altLang="ru-RU" dirty="0">
                <a:latin typeface="Arial Black" panose="020B0A04020102020204" pitchFamily="34" charset="0"/>
              </a:rPr>
              <a:t>: </a:t>
            </a:r>
            <a:r>
              <a:rPr lang="ru-RU" altLang="en-US" dirty="0">
                <a:latin typeface="Arial Black" panose="020B0A04020102020204" pitchFamily="34" charset="0"/>
              </a:rPr>
              <a:t>Полезный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досуг</a:t>
            </a:r>
            <a:r>
              <a:rPr lang="ru-RU" altLang="ru-RU" dirty="0">
                <a:latin typeface="Arial Black" panose="020B0A04020102020204" pitchFamily="34" charset="0"/>
              </a:rPr>
              <a:t> ("</a:t>
            </a:r>
            <a:r>
              <a:rPr lang="ru-RU" altLang="en-US" dirty="0">
                <a:latin typeface="Arial Black" panose="020B0A04020102020204" pitchFamily="34" charset="0"/>
              </a:rPr>
              <a:t>ребенок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играет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узнает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новое</a:t>
            </a:r>
            <a:r>
              <a:rPr lang="ru-RU" altLang="ru-RU" dirty="0">
                <a:latin typeface="Arial Black" panose="020B0A04020102020204" pitchFamily="34" charset="0"/>
              </a:rPr>
              <a:t>, </a:t>
            </a:r>
            <a:r>
              <a:rPr lang="ru-RU" altLang="en-US" dirty="0">
                <a:latin typeface="Arial Black" panose="020B0A04020102020204" pitchFamily="34" charset="0"/>
              </a:rPr>
              <a:t>а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не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просто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режется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в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стрелялки</a:t>
            </a:r>
            <a:r>
              <a:rPr lang="ru-RU" altLang="ru-RU" dirty="0">
                <a:latin typeface="Arial Black" panose="020B0A04020102020204" pitchFamily="34" charset="0"/>
              </a:rPr>
              <a:t>").</a:t>
            </a:r>
          </a:p>
          <a:p>
            <a:r>
              <a:rPr lang="ru-RU" altLang="ru-RU" dirty="0">
                <a:latin typeface="Arial Black" panose="020B0A04020102020204" pitchFamily="34" charset="0"/>
              </a:rPr>
              <a:t>· </a:t>
            </a:r>
            <a:r>
              <a:rPr lang="ru-RU" altLang="en-US" dirty="0">
                <a:latin typeface="Arial Black" panose="020B0A04020102020204" pitchFamily="34" charset="0"/>
              </a:rPr>
              <a:t>Для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школ</a:t>
            </a:r>
            <a:r>
              <a:rPr lang="ru-RU" altLang="ru-RU" dirty="0">
                <a:latin typeface="Arial Black" panose="020B0A04020102020204" pitchFamily="34" charset="0"/>
              </a:rPr>
              <a:t>: </a:t>
            </a:r>
            <a:r>
              <a:rPr lang="ru-RU" altLang="en-US" dirty="0">
                <a:latin typeface="Arial Black" panose="020B0A04020102020204" pitchFamily="34" charset="0"/>
              </a:rPr>
              <a:t>Готовый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интерактивный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учебник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с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понятной</a:t>
            </a:r>
            <a:r>
              <a:rPr lang="ru-RU" altLang="ru-RU" dirty="0">
                <a:latin typeface="Arial Black" panose="020B0A04020102020204" pitchFamily="34" charset="0"/>
              </a:rPr>
              <a:t> </a:t>
            </a:r>
            <a:r>
              <a:rPr lang="ru-RU" altLang="en-US" dirty="0">
                <a:latin typeface="Arial Black" panose="020B0A04020102020204" pitchFamily="34" charset="0"/>
              </a:rPr>
              <a:t>аналитикой</a:t>
            </a:r>
            <a:r>
              <a:rPr lang="ru-RU" altLang="ru-RU" dirty="0">
                <a:latin typeface="Arial Black" panose="020B0A04020102020204" pitchFamily="34" charset="0"/>
              </a:rPr>
              <a:t>.</a:t>
            </a:r>
          </a:p>
          <a:p>
            <a:endParaRPr lang="en-US" alt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/>
          <p:nvPr/>
        </p:nvSpPr>
        <p:spPr>
          <a:xfrm>
            <a:off x="335360" y="332656"/>
            <a:ext cx="11089232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Финансовая модель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1732A2-B7FC-4572-F2A1-9B7FE6C78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052736"/>
            <a:ext cx="6253163" cy="44767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8F00FF"/>
      </a:accent1>
      <a:accent2>
        <a:srgbClr val="FD493D"/>
      </a:accent2>
      <a:accent3>
        <a:srgbClr val="FCAF17"/>
      </a:accent3>
      <a:accent4>
        <a:srgbClr val="FBB3C1"/>
      </a:accent4>
      <a:accent5>
        <a:srgbClr val="B5D8E1"/>
      </a:accent5>
      <a:accent6>
        <a:srgbClr val="1B1B1B"/>
      </a:accent6>
      <a:hlink>
        <a:srgbClr val="0563C1"/>
      </a:hlink>
      <a:folHlink>
        <a:srgbClr val="954F72"/>
      </a:folHlink>
    </a:clrScheme>
    <a:fontScheme name="Другая 4">
      <a:majorFont>
        <a:latin typeface="Gilroy-Black"/>
        <a:ea typeface=""/>
        <a:cs typeface=""/>
      </a:majorFont>
      <a:minorFont>
        <a:latin typeface="Gilro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2 этап</Template>
  <TotalTime>144</TotalTime>
  <Words>1032</Words>
  <Application>Microsoft Office PowerPoint</Application>
  <PresentationFormat>Широкоэкранный</PresentationFormat>
  <Paragraphs>89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Calibri</vt:lpstr>
      <vt:lpstr>Arial Black</vt:lpstr>
      <vt:lpstr>Gilroy</vt:lpstr>
      <vt:lpstr>Arial</vt:lpstr>
      <vt:lpstr>Calibri Light</vt:lpstr>
      <vt:lpstr>Тема Office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Дрепа</dc:creator>
  <cp:lastModifiedBy>yayayaya ////</cp:lastModifiedBy>
  <cp:revision>24</cp:revision>
  <dcterms:created xsi:type="dcterms:W3CDTF">2024-09-05T17:14:00Z</dcterms:created>
  <dcterms:modified xsi:type="dcterms:W3CDTF">2026-04-13T13:46:06Z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C47742A508E547698774EADF108C12E7_13</vt:lpwstr>
  </property>
  <property fmtid="{D5CDD505-2E9C-101B-9397-08002B2CF9AE}" pid="3" name="KSOProductBuildVer">
    <vt:lpwstr>1049-12.2.0.23196</vt:lpwstr>
  </property>
</Properties>
</file>