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12192000" cy="6858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70" d="100"/>
          <a:sy n="70" d="100"/>
        </p:scale>
        <p:origin x="714" y="7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/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/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/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/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/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/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/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/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rPr/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rPr/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rPr/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/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/>
              <a:t>1</a:t>
            </a:r>
          </a:p>
        </p:txBody>
      </p:sp>
      <p:sp>
        <p:nvSpPr>
          <p:cNvPr id="63" name="Текст 2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/>
              <a:t>3</a:t>
            </a:r>
          </a:p>
        </p:txBody>
      </p:sp>
      <p:sp>
        <p:nvSpPr>
          <p:cNvPr id="64" name="Текст 2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/>
              <a:t>2</a:t>
            </a:r>
          </a:p>
        </p:txBody>
      </p:sp>
      <p:sp>
        <p:nvSpPr>
          <p:cNvPr id="65" name="Текст 2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/>
              <a:t>4</a:t>
            </a:r>
          </a:p>
        </p:txBody>
      </p:sp>
      <p:sp>
        <p:nvSpPr>
          <p:cNvPr id="66" name="Текст 2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rPr/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rPr/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rPr/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rPr/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rPr/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rPr/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/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/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/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/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 bwMode="auto">
          <a:xfrm rot="10800000" flipV="1">
            <a:off x="7298265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/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/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>
            <a:graphicFrameLocks/>
          </p:cNvGraphicFramePr>
          <p:nvPr/>
        </p:nvGraphicFramePr>
        <p:xfrm>
          <a:off x="623887" y="1633919"/>
          <a:ext cx="10712586" cy="4389600"/>
        </p:xfrm>
        <a:graphic>
          <a:graphicData uri="http://schemas.openxmlformats.org/drawingml/2006/table">
            <a:tbl>
              <a:tblPr firstRow="1"/>
              <a:tblGrid>
                <a:gridCol w="1785431"/>
                <a:gridCol w="1785431"/>
                <a:gridCol w="1785431"/>
                <a:gridCol w="1785431"/>
                <a:gridCol w="1785431"/>
                <a:gridCol w="1785431"/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rPr/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rPr/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rPr/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/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rPr/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rPr/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rPr/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/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/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/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/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1pPr>
      <a:lvl2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2pPr>
      <a:lvl3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3pPr>
      <a:lvl4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4pPr>
      <a:lvl5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5pPr>
      <a:lvl6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6pPr>
      <a:lvl7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7pPr>
      <a:lvl8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8pPr>
      <a:lvl9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1pPr>
      <a:lvl2pPr marL="723900" marR="0" indent="-2667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2pPr>
      <a:lvl3pPr marL="1234438" marR="0" indent="-320038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3pPr>
      <a:lvl4pPr marL="1727199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4pPr>
      <a:lvl5pPr marL="21844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5pPr>
      <a:lvl6pPr marL="26416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6pPr>
      <a:lvl7pPr marL="30988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7pPr>
      <a:lvl8pPr marL="35560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8pPr>
      <a:lvl9pPr marL="40132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9pPr>
    </p:bodyStyle>
    <p:otherStyle>
      <a:lvl1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82315711" name="Рисунок 18823157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250125" cy="68960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38720767" name="Рисунок 123872076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19050" y="-3825"/>
            <a:ext cx="12278700" cy="68656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2320" y="2345380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 bwMode="auto">
          <a:xfrm>
            <a:off x="702177" y="535315"/>
            <a:ext cx="4650660" cy="578736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fontScale="92500"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5200"/>
              <a:t>Образовательная платформа </a:t>
            </a:r>
            <a:endParaRPr/>
          </a:p>
          <a:p>
            <a:pPr algn="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6500" b="1"/>
              <a:t>«АйТича»</a:t>
            </a:r>
            <a:endParaRPr sz="6500" b="1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lang="ru-RU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/>
              <a:t>Шевелёв Иван Алексеевич,</a:t>
            </a:r>
            <a:endParaRPr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>
                <a:latin typeface="Gilroy-ExtraBold"/>
                <a:ea typeface="Gilroy-ExtraBold"/>
                <a:cs typeface="Gilroy-ExtraBold"/>
              </a:rPr>
              <a:t>Тихонова Мария Михайловна,</a:t>
            </a:r>
            <a:endParaRPr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>
                <a:latin typeface="Gilroy-ExtraBold"/>
                <a:ea typeface="Gilroy-ExtraBold"/>
                <a:cs typeface="Gilroy-ExtraBold"/>
              </a:rPr>
              <a:t>Куркина Вероника Александровна,</a:t>
            </a:r>
            <a:endParaRPr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>
                <a:latin typeface="Gilroy-ExtraBold"/>
                <a:ea typeface="Gilroy-ExtraBold"/>
                <a:cs typeface="Gilroy-ExtraBold"/>
              </a:rPr>
              <a:t>Вяткина Светлана Алексеевна.</a:t>
            </a:r>
            <a:endParaRPr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2400">
              <a:latin typeface="Gilroy-ExtraBold"/>
              <a:ea typeface="Gilroy-ExtraBold"/>
              <a:cs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/>
              <a:t>Студенты 3 курса, ФМИИБ</a:t>
            </a:r>
            <a:endParaRPr/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9" name="Квадрат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233902" y="139676"/>
            <a:ext cx="2678848" cy="20474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8818529" y="2348498"/>
            <a:ext cx="3404106" cy="4536661"/>
          </a:xfrm>
          <a:prstGeom prst="rect">
            <a:avLst/>
          </a:prstGeom>
          <a:solidFill>
            <a:srgbClr val="B6D8E1"/>
          </a:solidFill>
          <a:ln w="254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 bwMode="auto">
          <a:xfrm>
            <a:off x="673166" y="1267331"/>
            <a:ext cx="6518934" cy="52321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2800" b="1" i="0">
                <a:latin typeface="Roboto"/>
              </a:rPr>
              <a:t>Аннотация проекта</a:t>
            </a:r>
            <a:endParaRPr sz="2800"/>
          </a:p>
        </p:txBody>
      </p:sp>
      <p:grpSp>
        <p:nvGrpSpPr>
          <p:cNvPr id="188" name="Прямоугольник 16"/>
          <p:cNvGrpSpPr/>
          <p:nvPr/>
        </p:nvGrpSpPr>
        <p:grpSpPr bwMode="auto">
          <a:xfrm>
            <a:off x="-18521" y="6358525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/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 bwMode="auto">
          <a:xfrm>
            <a:off x="673166" y="1878846"/>
            <a:ext cx="10936632" cy="4493534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200" b="1"/>
              <a:t>"АйТича" </a:t>
            </a:r>
            <a:r>
              <a:rPr lang="ru-RU" sz="2200"/>
              <a:t>- образовательная экосистема, включающая в себя множество функций, аспектов, элементов, необходимых преподавателям, репетиторам, а также учащимся различных учебных заведений в образовательном процессе. К некоторым возможностям экосистемы относятся: </a:t>
            </a:r>
            <a:r>
              <a:rPr lang="ru-RU" sz="2200" b="1">
                <a:solidFill>
                  <a:srgbClr val="8F00FF"/>
                </a:solidFill>
              </a:rPr>
              <a:t>электронный дневник, редактор презентационного материала, электронная библиотека, образовательные курсы, облачное хранилище и т.д. </a:t>
            </a:r>
            <a:endParaRPr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sz="220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200"/>
              <a:t>Одна из интересных функций для преподавателей данной экосистемы- </a:t>
            </a:r>
            <a:r>
              <a:rPr lang="ru-RU" sz="2200" b="1">
                <a:solidFill>
                  <a:srgbClr val="8F00FF"/>
                </a:solidFill>
              </a:rPr>
              <a:t>нейросеть</a:t>
            </a:r>
            <a:r>
              <a:rPr lang="ru-RU" sz="2200">
                <a:solidFill>
                  <a:srgbClr val="8F00FF"/>
                </a:solidFill>
              </a:rPr>
              <a:t>,</a:t>
            </a:r>
            <a:r>
              <a:rPr lang="ru-RU" sz="2200"/>
              <a:t> которая на основе учебного материала преподавателя создает игру. Система анализирует предоставленные данные и генерирует соответствующую игровую механику, уровни, персонажей и другие элементы игры. Данную игру преподаватель может использовать во время ведения урока/лекции для более интересного и креативного подхода к предоставлению информации учащимся.</a:t>
            </a:r>
            <a:endParaRPr sz="2200"/>
          </a:p>
        </p:txBody>
      </p:sp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Актуальность проекта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 bwMode="auto">
          <a:xfrm>
            <a:off x="7524239" y="2944247"/>
            <a:ext cx="5111645" cy="12003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 b="1">
                <a:solidFill>
                  <a:srgbClr val="8F00FF"/>
                </a:solidFill>
              </a:rPr>
              <a:t>Создание образовательной экосистемы решает проблемы различных типов потребителей: </a:t>
            </a:r>
            <a:endParaRPr/>
          </a:p>
        </p:txBody>
      </p:sp>
      <p:sp>
        <p:nvSpPr>
          <p:cNvPr id="185" name="Текст 2"/>
          <p:cNvSpPr txBox="1"/>
          <p:nvPr/>
        </p:nvSpPr>
        <p:spPr bwMode="auto">
          <a:xfrm>
            <a:off x="7624712" y="4359119"/>
            <a:ext cx="3800763" cy="1815878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800"/>
              <a:t>– Студентов;</a:t>
            </a:r>
            <a:endParaRPr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800"/>
              <a:t>– Родителей;</a:t>
            </a:r>
            <a:endParaRPr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800"/>
              <a:t>– Работодателей;</a:t>
            </a:r>
            <a:endParaRPr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800"/>
              <a:t>– Преподавателей.</a:t>
            </a:r>
            <a:endParaRPr/>
          </a:p>
        </p:txBody>
      </p:sp>
      <p:grpSp>
        <p:nvGrpSpPr>
          <p:cNvPr id="188" name="Прямоугольник 16"/>
          <p:cNvGrpSpPr/>
          <p:nvPr/>
        </p:nvGrpSpPr>
        <p:grpSpPr bwMode="auto">
          <a:xfrm>
            <a:off x="-18521" y="6358525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3</a:t>
              </a:r>
              <a:endParaRPr/>
            </a:p>
          </p:txBody>
        </p:sp>
      </p:grpSp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проблема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9" name="TextBox 18"/>
          <p:cNvSpPr txBox="1"/>
          <p:nvPr/>
        </p:nvSpPr>
        <p:spPr bwMode="auto">
          <a:xfrm>
            <a:off x="336583" y="775042"/>
            <a:ext cx="6603306" cy="56938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940CFF"/>
                </a:solidFill>
                <a:latin typeface="Gilroy-Light"/>
              </a:rPr>
              <a:t>Отсутствует единая образовательная экосистема</a:t>
            </a:r>
            <a:r>
              <a:rPr lang="ru-RU" sz="2800">
                <a:solidFill>
                  <a:srgbClr val="940CFF"/>
                </a:solidFill>
                <a:latin typeface="Gilroy-Light"/>
              </a:rPr>
              <a:t>.</a:t>
            </a:r>
            <a:endParaRPr/>
          </a:p>
          <a:p>
            <a:pPr algn="just">
              <a:defRPr/>
            </a:pPr>
            <a:endParaRPr lang="ru-RU" sz="2800">
              <a:solidFill>
                <a:srgbClr val="940CFF"/>
              </a:solidFill>
              <a:latin typeface="Gilroy-Light"/>
            </a:endParaRPr>
          </a:p>
          <a:p>
            <a:pPr algn="just">
              <a:defRPr/>
            </a:pPr>
            <a:r>
              <a:rPr lang="ru-RU" sz="2000"/>
              <a:t>Большинство образовательных учреждений используют различные платформы и системы как для очного, так и дистанционного обучения, что создает </a:t>
            </a:r>
            <a:r>
              <a:rPr lang="ru-RU" sz="2000" b="1">
                <a:solidFill>
                  <a:srgbClr val="9F00FF"/>
                </a:solidFill>
              </a:rPr>
              <a:t>дополнительные сложности </a:t>
            </a:r>
            <a:r>
              <a:rPr lang="ru-RU" sz="2000"/>
              <a:t>в процессе обмена информацией.</a:t>
            </a:r>
            <a:endParaRPr/>
          </a:p>
          <a:p>
            <a:pPr algn="just">
              <a:defRPr/>
            </a:pPr>
            <a:endParaRPr lang="ru-RU" sz="2000"/>
          </a:p>
          <a:p>
            <a:pPr algn="just">
              <a:defRPr/>
            </a:pPr>
            <a:r>
              <a:rPr lang="ru-RU" sz="2000"/>
              <a:t>Единая образовательная экосистема могла бы помочь решить многие проблемы, связанные с выбором образовательных учреждений, программ и курсов, а также обеспечить более плавный переход между ними. Она должна включать в себя различные типы образовательных учреждений, </a:t>
            </a:r>
            <a:r>
              <a:rPr lang="ru-RU" sz="2000">
                <a:solidFill>
                  <a:srgbClr val="9F00FF"/>
                </a:solidFill>
              </a:rPr>
              <a:t>от </a:t>
            </a:r>
            <a:r>
              <a:rPr lang="ru-RU" sz="2000" b="1">
                <a:solidFill>
                  <a:srgbClr val="9F00FF"/>
                </a:solidFill>
              </a:rPr>
              <a:t>детских садов до университетов, а также широкий спектр программ и курсов.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4</a:t>
              </a:r>
              <a:endParaRPr/>
            </a:p>
          </p:txBody>
        </p:sp>
      </p:grpSp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решение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6" name="TextBox 15"/>
          <p:cNvSpPr txBox="1"/>
          <p:nvPr/>
        </p:nvSpPr>
        <p:spPr bwMode="auto">
          <a:xfrm>
            <a:off x="523739" y="979635"/>
            <a:ext cx="5572261" cy="56323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>
                <a:latin typeface="Gilroy-Light"/>
              </a:rPr>
              <a:t>Создание образовательной экосистемы будет основано на использовании </a:t>
            </a:r>
            <a:r>
              <a:rPr lang="ru-RU" sz="2000" b="1">
                <a:solidFill>
                  <a:srgbClr val="8F00FF"/>
                </a:solidFill>
                <a:latin typeface="Gilroy-Light"/>
              </a:rPr>
              <a:t>искусственного интеллекта </a:t>
            </a:r>
            <a:r>
              <a:rPr lang="ru-RU" sz="2000">
                <a:latin typeface="Gilroy-Light"/>
              </a:rPr>
              <a:t>и</a:t>
            </a:r>
            <a:r>
              <a:rPr lang="ru-RU" sz="2000" b="1">
                <a:latin typeface="Gilroy-Light"/>
              </a:rPr>
              <a:t> </a:t>
            </a:r>
            <a:r>
              <a:rPr lang="ru-RU" sz="2000" b="1">
                <a:solidFill>
                  <a:srgbClr val="8F00FF"/>
                </a:solidFill>
                <a:latin typeface="Gilroy-Light"/>
              </a:rPr>
              <a:t>машинного обучения </a:t>
            </a:r>
            <a:r>
              <a:rPr lang="ru-RU" sz="2000">
                <a:latin typeface="Gilroy-Light"/>
              </a:rPr>
              <a:t>для автоматизации процессов, улучшения качества обучения и предоставления персонализированных рекомендаций. </a:t>
            </a:r>
            <a:endParaRPr/>
          </a:p>
          <a:p>
            <a:pPr algn="just">
              <a:defRPr/>
            </a:pPr>
            <a:endParaRPr lang="ru-RU" sz="2000">
              <a:latin typeface="Gilroy-Light"/>
            </a:endParaRPr>
          </a:p>
          <a:p>
            <a:pPr algn="just">
              <a:defRPr/>
            </a:pPr>
            <a:r>
              <a:rPr lang="ru-RU" sz="2000">
                <a:latin typeface="Gilroy-Light"/>
              </a:rPr>
              <a:t>В рамках данной концепции будут </a:t>
            </a:r>
            <a:r>
              <a:rPr lang="ru-RU" sz="2000" b="1">
                <a:solidFill>
                  <a:srgbClr val="8F00FF"/>
                </a:solidFill>
                <a:latin typeface="Gilroy-Light"/>
              </a:rPr>
              <a:t>использоваться как собственные, так и существующие разработки</a:t>
            </a:r>
            <a:r>
              <a:rPr lang="ru-RU" sz="2000" b="1">
                <a:latin typeface="Gilroy-Light"/>
              </a:rPr>
              <a:t> </a:t>
            </a:r>
            <a:r>
              <a:rPr lang="ru-RU" sz="2000">
                <a:latin typeface="Gilroy-Light"/>
              </a:rPr>
              <a:t>в области образовательных технологий. </a:t>
            </a:r>
            <a:endParaRPr/>
          </a:p>
          <a:p>
            <a:pPr algn="just">
              <a:defRPr/>
            </a:pPr>
            <a:endParaRPr lang="ru-RU" sz="2000">
              <a:latin typeface="Gilroy-Light"/>
            </a:endParaRPr>
          </a:p>
          <a:p>
            <a:pPr algn="just">
              <a:defRPr/>
            </a:pPr>
            <a:r>
              <a:rPr lang="ru-RU" sz="2000">
                <a:latin typeface="Gilroy-Light"/>
              </a:rPr>
              <a:t>Собственные разработки будут включать создание алгоритмов машинного обучения, способных анализировать данные об успехах учащихся, определять их потребности и предоставлять рекомендации по улучшению обучения.</a:t>
            </a:r>
            <a:endParaRPr/>
          </a:p>
        </p:txBody>
      </p:sp>
      <p:sp>
        <p:nvSpPr>
          <p:cNvPr id="19" name="Текст 2"/>
          <p:cNvSpPr txBox="1"/>
          <p:nvPr/>
        </p:nvSpPr>
        <p:spPr bwMode="auto">
          <a:xfrm>
            <a:off x="6843174" y="3105091"/>
            <a:ext cx="4711006" cy="1938988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/>
              <a:t>Создание образовательной экосистемы также решает проблему недостаточного финансирования образования, так как привлечение дополнительных источников дохода позволяет улучшить качество обучения и сделать его более доступным.</a:t>
            </a:r>
            <a:endParaRPr/>
          </a:p>
        </p:txBody>
      </p:sp>
      <p:sp>
        <p:nvSpPr>
          <p:cNvPr id="20" name="Текст 2"/>
          <p:cNvSpPr txBox="1"/>
          <p:nvPr/>
        </p:nvSpPr>
        <p:spPr bwMode="auto">
          <a:xfrm>
            <a:off x="6843173" y="1590281"/>
            <a:ext cx="4551657" cy="13849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800" b="1">
                <a:solidFill>
                  <a:srgbClr val="8F00FF"/>
                </a:solidFill>
              </a:rPr>
              <a:t>Почему существующих вариантов решения недостаточно: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 bwMode="auto">
          <a:xfrm>
            <a:off x="673166" y="1121208"/>
            <a:ext cx="6518934" cy="646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3600"/>
              <a:t>Ценностное предложение</a:t>
            </a:r>
            <a:endParaRPr sz="3600"/>
          </a:p>
        </p:txBody>
      </p:sp>
      <p:sp>
        <p:nvSpPr>
          <p:cNvPr id="185" name="Текст 2"/>
          <p:cNvSpPr txBox="1"/>
          <p:nvPr/>
        </p:nvSpPr>
        <p:spPr bwMode="auto">
          <a:xfrm>
            <a:off x="724103" y="2756872"/>
            <a:ext cx="10743793" cy="317009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b="1">
                <a:solidFill>
                  <a:srgbClr val="8F00FF"/>
                </a:solidFill>
              </a:rPr>
              <a:t>Предоставление комплексного и практического обучения</a:t>
            </a:r>
            <a:r>
              <a:rPr lang="ru-RU" sz="2000"/>
              <a:t>, которое позволяет студентам получить не только знания в отдельных технологиях, но и умение применять их на практике. </a:t>
            </a:r>
            <a:endParaRPr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sz="200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b="1">
                <a:solidFill>
                  <a:srgbClr val="8F00FF"/>
                </a:solidFill>
              </a:rPr>
              <a:t>Гибкие форматы обучения</a:t>
            </a:r>
            <a:r>
              <a:rPr lang="ru-RU" sz="2000" b="1"/>
              <a:t> </a:t>
            </a:r>
            <a:r>
              <a:rPr lang="ru-RU" sz="2000"/>
              <a:t>и</a:t>
            </a:r>
            <a:r>
              <a:rPr lang="ru-RU" sz="2000" b="1"/>
              <a:t> </a:t>
            </a:r>
            <a:r>
              <a:rPr lang="ru-RU" sz="2000" b="1">
                <a:solidFill>
                  <a:srgbClr val="8F00FF"/>
                </a:solidFill>
              </a:rPr>
              <a:t>сертификация</a:t>
            </a:r>
            <a:r>
              <a:rPr lang="ru-RU" sz="2000" b="1"/>
              <a:t> </a:t>
            </a:r>
            <a:r>
              <a:rPr lang="ru-RU" sz="2000"/>
              <a:t>также делают образовательную экосистему «АйТича» привлекательной для студентов, которые могут выбрать наиболее удобный способ обучения и получить официальные сертификаты после успешного окончания курсов или программ. </a:t>
            </a:r>
            <a:endParaRPr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sz="200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b="1">
                <a:solidFill>
                  <a:srgbClr val="8F00FF"/>
                </a:solidFill>
              </a:rPr>
              <a:t>Создание активного сообщества </a:t>
            </a:r>
            <a:r>
              <a:rPr lang="ru-RU" sz="2000"/>
              <a:t>студентов и выпускников также является ценностью, поскольку они могут обмениваться опытом, задавать вопросы и получать поддержку от экспертов и коллег. </a:t>
            </a:r>
            <a:endParaRPr sz="2000"/>
          </a:p>
        </p:txBody>
      </p:sp>
      <p:grpSp>
        <p:nvGrpSpPr>
          <p:cNvPr id="188" name="Прямоугольник 16"/>
          <p:cNvGrpSpPr/>
          <p:nvPr/>
        </p:nvGrpSpPr>
        <p:grpSpPr bwMode="auto">
          <a:xfrm>
            <a:off x="-18521" y="6358525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5</a:t>
              </a:r>
              <a:endParaRPr/>
            </a:p>
          </p:txBody>
        </p:sp>
      </p:grpSp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решение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6" name="TextBox 15"/>
          <p:cNvSpPr txBox="1"/>
          <p:nvPr/>
        </p:nvSpPr>
        <p:spPr bwMode="auto">
          <a:xfrm>
            <a:off x="673166" y="1789569"/>
            <a:ext cx="11049647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6900B8"/>
                </a:solidFill>
                <a:latin typeface="Gilroy-Light"/>
              </a:rPr>
              <a:t>Образовательная платформа «АйТича» - единая образовательная экосистема, включающая все необходимое для успешного обучения.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 bwMode="auto">
          <a:xfrm>
            <a:off x="647231" y="1422190"/>
            <a:ext cx="6518934" cy="646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3600" b="1"/>
              <a:t>ВОСТРЕБОВАТЕЛЬНОСТЬ</a:t>
            </a:r>
            <a:r>
              <a:rPr lang="ru-RU" sz="3600"/>
              <a:t> </a:t>
            </a:r>
            <a:endParaRPr/>
          </a:p>
        </p:txBody>
      </p:sp>
      <p:sp>
        <p:nvSpPr>
          <p:cNvPr id="185" name="Текст 2"/>
          <p:cNvSpPr txBox="1"/>
          <p:nvPr/>
        </p:nvSpPr>
        <p:spPr bwMode="auto">
          <a:xfrm>
            <a:off x="993857" y="2064882"/>
            <a:ext cx="9888938" cy="3970314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800"/>
              <a:t>В настоящее время не существует образовательной платформы, которая представляет собой </a:t>
            </a:r>
            <a:r>
              <a:rPr lang="ru-RU" sz="2800" b="1">
                <a:solidFill>
                  <a:srgbClr val="9F00FF"/>
                </a:solidFill>
              </a:rPr>
              <a:t>единую экосистему</a:t>
            </a:r>
            <a:r>
              <a:rPr lang="ru-RU" sz="2800"/>
              <a:t>, состоящую из множества элементов и сервисов, необходимых учащимся. </a:t>
            </a:r>
            <a:endParaRPr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sz="280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800"/>
              <a:t>Все платформы, которые существуют на данный момент - "однопродуктны", т.е. предоставляют только один продукт (например, продажа курсов) и на данном продукте ассортимент платформы заканчивается.</a:t>
            </a:r>
            <a:endParaRPr sz="2800"/>
          </a:p>
        </p:txBody>
      </p:sp>
      <p:grpSp>
        <p:nvGrpSpPr>
          <p:cNvPr id="188" name="Прямоугольник 16"/>
          <p:cNvGrpSpPr/>
          <p:nvPr/>
        </p:nvGrpSpPr>
        <p:grpSpPr bwMode="auto">
          <a:xfrm>
            <a:off x="-18521" y="6358525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6</a:t>
              </a:r>
              <a:endParaRPr/>
            </a:p>
          </p:txBody>
        </p:sp>
      </p:grpSp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решение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 bwMode="auto">
          <a:xfrm>
            <a:off x="1167284" y="1125680"/>
            <a:ext cx="6518934" cy="646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3600"/>
              <a:t>КОНКУРЕНТЫ</a:t>
            </a:r>
            <a:endParaRPr/>
          </a:p>
        </p:txBody>
      </p:sp>
      <p:sp>
        <p:nvSpPr>
          <p:cNvPr id="185" name="Текст 2"/>
          <p:cNvSpPr txBox="1"/>
          <p:nvPr/>
        </p:nvSpPr>
        <p:spPr bwMode="auto">
          <a:xfrm>
            <a:off x="1167284" y="1772006"/>
            <a:ext cx="9970321" cy="393227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800" b="1"/>
              <a:t>Stepik </a:t>
            </a:r>
            <a:r>
              <a:rPr lang="ru-RU" sz="2800"/>
              <a:t>- образовательная платформа и маркетплейс курсов. </a:t>
            </a:r>
            <a:endParaRPr/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800" b="1"/>
              <a:t>Яндекс.Практикум</a:t>
            </a:r>
            <a:r>
              <a:rPr lang="ru-RU" sz="2800"/>
              <a:t> - сервис онлайн-образования в сфере IT. </a:t>
            </a:r>
            <a:endParaRPr/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800" b="1"/>
              <a:t>Skillbox</a:t>
            </a:r>
            <a:r>
              <a:rPr lang="ru-RU" sz="2800"/>
              <a:t> - образовательная платформа с онлайн-курсами.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800" b="1"/>
              <a:t>Skyeng</a:t>
            </a:r>
            <a:r>
              <a:rPr lang="ru-RU" sz="2800"/>
              <a:t> -</a:t>
            </a:r>
            <a:r>
              <a:rPr lang="ru-RU" sz="2800" b="0"/>
              <a:t> </a:t>
            </a:r>
            <a:r>
              <a:rPr lang="ru-RU" sz="2800" b="0" i="0" u="none" strike="noStrike" cap="none" spc="0">
                <a:ln>
                  <a:noFill/>
                </a:ln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это онлайн-школа английского языка. </a:t>
            </a:r>
            <a:endParaRPr lang="ru-RU" sz="2800" b="0"/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800" b="1"/>
              <a:t>Умскул </a:t>
            </a:r>
            <a:r>
              <a:rPr lang="ru-RU" sz="2800" b="0"/>
              <a:t>- </a:t>
            </a:r>
            <a:r>
              <a:rPr lang="ru-RU" sz="2800" b="0" i="0" u="none" strike="noStrike" cap="none" spc="0">
                <a:ln>
                  <a:noFill/>
                </a:ln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это онлайн-платформа для подготовки к экзаменам</a:t>
            </a:r>
            <a:r>
              <a:rPr lang="ru-RU" sz="2800" b="0"/>
              <a:t>.</a:t>
            </a:r>
            <a:endParaRPr sz="2800" b="1"/>
          </a:p>
        </p:txBody>
      </p:sp>
      <p:grpSp>
        <p:nvGrpSpPr>
          <p:cNvPr id="188" name="Прямоугольник 16"/>
          <p:cNvGrpSpPr/>
          <p:nvPr/>
        </p:nvGrpSpPr>
        <p:grpSpPr bwMode="auto">
          <a:xfrm>
            <a:off x="-18521" y="6358525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7</a:t>
              </a:r>
              <a:endParaRPr/>
            </a:p>
          </p:txBody>
        </p:sp>
      </p:grpSp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рынок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 bwMode="auto">
          <a:xfrm>
            <a:off x="2020868" y="6161374"/>
            <a:ext cx="8150263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800" b="1"/>
              <a:t>Рентабельность</a:t>
            </a:r>
            <a:r>
              <a:rPr lang="ru-RU" sz="2800"/>
              <a:t> (2 094 097,68/ 3 366 000) x100 = 62%</a:t>
            </a:r>
            <a:endParaRPr sz="2800"/>
          </a:p>
        </p:txBody>
      </p:sp>
      <p:grpSp>
        <p:nvGrpSpPr>
          <p:cNvPr id="188" name="Прямоугольник 16"/>
          <p:cNvGrpSpPr/>
          <p:nvPr/>
        </p:nvGrpSpPr>
        <p:grpSpPr bwMode="auto">
          <a:xfrm>
            <a:off x="-18521" y="6358525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8</a:t>
              </a:r>
              <a:endParaRPr/>
            </a:p>
          </p:txBody>
        </p:sp>
      </p:grp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 bwMode="auto">
          <a:xfrm>
            <a:off x="1744728" y="789578"/>
            <a:ext cx="9126230" cy="4921505"/>
            <a:chOff x="523740" y="1986936"/>
            <a:chExt cx="7889664" cy="4159856"/>
          </a:xfrm>
        </p:grpSpPr>
        <p:sp>
          <p:nvSpPr>
            <p:cNvPr id="5" name="Овал 4"/>
            <p:cNvSpPr/>
            <p:nvPr/>
          </p:nvSpPr>
          <p:spPr bwMode="auto">
            <a:xfrm>
              <a:off x="523740" y="1986936"/>
              <a:ext cx="4530984" cy="4159856"/>
            </a:xfrm>
            <a:prstGeom prst="ellipse">
              <a:avLst/>
            </a:prstGeom>
            <a:solidFill>
              <a:srgbClr val="F7EBFF"/>
            </a:solidFill>
            <a:ln w="25400" cap="flat">
              <a:solidFill>
                <a:srgbClr val="8F00FF"/>
              </a:solidFill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grpSp>
          <p:nvGrpSpPr>
            <p:cNvPr id="27" name="Группа 26"/>
            <p:cNvGrpSpPr/>
            <p:nvPr/>
          </p:nvGrpSpPr>
          <p:grpSpPr bwMode="auto">
            <a:xfrm>
              <a:off x="1353318" y="2731223"/>
              <a:ext cx="7060086" cy="3415569"/>
              <a:chOff x="1353318" y="2731223"/>
              <a:chExt cx="7060086" cy="3415569"/>
            </a:xfrm>
          </p:grpSpPr>
          <p:sp>
            <p:nvSpPr>
              <p:cNvPr id="20" name="TextBox 19"/>
              <p:cNvSpPr txBox="1"/>
              <p:nvPr/>
            </p:nvSpPr>
            <p:spPr bwMode="auto">
              <a:xfrm>
                <a:off x="4080249" y="5808238"/>
                <a:ext cx="3239967" cy="3381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lvl="8">
                  <a:defRPr sz="1600">
                    <a:solidFill>
                      <a:srgbClr val="1B1B1B"/>
                    </a:solidFill>
                    <a:latin typeface="Gilroy-Light"/>
                    <a:ea typeface="Gilroy-Light"/>
                    <a:cs typeface="Gilroy-Light"/>
                  </a:defRPr>
                </a:pPr>
                <a:r>
                  <a:rPr lang="ru-RU" sz="2000">
                    <a:latin typeface="Gilroy-Light"/>
                  </a:rPr>
                  <a:t>TAM - </a:t>
                </a:r>
                <a:r>
                  <a:rPr lang="ru-RU" sz="2000" b="0" i="0">
                    <a:solidFill>
                      <a:srgbClr val="000000"/>
                    </a:solidFill>
                    <a:latin typeface="Gilroy-Light"/>
                  </a:rPr>
                  <a:t>104 704 886 832 </a:t>
                </a:r>
                <a:r>
                  <a:rPr lang="ru-RU" sz="2000">
                    <a:latin typeface="Gilroy-Light"/>
                  </a:rPr>
                  <a:t>руб./год</a:t>
                </a:r>
                <a:endParaRPr/>
              </a:p>
            </p:txBody>
          </p:sp>
          <p:sp>
            <p:nvSpPr>
              <p:cNvPr id="13" name="Овал 12"/>
              <p:cNvSpPr/>
              <p:nvPr/>
            </p:nvSpPr>
            <p:spPr bwMode="auto">
              <a:xfrm>
                <a:off x="1353318" y="2731223"/>
                <a:ext cx="2871828" cy="2671281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9F00FF"/>
                </a:solidFill>
                <a:prstDash val="solid"/>
                <a:round/>
              </a:ln>
              <a:effectLst/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lang="ru-RU" sz="180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"/>
                  <a:ea typeface="Helvetica"/>
                  <a:cs typeface="Helvetic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 bwMode="auto">
              <a:xfrm>
                <a:off x="4939404" y="4671954"/>
                <a:ext cx="3474000" cy="3381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lvl="8">
                  <a:defRPr sz="1600">
                    <a:solidFill>
                      <a:srgbClr val="1B1B1B"/>
                    </a:solidFill>
                    <a:latin typeface="Gilroy-Light"/>
                    <a:ea typeface="Gilroy-Light"/>
                    <a:cs typeface="Gilroy-Light"/>
                  </a:defRPr>
                </a:pPr>
                <a:r>
                  <a:rPr lang="ru-RU" sz="2000">
                    <a:latin typeface="Gilroy-Light"/>
                  </a:rPr>
                  <a:t>SAM - </a:t>
                </a:r>
                <a:r>
                  <a:rPr lang="ru-RU" sz="2000" b="0" i="0">
                    <a:solidFill>
                      <a:srgbClr val="000000"/>
                    </a:solidFill>
                    <a:latin typeface="Gilroy-Light"/>
                  </a:rPr>
                  <a:t>1 047 048 868,32</a:t>
                </a:r>
                <a:r>
                  <a:rPr lang="ru-RU" sz="2000">
                    <a:latin typeface="Gilroy-Light"/>
                  </a:rPr>
                  <a:t> руб./год.</a:t>
                </a:r>
                <a:endParaRPr/>
              </a:p>
            </p:txBody>
          </p:sp>
          <p:sp>
            <p:nvSpPr>
              <p:cNvPr id="15" name="Овал 14"/>
              <p:cNvSpPr/>
              <p:nvPr/>
            </p:nvSpPr>
            <p:spPr bwMode="auto">
              <a:xfrm>
                <a:off x="2089181" y="3429731"/>
                <a:ext cx="1400102" cy="1274264"/>
              </a:xfrm>
              <a:prstGeom prst="ellipse">
                <a:avLst/>
              </a:prstGeom>
              <a:solidFill>
                <a:srgbClr val="F7EBFF"/>
              </a:solidFill>
              <a:ln w="25400" cap="flat">
                <a:solidFill>
                  <a:srgbClr val="9F00FF"/>
                </a:solidFill>
                <a:prstDash val="solid"/>
                <a:round/>
              </a:ln>
              <a:effectLst/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lang="ru-RU" sz="180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"/>
                  <a:ea typeface="Helvetica"/>
                  <a:cs typeface="Helvetic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 bwMode="auto">
              <a:xfrm>
                <a:off x="5153246" y="3733692"/>
                <a:ext cx="3153759" cy="3381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lvl="8">
                  <a:defRPr sz="1600">
                    <a:solidFill>
                      <a:srgbClr val="1B1B1B"/>
                    </a:solidFill>
                    <a:latin typeface="Gilroy-Light"/>
                    <a:ea typeface="Gilroy-Light"/>
                    <a:cs typeface="Gilroy-Light"/>
                  </a:defRPr>
                </a:pPr>
                <a:r>
                  <a:rPr lang="ru-RU" sz="2000" b="1">
                    <a:solidFill>
                      <a:srgbClr val="9F00FF"/>
                    </a:solidFill>
                    <a:latin typeface="Gilroy-Light"/>
                  </a:rPr>
                  <a:t>SOM - </a:t>
                </a:r>
                <a:r>
                  <a:rPr lang="ru-RU" sz="2000" b="1" i="0">
                    <a:solidFill>
                      <a:srgbClr val="9F00FF"/>
                    </a:solidFill>
                    <a:latin typeface="Gilroy-Light"/>
                  </a:rPr>
                  <a:t>2 094 097,68 </a:t>
                </a:r>
                <a:r>
                  <a:rPr lang="ru-RU" sz="2000" b="1">
                    <a:solidFill>
                      <a:srgbClr val="9F00FF"/>
                    </a:solidFill>
                    <a:latin typeface="Gilroy-Light"/>
                  </a:rPr>
                  <a:t>руб./год.</a:t>
                </a:r>
                <a:endParaRPr/>
              </a:p>
            </p:txBody>
          </p:sp>
          <p:cxnSp>
            <p:nvCxnSpPr>
              <p:cNvPr id="19" name="Прямая соединительная линия 18"/>
              <p:cNvCxnSpPr>
                <a:cxnSpLocks/>
                <a:stCxn id="5" idx="4"/>
              </p:cNvCxnSpPr>
              <p:nvPr/>
            </p:nvCxnSpPr>
            <p:spPr bwMode="auto">
              <a:xfrm>
                <a:off x="2789232" y="6146792"/>
                <a:ext cx="4264768" cy="0"/>
              </a:xfrm>
              <a:prstGeom prst="line">
                <a:avLst/>
              </a:prstGeom>
              <a:noFill/>
              <a:ln w="25400" cap="flat">
                <a:solidFill>
                  <a:srgbClr val="8F00FF"/>
                </a:solidFill>
                <a:prstDash val="solid"/>
                <a:round/>
              </a:ln>
              <a:effectLst/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</p:cxnSp>
          <p:cxnSp>
            <p:nvCxnSpPr>
              <p:cNvPr id="22" name="Прямая соединительная линия 21"/>
              <p:cNvCxnSpPr>
                <a:cxnSpLocks/>
                <a:stCxn id="13" idx="5"/>
              </p:cNvCxnSpPr>
              <p:nvPr/>
            </p:nvCxnSpPr>
            <p:spPr bwMode="auto">
              <a:xfrm flipV="1">
                <a:off x="3804576" y="5010143"/>
                <a:ext cx="4156562" cy="1161"/>
              </a:xfrm>
              <a:prstGeom prst="line">
                <a:avLst/>
              </a:prstGeom>
              <a:noFill/>
              <a:ln w="25400" cap="flat">
                <a:solidFill>
                  <a:srgbClr val="9F00FF"/>
                </a:solidFill>
                <a:prstDash val="solid"/>
                <a:round/>
              </a:ln>
              <a:effectLst/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</p:cxnSp>
          <p:cxnSp>
            <p:nvCxnSpPr>
              <p:cNvPr id="25" name="Прямая соединительная линия 24"/>
              <p:cNvCxnSpPr>
                <a:cxnSpLocks/>
                <a:stCxn id="15" idx="6"/>
              </p:cNvCxnSpPr>
              <p:nvPr/>
            </p:nvCxnSpPr>
            <p:spPr bwMode="auto">
              <a:xfrm>
                <a:off x="3489283" y="4066863"/>
                <a:ext cx="4471855" cy="5017"/>
              </a:xfrm>
              <a:prstGeom prst="line">
                <a:avLst/>
              </a:prstGeom>
              <a:noFill/>
              <a:ln w="25400" cap="flat">
                <a:solidFill>
                  <a:srgbClr val="9B00FF"/>
                </a:solidFill>
                <a:prstDash val="solid"/>
                <a:round/>
              </a:ln>
              <a:effectLst/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</p:cxnSp>
        </p:grpSp>
      </p:grpSp>
      <p:sp>
        <p:nvSpPr>
          <p:cNvPr id="24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рынок</a:t>
            </a:r>
            <a:endParaRPr sz="1600" cap="all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 bwMode="auto">
          <a:xfrm>
            <a:off x="1082167" y="1597832"/>
            <a:ext cx="9904573" cy="230832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3600"/>
              <a:t>Предоставление доступа к образовательным ресурсам на основе подписки. </a:t>
            </a:r>
            <a:endParaRPr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3600"/>
              <a:t>Услуги по созданию и продвижению индивидуальных образовательных траекторий. </a:t>
            </a:r>
            <a:endParaRPr sz="3600"/>
          </a:p>
        </p:txBody>
      </p:sp>
      <p:grpSp>
        <p:nvGrpSpPr>
          <p:cNvPr id="188" name="Прямоугольник 16"/>
          <p:cNvGrpSpPr/>
          <p:nvPr/>
        </p:nvGrpSpPr>
        <p:grpSpPr bwMode="auto">
          <a:xfrm>
            <a:off x="-18521" y="6358525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9</a:t>
              </a:r>
              <a:endParaRPr/>
            </a:p>
          </p:txBody>
        </p:sp>
      </p:grpSp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Бизнес модель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9827231" y="3117351"/>
            <a:ext cx="2250041" cy="1828800"/>
          </a:xfrm>
          <a:prstGeom prst="rect">
            <a:avLst/>
          </a:prstGeom>
          <a:solidFill>
            <a:srgbClr val="7A3D5E"/>
          </a:solidFill>
          <a:ln w="254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7981307" y="4853643"/>
            <a:ext cx="2250041" cy="1828800"/>
          </a:xfrm>
          <a:prstGeom prst="rect">
            <a:avLst/>
          </a:prstGeom>
          <a:solidFill>
            <a:srgbClr val="7A3D5E"/>
          </a:solidFill>
          <a:ln w="254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184" name="Текст 2"/>
          <p:cNvSpPr txBox="1"/>
          <p:nvPr/>
        </p:nvSpPr>
        <p:spPr bwMode="auto">
          <a:xfrm>
            <a:off x="795995" y="1363029"/>
            <a:ext cx="10156256" cy="1754322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571500" indent="-571500" algn="l">
              <a:buFontTx/>
              <a:buChar char="-"/>
              <a:defRPr/>
            </a:pPr>
            <a:r>
              <a:rPr lang="ru-RU" sz="3600"/>
              <a:t>Разработка идеи проекта;</a:t>
            </a:r>
            <a:endParaRPr/>
          </a:p>
          <a:p>
            <a:pPr marL="571500" indent="-571500" algn="l">
              <a:buFontTx/>
              <a:buChar char="-"/>
              <a:defRPr/>
            </a:pPr>
            <a:r>
              <a:rPr lang="ru-RU" sz="3600"/>
              <a:t>Создание бизнес-модели и структуры проекта;</a:t>
            </a:r>
            <a:endParaRPr/>
          </a:p>
          <a:p>
            <a:pPr marL="571500" indent="-571500" algn="l">
              <a:buFontTx/>
              <a:buChar char="-"/>
              <a:defRPr/>
            </a:pPr>
            <a:r>
              <a:rPr lang="ru-RU" sz="3600"/>
              <a:t>Распределение ролей в команде.</a:t>
            </a:r>
            <a:endParaRPr sz="3600"/>
          </a:p>
        </p:txBody>
      </p:sp>
      <p:grpSp>
        <p:nvGrpSpPr>
          <p:cNvPr id="188" name="Прямоугольник 16"/>
          <p:cNvGrpSpPr/>
          <p:nvPr/>
        </p:nvGrpSpPr>
        <p:grpSpPr bwMode="auto">
          <a:xfrm>
            <a:off x="-18521" y="6358525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10</a:t>
              </a:r>
              <a:endParaRPr/>
            </a:p>
          </p:txBody>
        </p:sp>
      </p:grpSp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Текущие результаты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7406104" y="3429000"/>
            <a:ext cx="4300638" cy="286187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 bwMode="auto">
          <a:xfrm>
            <a:off x="744901" y="3784231"/>
            <a:ext cx="2086524" cy="1938988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b="1"/>
              <a:t>Тихонова Мария</a:t>
            </a:r>
            <a:endParaRPr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sz="2000"/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>
                <a:latin typeface="Gilroy-Light"/>
                <a:ea typeface="Calibri"/>
              </a:rPr>
              <a:t>Помощь в реализации проекта, продвижение проекта в среде потенциальных партнеров.</a:t>
            </a:r>
            <a:endParaRPr sz="1600">
              <a:latin typeface="Gilroy-Light"/>
            </a:endParaRPr>
          </a:p>
        </p:txBody>
      </p:sp>
      <p:grpSp>
        <p:nvGrpSpPr>
          <p:cNvPr id="188" name="Прямоугольник 16"/>
          <p:cNvGrpSpPr/>
          <p:nvPr/>
        </p:nvGrpSpPr>
        <p:grpSpPr bwMode="auto">
          <a:xfrm>
            <a:off x="-18521" y="6358525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11</a:t>
              </a:r>
              <a:endParaRPr/>
            </a:p>
          </p:txBody>
        </p:sp>
      </p:grpSp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команда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 bwMode="auto">
          <a:xfrm>
            <a:off x="343743" y="1031051"/>
            <a:ext cx="11504514" cy="2673491"/>
            <a:chOff x="336583" y="1515215"/>
            <a:chExt cx="11504514" cy="2673491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6303321" y="1594531"/>
              <a:ext cx="2507369" cy="2507369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3381312" y="1594533"/>
              <a:ext cx="2507369" cy="2507369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454564" y="1594533"/>
              <a:ext cx="2507370" cy="2507370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9230067" y="1594534"/>
              <a:ext cx="2507369" cy="2507369"/>
            </a:xfrm>
            <a:prstGeom prst="rect">
              <a:avLst/>
            </a:prstGeom>
          </p:spPr>
        </p:pic>
        <p:sp>
          <p:nvSpPr>
            <p:cNvPr id="18" name="Овал 17"/>
            <p:cNvSpPr/>
            <p:nvPr/>
          </p:nvSpPr>
          <p:spPr bwMode="auto">
            <a:xfrm>
              <a:off x="336583" y="1522706"/>
              <a:ext cx="2719428" cy="2666000"/>
            </a:xfrm>
            <a:prstGeom prst="ellipse">
              <a:avLst/>
            </a:prstGeom>
            <a:noFill/>
            <a:ln w="25400" cap="flat">
              <a:solidFill>
                <a:srgbClr val="8F00FF"/>
              </a:solidFill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6" name="Овал 25"/>
            <p:cNvSpPr/>
            <p:nvPr/>
          </p:nvSpPr>
          <p:spPr bwMode="auto">
            <a:xfrm>
              <a:off x="3272914" y="1515215"/>
              <a:ext cx="2719428" cy="2666000"/>
            </a:xfrm>
            <a:prstGeom prst="ellipse">
              <a:avLst/>
            </a:prstGeom>
            <a:noFill/>
            <a:ln w="25400" cap="flat">
              <a:solidFill>
                <a:srgbClr val="8F00FF"/>
              </a:solidFill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7" name="Овал 26"/>
            <p:cNvSpPr/>
            <p:nvPr/>
          </p:nvSpPr>
          <p:spPr bwMode="auto">
            <a:xfrm>
              <a:off x="9121669" y="1515215"/>
              <a:ext cx="2719428" cy="2666000"/>
            </a:xfrm>
            <a:prstGeom prst="ellipse">
              <a:avLst/>
            </a:prstGeom>
            <a:noFill/>
            <a:ln w="25400" cap="flat">
              <a:solidFill>
                <a:srgbClr val="8F00FF"/>
              </a:solidFill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8" name="Овал 27"/>
            <p:cNvSpPr/>
            <p:nvPr/>
          </p:nvSpPr>
          <p:spPr bwMode="auto">
            <a:xfrm>
              <a:off x="6197291" y="1522706"/>
              <a:ext cx="2719428" cy="2666000"/>
            </a:xfrm>
            <a:prstGeom prst="ellipse">
              <a:avLst/>
            </a:prstGeom>
            <a:noFill/>
            <a:ln w="25400" cap="flat">
              <a:solidFill>
                <a:srgbClr val="8F00FF"/>
              </a:solidFill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30" name="Текст 2"/>
          <p:cNvSpPr txBox="1"/>
          <p:nvPr/>
        </p:nvSpPr>
        <p:spPr bwMode="auto">
          <a:xfrm>
            <a:off x="3798009" y="3784230"/>
            <a:ext cx="1715743" cy="313979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b="1">
                <a:solidFill>
                  <a:srgbClr val="9F00FF"/>
                </a:solidFill>
              </a:rPr>
              <a:t>Шевелёв Иван</a:t>
            </a: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/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>
                <a:solidFill>
                  <a:srgbClr val="9F00FF"/>
                </a:solidFill>
                <a:latin typeface="Gilroy-Light"/>
                <a:ea typeface="Calibri"/>
              </a:rPr>
              <a:t>Формирование стратегического видения проекта, принятие управленческих решений, создание бизнес-модели. </a:t>
            </a:r>
            <a:endParaRPr sz="1600">
              <a:solidFill>
                <a:srgbClr val="9F00FF"/>
              </a:solidFill>
              <a:latin typeface="Gilroy-Light"/>
            </a:endParaRPr>
          </a:p>
        </p:txBody>
      </p:sp>
      <p:sp>
        <p:nvSpPr>
          <p:cNvPr id="31" name="Текст 2"/>
          <p:cNvSpPr txBox="1"/>
          <p:nvPr/>
        </p:nvSpPr>
        <p:spPr bwMode="auto">
          <a:xfrm>
            <a:off x="6593660" y="3785860"/>
            <a:ext cx="2224190" cy="169276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b="1"/>
              <a:t>Куркина Вероника</a:t>
            </a:r>
            <a:endParaRPr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sz="2000"/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>
                <a:latin typeface="Gilroy-Light"/>
                <a:ea typeface="Calibri"/>
              </a:rPr>
              <a:t>Помощь в реализации проекта,</a:t>
            </a:r>
            <a:endParaRPr lang="ru-RU" sz="1600">
              <a:latin typeface="Gilroy-Light"/>
            </a:endParaRP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>
                <a:latin typeface="Gilroy-Light"/>
              </a:rPr>
              <a:t>Ведение бухгалтерской отчётности.</a:t>
            </a:r>
            <a:endParaRPr/>
          </a:p>
        </p:txBody>
      </p:sp>
      <p:sp>
        <p:nvSpPr>
          <p:cNvPr id="32" name="Текст 2"/>
          <p:cNvSpPr txBox="1"/>
          <p:nvPr/>
        </p:nvSpPr>
        <p:spPr bwMode="auto">
          <a:xfrm>
            <a:off x="9432029" y="3785860"/>
            <a:ext cx="2113027" cy="1938988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b="1"/>
              <a:t>Вяткина Светлана</a:t>
            </a:r>
            <a:endParaRPr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sz="2000"/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>
                <a:latin typeface="Gilroy-Light"/>
                <a:ea typeface="Calibri"/>
                <a:cs typeface="Times New Roman"/>
              </a:rPr>
              <a:t>Формирование стратегического видения проекта, дизайнерское оформление проекта.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 bwMode="auto">
          <a:xfrm>
            <a:off x="1317227" y="2922978"/>
            <a:ext cx="9557546" cy="1107992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6600" b="1"/>
              <a:t>СОЗДАНИЕ </a:t>
            </a:r>
            <a:r>
              <a:rPr lang="en-US" sz="6600" b="1"/>
              <a:t>MVP </a:t>
            </a:r>
            <a:r>
              <a:rPr lang="ru-RU" sz="6600" b="1"/>
              <a:t>ПРОЕКТА</a:t>
            </a:r>
            <a:endParaRPr/>
          </a:p>
        </p:txBody>
      </p:sp>
      <p:grpSp>
        <p:nvGrpSpPr>
          <p:cNvPr id="188" name="Прямоугольник 16"/>
          <p:cNvGrpSpPr/>
          <p:nvPr/>
        </p:nvGrpSpPr>
        <p:grpSpPr bwMode="auto">
          <a:xfrm>
            <a:off x="-18521" y="6358525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12</a:t>
              </a:r>
              <a:endParaRPr/>
            </a:p>
          </p:txBody>
        </p:sp>
      </p:grpSp>
      <p:sp>
        <p:nvSpPr>
          <p:cNvPr id="3" name="Текст 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Планы развития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 bwMode="auto"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 bwMode="auto">
          <a:xfrm>
            <a:off x="532009" y="995119"/>
            <a:ext cx="5033522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sz="6900" b="1"/>
              <a:t>СПАСИБО</a:t>
            </a:r>
            <a:r>
              <a:rPr b="1"/>
              <a:t>!</a:t>
            </a:r>
            <a:endParaRPr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/>
              <a:t>КОНТАКТЫ</a:t>
            </a:r>
            <a:endParaRPr>
              <a:latin typeface="Gilroy-ExtraBold"/>
              <a:ea typeface="Gilroy-ExtraBold"/>
              <a:cs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/>
              <a:t>+79534860405</a:t>
            </a:r>
            <a:endParaRPr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/>
              <a:t>E</a:t>
            </a:r>
            <a:r>
              <a:rPr/>
              <a:t>mail</a:t>
            </a:r>
            <a:r>
              <a:rPr lang="ru-RU"/>
              <a:t>: </a:t>
            </a:r>
            <a:endParaRPr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8355782" y="1799844"/>
            <a:ext cx="3868881" cy="5074870"/>
          </a:xfrm>
          <a:prstGeom prst="rect">
            <a:avLst/>
          </a:prstGeom>
          <a:solidFill>
            <a:srgbClr val="9B00FF"/>
          </a:solidFill>
          <a:ln w="254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 l="19559" t="7220" r="35033" b="55088"/>
          <a:stretch/>
        </p:blipFill>
        <p:spPr bwMode="auto">
          <a:xfrm>
            <a:off x="8338464" y="4714514"/>
            <a:ext cx="3903513" cy="2160201"/>
          </a:xfrm>
          <a:prstGeom prst="rect">
            <a:avLst/>
          </a:prstGeom>
          <a:noFill/>
        </p:spPr>
      </p:pic>
      <p:sp>
        <p:nvSpPr>
          <p:cNvPr id="292" name="Прямоугольник 9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705</Words>
  <Application>Microsoft Office PowerPoint</Application>
  <DocSecurity>0</DocSecurity>
  <PresentationFormat>Широкоэкранный</PresentationFormat>
  <Paragraphs>97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Roboto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Валера</cp:lastModifiedBy>
  <cp:revision>28</cp:revision>
  <dcterms:modified xsi:type="dcterms:W3CDTF">2023-11-27T17:12:38Z</dcterms:modified>
  <cp:category/>
  <dc:identifier/>
  <cp:contentStatus/>
  <dc:language/>
  <cp:version/>
</cp:coreProperties>
</file>