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3"/>
  </p:notesMasterIdLst>
  <p:sldIdLst>
    <p:sldId id="336" r:id="rId2"/>
    <p:sldId id="335" r:id="rId3"/>
    <p:sldId id="325" r:id="rId4"/>
    <p:sldId id="333" r:id="rId5"/>
    <p:sldId id="324" r:id="rId6"/>
    <p:sldId id="326" r:id="rId7"/>
    <p:sldId id="328" r:id="rId8"/>
    <p:sldId id="327" r:id="rId9"/>
    <p:sldId id="329" r:id="rId10"/>
    <p:sldId id="330" r:id="rId11"/>
    <p:sldId id="331" r:id="rId12"/>
  </p:sldIdLst>
  <p:sldSz cx="12192000" cy="6858000"/>
  <p:notesSz cx="6858000" cy="9144000"/>
  <p:embeddedFontLs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Gilroy-ExtraBold" charset="-52"/>
      <p:regular r:id="rId18"/>
    </p:embeddedFont>
    <p:embeddedFont>
      <p:font typeface="Microsoft Sans Serif" pitchFamily="34" charset="0"/>
      <p:regular r:id="rId19"/>
    </p:embeddedFont>
    <p:embeddedFont>
      <p:font typeface="Trebuchet MS" pitchFamily="34" charset="0"/>
      <p:regular r:id="rId20"/>
      <p:bold r:id="rId21"/>
      <p:italic r:id="rId22"/>
      <p:boldItalic r:id="rId23"/>
    </p:embeddedFont>
    <p:embeddedFont>
      <p:font typeface="Raleway SemiBold" charset="-52"/>
      <p:bold r:id="rId24"/>
      <p:boldItalic r:id="rId25"/>
    </p:embeddedFont>
    <p:embeddedFont>
      <p:font typeface="Raleway" charset="-52"/>
      <p:regular r:id="rId26"/>
      <p:bold r:id="rId27"/>
      <p:italic r:id="rId28"/>
      <p:boldItalic r:id="rId29"/>
    </p:embeddedFont>
    <p:embeddedFont>
      <p:font typeface="Calibri Light" pitchFamily="34" charset="0"/>
      <p:regular r:id="rId30"/>
      <p:italic r:id="rId3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5015084D-1AD4-4D18-9564-DD43779D8854}">
          <p14:sldIdLst>
            <p14:sldId id="336"/>
            <p14:sldId id="335"/>
            <p14:sldId id="325"/>
            <p14:sldId id="333"/>
            <p14:sldId id="324"/>
            <p14:sldId id="326"/>
            <p14:sldId id="328"/>
            <p14:sldId id="327"/>
            <p14:sldId id="329"/>
            <p14:sldId id="330"/>
            <p14:sldId id="331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27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133" userDrawn="1">
          <p15:clr>
            <a:srgbClr val="A4A3A4"/>
          </p15:clr>
        </p15:guide>
        <p15:guide id="4" orient="horz" pos="2024" userDrawn="1">
          <p15:clr>
            <a:srgbClr val="A4A3A4"/>
          </p15:clr>
        </p15:guide>
        <p15:guide id="5" orient="horz" pos="2523" userDrawn="1">
          <p15:clr>
            <a:srgbClr val="A4A3A4"/>
          </p15:clr>
        </p15:guide>
        <p15:guide id="6" pos="211" userDrawn="1">
          <p15:clr>
            <a:srgbClr val="A4A3A4"/>
          </p15:clr>
        </p15:guide>
        <p15:guide id="7" pos="4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66"/>
    <a:srgbClr val="F56F0B"/>
    <a:srgbClr val="DE12EE"/>
    <a:srgbClr val="FBB3C1"/>
    <a:srgbClr val="8F00FF"/>
    <a:srgbClr val="FCAF17"/>
    <a:srgbClr val="AAD7E0"/>
    <a:srgbClr val="FD493C"/>
    <a:srgbClr val="3159A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38" autoAdjust="0"/>
    <p:restoredTop sz="96327"/>
  </p:normalViewPr>
  <p:slideViewPr>
    <p:cSldViewPr snapToGrid="0">
      <p:cViewPr>
        <p:scale>
          <a:sx n="33" d="100"/>
          <a:sy n="33" d="100"/>
        </p:scale>
        <p:origin x="-710" y="-1042"/>
      </p:cViewPr>
      <p:guideLst>
        <p:guide orient="horz" pos="2273"/>
        <p:guide orient="horz" pos="4133"/>
        <p:guide orient="horz" pos="2024"/>
        <p:guide orient="horz" pos="2523"/>
        <p:guide pos="3840"/>
        <p:guide pos="211"/>
        <p:guide pos="4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</a:t>
            </a:r>
          </a:p>
        </c:rich>
      </c:tx>
      <c:layout/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23185197058034634"/>
          <c:y val="0.13017600606940977"/>
          <c:w val="0.53629585517543521"/>
          <c:h val="0.7476708753510871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8F00FF"/>
            </a:solidFill>
            <a:ln>
              <a:solidFill>
                <a:srgbClr val="FBB3C1"/>
              </a:solidFill>
            </a:ln>
          </c:spPr>
          <c:dPt>
            <c:idx val="0"/>
            <c:spPr>
              <a:solidFill>
                <a:srgbClr val="8F00FF"/>
              </a:solidFill>
              <a:ln w="19050">
                <a:solidFill>
                  <a:srgbClr val="FBB3C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18E-4E09-BBEB-34D9F5BA0F2C}"/>
              </c:ext>
            </c:extLst>
          </c:dPt>
          <c:dPt>
            <c:idx val="1"/>
            <c:spPr>
              <a:solidFill>
                <a:srgbClr val="FFFF66"/>
              </a:solidFill>
              <a:ln w="19050">
                <a:solidFill>
                  <a:srgbClr val="FBB3C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18E-4E09-BBEB-34D9F5BA0F2C}"/>
              </c:ext>
            </c:extLst>
          </c:dPt>
          <c:dPt>
            <c:idx val="2"/>
            <c:spPr>
              <a:solidFill>
                <a:srgbClr val="DE12EE"/>
              </a:solidFill>
              <a:ln w="19050">
                <a:solidFill>
                  <a:srgbClr val="FBB3C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18E-4E09-BBEB-34D9F5BA0F2C}"/>
              </c:ext>
            </c:extLst>
          </c:dPt>
          <c:dPt>
            <c:idx val="3"/>
            <c:spPr>
              <a:solidFill>
                <a:srgbClr val="F56F0B"/>
              </a:solidFill>
              <a:ln w="19050">
                <a:solidFill>
                  <a:srgbClr val="FBB3C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18E-4E09-BBEB-34D9F5BA0F2C}"/>
              </c:ext>
            </c:extLst>
          </c:dPt>
          <c:cat>
            <c:strRef>
              <c:f>Лист1!$A$2:$A$5</c:f>
              <c:strCache>
                <c:ptCount val="4"/>
                <c:pt idx="0">
                  <c:v> за 70%</c:v>
                </c:pt>
                <c:pt idx="1">
                  <c:v>против 14%</c:v>
                </c:pt>
                <c:pt idx="2">
                  <c:v>сомневаются в удобстве 9%</c:v>
                </c:pt>
                <c:pt idx="3">
                  <c:v>все равно 7%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0.70000000000000018</c:v>
                </c:pt>
                <c:pt idx="1">
                  <c:v>0.14000000000000001</c:v>
                </c:pt>
                <c:pt idx="2">
                  <c:v>9.0000000000000038E-2</c:v>
                </c:pt>
                <c:pt idx="3">
                  <c:v>7.0000000000000034E-2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18E-4E09-BBEB-34D9F5BA0F2C}"/>
            </c:ext>
          </c:extLst>
        </c:ser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8459578118435022E-2"/>
          <c:y val="0.86342294722998003"/>
          <c:w val="0.92894595188522477"/>
          <c:h val="0.11494115148424557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937F66-F550-9E4D-959E-622383CC06B2}" type="datetimeFigureOut">
              <a:rPr lang="ru-RU" smtClean="0"/>
              <a:pPr/>
              <a:t>01.12.2024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41A1B-5A6C-5A44-904A-F58995260D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15191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EEDE7F-4E4E-4D89-D9D3-39915FDDA2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F584DBA7-B910-CCDB-5F26-E321A422D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E91CB80-1CA9-FC4C-54A0-474470EF8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01.12.2024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BFEA583-BC48-8E83-243C-CC5E82CB1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BB4C80C-E3E3-41BC-B4C6-40D2ECA01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9727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7411402-59ED-3036-13D8-3E0398277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C21DED0-C9C2-A072-7649-329E4C293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3391081-466B-4F8F-2233-6B7708E7F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01.12.2024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ECDED61-299D-6166-93BF-9EC6C8E44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0EA53FC-2F12-D82F-5D6C-46424ABA4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17733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29CBE4-57E2-E489-65DE-4880104C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C7B9CA3-2435-434D-AD03-0F873E760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023FE69-60C8-1868-1AC9-6E9C8CCAD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01.12.2024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0E38EF2-AF11-1730-7E90-EDF95DE59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CAB3DB0-B30E-3885-E12A-9F9F42692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421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BD706BC-2E8D-3C93-736E-00F724CE1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7139E13-02D1-FB0E-23B0-8683625584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76926C43-DF4D-C598-B31B-FD9F49FB0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245339F-ED26-12D6-ECD1-3B48FB71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01.12.2024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B027D27-1866-FE9E-740B-1EB7FF32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61F3922-C229-0E81-2D54-DD12F4CA5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0846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83E75A7-527F-D6BC-9AA9-02BA451F9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00F9786-6764-0C16-A45D-055706022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FCAF265D-6D5C-0118-F4A3-B3E5CE92E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0B6A304D-579E-D0DE-7304-E54B968A49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C6088A95-5C95-52F4-B13D-6AF68D1FC8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C8EBF002-B3E6-AF91-0AE2-2A41FE4D7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01.12.2024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2971B12A-946B-870B-F07A-2FEA6037C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85EFF2FB-3DE4-75B6-9235-3A831D4C4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8287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F34F037-0B5E-F04F-4F66-CB0ADBAF9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983CE45E-4184-4EB0-CDF2-3EADC033B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01.12.2024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BAB7885F-1FC2-16B0-01CA-0630AD4AE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98E9FDE0-0633-1B48-3700-69D7A0166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46135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6C21DAE4-1AA0-EB25-7AEB-C92BA76DE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01.12.2024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3D58342-182D-A232-D569-CA28248FE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24D9C0B-F653-BA3A-D8BA-C1EABAA60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61854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194F5DB-C899-8EA4-FB93-74FE8DA20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9EFE81B-7231-C4FE-1F94-4CDE9ADA5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BFFEFC4-67AD-9BA8-7D2E-C3B4F90EE8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1628867-01B7-AB95-840B-CEE8C4B71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01.12.2024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5B9C9CA-05E5-7FC2-15B2-3924FD341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809EBE8-0CA7-281A-C7D9-7E3155B50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78337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A54B009-4B35-79F1-55A3-5E086DB9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7C40843B-7837-67D7-8B51-C9F0B72E6B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DAB2E5A-02A0-8EBD-BDE6-85F023CEEB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58C6081-93DD-6F80-DC72-E4666A417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01.12.2024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03EB520-0CF0-3AD5-D799-51FA38BAD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9343B63-AB78-0E36-F385-82662F2F8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7400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433EA2-0E74-FC08-BF56-7791B7B6D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D45B48D-DF13-C7A5-2C06-596C540534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2ECCF9B-5B1C-1CFC-A3AC-3649C5F11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01.12.2024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BF8B06B-8BB2-6674-D1EB-917A77188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4BECC0E-F2F9-585E-8801-06A1186DB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41619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1BC1B39A-8036-58B8-D4CD-1405D2B07C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201DD87-C9DC-2569-C8BE-A073C3926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40F4053-9B8F-AFF2-D50F-C7F2D7B6E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01.12.2024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CF42F47-F70B-53B1-077F-5ED77DDC3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848B3FC-8C5C-A401-592B-F951ABEEA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27590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66637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" y="589905"/>
            <a:ext cx="350818" cy="103197"/>
          </a:xfrm>
          <a:custGeom>
            <a:avLst/>
            <a:gdLst/>
            <a:ahLst/>
            <a:cxnLst/>
            <a:rect l="l" t="t" r="r" b="b"/>
            <a:pathLst>
              <a:path w="578485" h="170180">
                <a:moveTo>
                  <a:pt x="578128" y="0"/>
                </a:moveTo>
                <a:lnTo>
                  <a:pt x="0" y="0"/>
                </a:lnTo>
                <a:lnTo>
                  <a:pt x="0" y="170120"/>
                </a:lnTo>
                <a:lnTo>
                  <a:pt x="578128" y="170120"/>
                </a:lnTo>
                <a:lnTo>
                  <a:pt x="578128" y="0"/>
                </a:lnTo>
                <a:close/>
              </a:path>
            </a:pathLst>
          </a:custGeom>
          <a:solidFill>
            <a:srgbClr val="FBB3C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bg object 17"/>
          <p:cNvSpPr/>
          <p:nvPr/>
        </p:nvSpPr>
        <p:spPr>
          <a:xfrm>
            <a:off x="350602" y="589905"/>
            <a:ext cx="356595" cy="103197"/>
          </a:xfrm>
          <a:custGeom>
            <a:avLst/>
            <a:gdLst/>
            <a:ahLst/>
            <a:cxnLst/>
            <a:rect l="l" t="t" r="r" b="b"/>
            <a:pathLst>
              <a:path w="588010" h="170180">
                <a:moveTo>
                  <a:pt x="587448" y="0"/>
                </a:moveTo>
                <a:lnTo>
                  <a:pt x="0" y="0"/>
                </a:lnTo>
                <a:lnTo>
                  <a:pt x="0" y="170120"/>
                </a:lnTo>
                <a:lnTo>
                  <a:pt x="587448" y="170120"/>
                </a:lnTo>
                <a:lnTo>
                  <a:pt x="587448" y="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bg object 18"/>
          <p:cNvSpPr/>
          <p:nvPr/>
        </p:nvSpPr>
        <p:spPr>
          <a:xfrm>
            <a:off x="706856" y="589905"/>
            <a:ext cx="338881" cy="103197"/>
          </a:xfrm>
          <a:custGeom>
            <a:avLst/>
            <a:gdLst/>
            <a:ahLst/>
            <a:cxnLst/>
            <a:rect l="l" t="t" r="r" b="b"/>
            <a:pathLst>
              <a:path w="558800" h="170180">
                <a:moveTo>
                  <a:pt x="558202" y="0"/>
                </a:moveTo>
                <a:lnTo>
                  <a:pt x="0" y="0"/>
                </a:lnTo>
                <a:lnTo>
                  <a:pt x="0" y="170120"/>
                </a:lnTo>
                <a:lnTo>
                  <a:pt x="558202" y="170120"/>
                </a:lnTo>
                <a:lnTo>
                  <a:pt x="558202" y="0"/>
                </a:lnTo>
                <a:close/>
              </a:path>
            </a:pathLst>
          </a:custGeom>
          <a:solidFill>
            <a:srgbClr val="FD493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9" name="bg object 19"/>
          <p:cNvSpPr/>
          <p:nvPr/>
        </p:nvSpPr>
        <p:spPr>
          <a:xfrm>
            <a:off x="1045376" y="589905"/>
            <a:ext cx="353899" cy="103197"/>
          </a:xfrm>
          <a:custGeom>
            <a:avLst/>
            <a:gdLst/>
            <a:ahLst/>
            <a:cxnLst/>
            <a:rect l="l" t="t" r="r" b="b"/>
            <a:pathLst>
              <a:path w="583564" h="170180">
                <a:moveTo>
                  <a:pt x="583186" y="0"/>
                </a:moveTo>
                <a:lnTo>
                  <a:pt x="0" y="0"/>
                </a:lnTo>
                <a:lnTo>
                  <a:pt x="0" y="170120"/>
                </a:lnTo>
                <a:lnTo>
                  <a:pt x="583186" y="170120"/>
                </a:lnTo>
                <a:lnTo>
                  <a:pt x="583186" y="0"/>
                </a:lnTo>
                <a:close/>
              </a:path>
            </a:pathLst>
          </a:custGeom>
          <a:solidFill>
            <a:srgbClr val="FCAF1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78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853781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D61D6CE-65B5-DCA8-09D1-611C4422D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7E62E62-B17B-4AE2-6BF9-B14C56851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0431ADC-EE73-F07D-EBAA-5A3DC5D762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BDBBD-0055-1849-BEC6-FBAEC0385321}" type="datetimeFigureOut">
              <a:rPr lang="ru-RU" smtClean="0"/>
              <a:pPr/>
              <a:t>01.12.2024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83CEDBD-A3EC-0AD7-49AB-EE2E1E3EC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48A182-DC2B-62F4-3817-8FBC240DD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658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7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microsoft.com/office/2007/relationships/hdphoto" Target="../media/hdphoto6.wdp"/><Relationship Id="rId20" Type="http://schemas.microsoft.com/office/2007/relationships/hdphoto" Target="../media/hdphoto8.wdp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8.wdp"/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6.wdp"/><Relationship Id="rId20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0.png"/><Relationship Id="rId4" Type="http://schemas.microsoft.com/office/2007/relationships/hdphoto" Target="../media/hdphoto9.wdp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19" Type="http://schemas.openxmlformats.org/officeDocument/2006/relationships/chart" Target="../charts/chart1.xml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19" Type="http://schemas.openxmlformats.org/officeDocument/2006/relationships/image" Target="../media/image14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4.wdp"/><Relationship Id="rId18" Type="http://schemas.openxmlformats.org/officeDocument/2006/relationships/image" Target="../media/image10.png"/><Relationship Id="rId3" Type="http://schemas.openxmlformats.org/officeDocument/2006/relationships/image" Target="../media/image15.png"/><Relationship Id="rId7" Type="http://schemas.microsoft.com/office/2007/relationships/hdphoto" Target="../media/hdphoto8.wdp"/><Relationship Id="rId12" Type="http://schemas.openxmlformats.org/officeDocument/2006/relationships/image" Target="../media/image7.png"/><Relationship Id="rId17" Type="http://schemas.microsoft.com/office/2007/relationships/hdphoto" Target="../media/hdphoto6.wdp"/><Relationship Id="rId2" Type="http://schemas.openxmlformats.org/officeDocument/2006/relationships/image" Target="../media/image2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11" Type="http://schemas.microsoft.com/office/2007/relationships/hdphoto" Target="../media/hdphoto3.wdp"/><Relationship Id="rId5" Type="http://schemas.microsoft.com/office/2007/relationships/hdphoto" Target="../media/hdphoto1.wdp"/><Relationship Id="rId15" Type="http://schemas.microsoft.com/office/2007/relationships/hdphoto" Target="../media/hdphoto5.wdp"/><Relationship Id="rId10" Type="http://schemas.openxmlformats.org/officeDocument/2006/relationships/image" Target="../media/image6.png"/><Relationship Id="rId19" Type="http://schemas.microsoft.com/office/2007/relationships/hdphoto" Target="../media/hdphoto7.wdp"/><Relationship Id="rId4" Type="http://schemas.openxmlformats.org/officeDocument/2006/relationships/image" Target="../media/image4.png"/><Relationship Id="rId9" Type="http://schemas.microsoft.com/office/2007/relationships/hdphoto" Target="../media/hdphoto2.wdp"/><Relationship Id="rId1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Группа 47">
            <a:extLst>
              <a:ext uri="{FF2B5EF4-FFF2-40B4-BE49-F238E27FC236}">
                <a16:creationId xmlns="" xmlns:a16="http://schemas.microsoft.com/office/drawing/2014/main" id="{A15A7C4D-68D2-4CE0-82E5-6CB571693FFB}"/>
              </a:ext>
            </a:extLst>
          </p:cNvPr>
          <p:cNvGrpSpPr/>
          <p:nvPr/>
        </p:nvGrpSpPr>
        <p:grpSpPr>
          <a:xfrm>
            <a:off x="1" y="-1859"/>
            <a:ext cx="12191830" cy="6859858"/>
            <a:chOff x="81011" y="-1859"/>
            <a:chExt cx="12110819" cy="6854148"/>
          </a:xfrm>
        </p:grpSpPr>
        <p:grpSp>
          <p:nvGrpSpPr>
            <p:cNvPr id="2" name="object 2"/>
            <p:cNvGrpSpPr/>
            <p:nvPr/>
          </p:nvGrpSpPr>
          <p:grpSpPr>
            <a:xfrm>
              <a:off x="4911624" y="-1859"/>
              <a:ext cx="7280206" cy="6854148"/>
              <a:chOff x="8098926" y="0"/>
              <a:chExt cx="12005600" cy="11302998"/>
            </a:xfrm>
          </p:grpSpPr>
          <p:sp>
            <p:nvSpPr>
              <p:cNvPr id="6" name="object 6"/>
              <p:cNvSpPr/>
              <p:nvPr/>
            </p:nvSpPr>
            <p:spPr>
              <a:xfrm>
                <a:off x="12116123" y="8474600"/>
                <a:ext cx="1997710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14113455" y="8474601"/>
                <a:ext cx="1997709" cy="2828289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B5D8E1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8098926" y="8476614"/>
                <a:ext cx="3990667" cy="2826384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6385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7321" y="282617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D493D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18108087" y="0"/>
                <a:ext cx="1996439" cy="282448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448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6012" y="282416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18108087" y="2824186"/>
                <a:ext cx="1996439" cy="2826385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6385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6012" y="282617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18108087" y="5648435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18108087" y="8474600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21" name="object 2">
              <a:extLst>
                <a:ext uri="{FF2B5EF4-FFF2-40B4-BE49-F238E27FC236}">
                  <a16:creationId xmlns="" xmlns:a16="http://schemas.microsoft.com/office/drawing/2014/main" id="{60DCC83C-8E37-4A7E-AA94-44735F40B9F5}"/>
                </a:ext>
              </a:extLst>
            </p:cNvPr>
            <p:cNvGrpSpPr/>
            <p:nvPr/>
          </p:nvGrpSpPr>
          <p:grpSpPr>
            <a:xfrm>
              <a:off x="1289217" y="-1859"/>
              <a:ext cx="9691818" cy="6854082"/>
              <a:chOff x="10113612" y="0"/>
              <a:chExt cx="15982529" cy="11302890"/>
            </a:xfrm>
          </p:grpSpPr>
          <p:sp>
            <p:nvSpPr>
              <p:cNvPr id="26" name="object 7">
                <a:extLst>
                  <a:ext uri="{FF2B5EF4-FFF2-40B4-BE49-F238E27FC236}">
                    <a16:creationId xmlns="" xmlns:a16="http://schemas.microsoft.com/office/drawing/2014/main" id="{094F2451-34F7-4D6E-BFAF-584731BB7AC1}"/>
                  </a:ext>
                </a:extLst>
              </p:cNvPr>
              <p:cNvSpPr/>
              <p:nvPr/>
            </p:nvSpPr>
            <p:spPr>
              <a:xfrm>
                <a:off x="10117521" y="0"/>
                <a:ext cx="15978265" cy="282448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448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7321" y="282416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29" name="object 10">
                <a:extLst>
                  <a:ext uri="{FF2B5EF4-FFF2-40B4-BE49-F238E27FC236}">
                    <a16:creationId xmlns="" xmlns:a16="http://schemas.microsoft.com/office/drawing/2014/main" id="{69A493EE-0D75-46E9-AB35-1260EC1B7357}"/>
                  </a:ext>
                </a:extLst>
              </p:cNvPr>
              <p:cNvSpPr/>
              <p:nvPr/>
            </p:nvSpPr>
            <p:spPr>
              <a:xfrm>
                <a:off x="14113455" y="8474600"/>
                <a:ext cx="1997710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4" name="object 15">
                <a:extLst>
                  <a:ext uri="{FF2B5EF4-FFF2-40B4-BE49-F238E27FC236}">
                    <a16:creationId xmlns="" xmlns:a16="http://schemas.microsoft.com/office/drawing/2014/main" id="{9450D7B0-F644-4F3C-ADB1-7BC0EAFF283A}"/>
                  </a:ext>
                </a:extLst>
              </p:cNvPr>
              <p:cNvSpPr/>
              <p:nvPr/>
            </p:nvSpPr>
            <p:spPr>
              <a:xfrm>
                <a:off x="24099703" y="8474602"/>
                <a:ext cx="1996438" cy="2826385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6385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6012" y="282617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6" name="object 17">
                <a:extLst>
                  <a:ext uri="{FF2B5EF4-FFF2-40B4-BE49-F238E27FC236}">
                    <a16:creationId xmlns="" xmlns:a16="http://schemas.microsoft.com/office/drawing/2014/main" id="{C0AB703F-FFE6-454E-B212-B5647416737D}"/>
                  </a:ext>
                </a:extLst>
              </p:cNvPr>
              <p:cNvSpPr/>
              <p:nvPr/>
            </p:nvSpPr>
            <p:spPr>
              <a:xfrm>
                <a:off x="18108087" y="8474600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25" name="object 6">
                <a:extLst>
                  <a:ext uri="{FF2B5EF4-FFF2-40B4-BE49-F238E27FC236}">
                    <a16:creationId xmlns="" xmlns:a16="http://schemas.microsoft.com/office/drawing/2014/main" id="{931DE2BB-CF86-4C3D-860A-AEB9E228399F}"/>
                  </a:ext>
                </a:extLst>
              </p:cNvPr>
              <p:cNvSpPr/>
              <p:nvPr/>
            </p:nvSpPr>
            <p:spPr>
              <a:xfrm>
                <a:off x="10113612" y="8474600"/>
                <a:ext cx="3998538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47" name="Группа 46">
              <a:extLst>
                <a:ext uri="{FF2B5EF4-FFF2-40B4-BE49-F238E27FC236}">
                  <a16:creationId xmlns="" xmlns:a16="http://schemas.microsoft.com/office/drawing/2014/main" id="{574C6D6E-9B55-4097-AAA2-0FCF2213F7DD}"/>
                </a:ext>
              </a:extLst>
            </p:cNvPr>
            <p:cNvGrpSpPr/>
            <p:nvPr/>
          </p:nvGrpSpPr>
          <p:grpSpPr>
            <a:xfrm>
              <a:off x="81011" y="-1859"/>
              <a:ext cx="1211413" cy="5140294"/>
              <a:chOff x="81011" y="8272"/>
              <a:chExt cx="1211413" cy="5140294"/>
            </a:xfrm>
          </p:grpSpPr>
          <p:sp>
            <p:nvSpPr>
              <p:cNvPr id="38" name="object 11">
                <a:extLst>
                  <a:ext uri="{FF2B5EF4-FFF2-40B4-BE49-F238E27FC236}">
                    <a16:creationId xmlns="" xmlns:a16="http://schemas.microsoft.com/office/drawing/2014/main" id="{C8F21282-FC21-458D-A849-540FEB93C2ED}"/>
                  </a:ext>
                </a:extLst>
              </p:cNvPr>
              <p:cNvSpPr/>
              <p:nvPr/>
            </p:nvSpPr>
            <p:spPr>
              <a:xfrm>
                <a:off x="81011" y="8272"/>
                <a:ext cx="1211413" cy="1712767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448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7321" y="282416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9" name="object 12">
                <a:extLst>
                  <a:ext uri="{FF2B5EF4-FFF2-40B4-BE49-F238E27FC236}">
                    <a16:creationId xmlns="" xmlns:a16="http://schemas.microsoft.com/office/drawing/2014/main" id="{D17D8E83-9FAD-4528-BAF8-97BC0D05FA76}"/>
                  </a:ext>
                </a:extLst>
              </p:cNvPr>
              <p:cNvSpPr/>
              <p:nvPr/>
            </p:nvSpPr>
            <p:spPr>
              <a:xfrm>
                <a:off x="81011" y="1720854"/>
                <a:ext cx="1211413" cy="1713922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6385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7321" y="282617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40" name="object 13">
                <a:extLst>
                  <a:ext uri="{FF2B5EF4-FFF2-40B4-BE49-F238E27FC236}">
                    <a16:creationId xmlns="" xmlns:a16="http://schemas.microsoft.com/office/drawing/2014/main" id="{584D255D-28B0-466F-9FDD-A5BF3B2C6C6C}"/>
                  </a:ext>
                </a:extLst>
              </p:cNvPr>
              <p:cNvSpPr/>
              <p:nvPr/>
            </p:nvSpPr>
            <p:spPr>
              <a:xfrm>
                <a:off x="81011" y="3433488"/>
                <a:ext cx="1211413" cy="1715078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</p:grpSp>
      <p:sp>
        <p:nvSpPr>
          <p:cNvPr id="19" name="object 19"/>
          <p:cNvSpPr txBox="1"/>
          <p:nvPr/>
        </p:nvSpPr>
        <p:spPr>
          <a:xfrm>
            <a:off x="1320114" y="5705121"/>
            <a:ext cx="2465819" cy="931495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ru-RU" sz="2000" spc="-97" dirty="0">
                <a:solidFill>
                  <a:schemeClr val="bg1"/>
                </a:solidFill>
                <a:latin typeface="Gilroy-ExtraBold" panose="020B0604020202020204" charset="-52"/>
                <a:cs typeface="Microsoft Sans Serif"/>
              </a:rPr>
              <a:t>НАЦИОНАЛЬНАЯ ТЕХНОЛОГИЧЕСКАЯ ИНИЦИАТИВА</a:t>
            </a:r>
            <a:endParaRPr sz="2000" dirty="0">
              <a:solidFill>
                <a:schemeClr val="bg1"/>
              </a:solidFill>
              <a:latin typeface="Gilroy-ExtraBold" panose="020B0604020202020204" charset="-52"/>
              <a:cs typeface="Microsoft Sans Serif"/>
            </a:endParaRPr>
          </a:p>
        </p:txBody>
      </p:sp>
      <p:pic>
        <p:nvPicPr>
          <p:cNvPr id="49" name="Рисунок 48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3330E3E0-02EF-436B-BE44-A67C80232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543" y="5271329"/>
            <a:ext cx="1834897" cy="1455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69650"/>
              </a:prstClr>
            </a:outerShdw>
          </a:effectLst>
        </p:spPr>
      </p:pic>
      <p:sp>
        <p:nvSpPr>
          <p:cNvPr id="51" name="object 6">
            <a:extLst>
              <a:ext uri="{FF2B5EF4-FFF2-40B4-BE49-F238E27FC236}">
                <a16:creationId xmlns="" xmlns:a16="http://schemas.microsoft.com/office/drawing/2014/main" id="{64E0E948-3FCD-4B3B-A626-D0F5C0F08456}"/>
              </a:ext>
            </a:extLst>
          </p:cNvPr>
          <p:cNvSpPr/>
          <p:nvPr/>
        </p:nvSpPr>
        <p:spPr>
          <a:xfrm>
            <a:off x="-3167" y="5141494"/>
            <a:ext cx="1219516" cy="1716506"/>
          </a:xfrm>
          <a:custGeom>
            <a:avLst/>
            <a:gdLst/>
            <a:ahLst/>
            <a:cxnLst/>
            <a:rect l="l" t="t" r="r" b="b"/>
            <a:pathLst>
              <a:path w="1997709" h="2828290">
                <a:moveTo>
                  <a:pt x="1997321" y="0"/>
                </a:moveTo>
                <a:lnTo>
                  <a:pt x="0" y="0"/>
                </a:lnTo>
                <a:lnTo>
                  <a:pt x="0" y="2828102"/>
                </a:lnTo>
                <a:lnTo>
                  <a:pt x="1997321" y="2828102"/>
                </a:lnTo>
                <a:lnTo>
                  <a:pt x="1997321" y="0"/>
                </a:lnTo>
                <a:close/>
              </a:path>
            </a:pathLst>
          </a:custGeom>
          <a:solidFill>
            <a:srgbClr val="FD493C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9B099718-95F8-48EC-B6D9-901CAD40E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10" y="409232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3" name="object 18" hidden="1">
            <a:extLst>
              <a:ext uri="{FF2B5EF4-FFF2-40B4-BE49-F238E27FC236}">
                <a16:creationId xmlns="" xmlns:a16="http://schemas.microsoft.com/office/drawing/2014/main" id="{1FE2821C-E326-4B0B-9904-92762EDBB72F}"/>
              </a:ext>
            </a:extLst>
          </p:cNvPr>
          <p:cNvSpPr txBox="1"/>
          <p:nvPr/>
        </p:nvSpPr>
        <p:spPr>
          <a:xfrm>
            <a:off x="1753748" y="391952"/>
            <a:ext cx="9583099" cy="93789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6600"/>
              </a:lnSpc>
              <a:spcBef>
                <a:spcPts val="58"/>
              </a:spcBef>
            </a:pPr>
            <a:r>
              <a:rPr lang="ru-RU" sz="60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Энергия города. Среда</a:t>
            </a:r>
            <a:endParaRPr sz="60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D5A306D8-4C99-4857-9802-68FBAE83A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6035" y="5335497"/>
            <a:ext cx="2296171" cy="1623291"/>
          </a:xfrm>
          <a:prstGeom prst="rect">
            <a:avLst/>
          </a:prstGeom>
        </p:spPr>
      </p:pic>
      <p:sp>
        <p:nvSpPr>
          <p:cNvPr id="56" name="object 19">
            <a:extLst>
              <a:ext uri="{FF2B5EF4-FFF2-40B4-BE49-F238E27FC236}">
                <a16:creationId xmlns="" xmlns:a16="http://schemas.microsoft.com/office/drawing/2014/main" id="{8D8F2EF6-1C19-4208-BC78-B1271903882B}"/>
              </a:ext>
            </a:extLst>
          </p:cNvPr>
          <p:cNvSpPr txBox="1"/>
          <p:nvPr/>
        </p:nvSpPr>
        <p:spPr>
          <a:xfrm>
            <a:off x="8485845" y="5335497"/>
            <a:ext cx="2465819" cy="285164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ru-RU" spc="-97" dirty="0">
                <a:solidFill>
                  <a:srgbClr val="8F00FF"/>
                </a:solidFill>
                <a:latin typeface="Gilroy-ExtraBold" panose="020B0604020202020204" charset="-52"/>
                <a:cs typeface="Microsoft Sans Serif"/>
              </a:rPr>
              <a:t>АКСЕЛЕРАТОР ГУУ</a:t>
            </a:r>
            <a:endParaRPr dirty="0">
              <a:solidFill>
                <a:srgbClr val="8F00FF"/>
              </a:solidFill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57" name="object 15">
            <a:extLst>
              <a:ext uri="{FF2B5EF4-FFF2-40B4-BE49-F238E27FC236}">
                <a16:creationId xmlns="" xmlns:a16="http://schemas.microsoft.com/office/drawing/2014/main" id="{1C7AF060-111F-4488-B0FE-95018651C281}"/>
              </a:ext>
            </a:extLst>
          </p:cNvPr>
          <p:cNvSpPr/>
          <p:nvPr/>
        </p:nvSpPr>
        <p:spPr>
          <a:xfrm>
            <a:off x="9753980" y="1717220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8" name="object 16">
            <a:extLst>
              <a:ext uri="{FF2B5EF4-FFF2-40B4-BE49-F238E27FC236}">
                <a16:creationId xmlns="" xmlns:a16="http://schemas.microsoft.com/office/drawing/2014/main" id="{88971B2B-3F63-4091-B07F-A31721234A5F}"/>
              </a:ext>
            </a:extLst>
          </p:cNvPr>
          <p:cNvSpPr/>
          <p:nvPr/>
        </p:nvSpPr>
        <p:spPr>
          <a:xfrm>
            <a:off x="9753980" y="3415232"/>
            <a:ext cx="1218740" cy="1716506"/>
          </a:xfrm>
          <a:custGeom>
            <a:avLst/>
            <a:gdLst/>
            <a:ahLst/>
            <a:cxnLst/>
            <a:rect l="l" t="t" r="r" b="b"/>
            <a:pathLst>
              <a:path w="1996440" h="282829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9" name="object 15">
            <a:extLst>
              <a:ext uri="{FF2B5EF4-FFF2-40B4-BE49-F238E27FC236}">
                <a16:creationId xmlns="" xmlns:a16="http://schemas.microsoft.com/office/drawing/2014/main" id="{112FDB4E-591E-4A01-8FAA-92204B775E04}"/>
              </a:ext>
            </a:extLst>
          </p:cNvPr>
          <p:cNvSpPr/>
          <p:nvPr/>
        </p:nvSpPr>
        <p:spPr>
          <a:xfrm>
            <a:off x="8535055" y="1717220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0" name="object 16">
            <a:extLst>
              <a:ext uri="{FF2B5EF4-FFF2-40B4-BE49-F238E27FC236}">
                <a16:creationId xmlns="" xmlns:a16="http://schemas.microsoft.com/office/drawing/2014/main" id="{21D91009-A2E1-4E0F-8688-0C7595F5F806}"/>
              </a:ext>
            </a:extLst>
          </p:cNvPr>
          <p:cNvSpPr/>
          <p:nvPr/>
        </p:nvSpPr>
        <p:spPr>
          <a:xfrm>
            <a:off x="8535055" y="3415232"/>
            <a:ext cx="1218740" cy="1716506"/>
          </a:xfrm>
          <a:custGeom>
            <a:avLst/>
            <a:gdLst/>
            <a:ahLst/>
            <a:cxnLst/>
            <a:rect l="l" t="t" r="r" b="b"/>
            <a:pathLst>
              <a:path w="1996440" h="282829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1" name="object 19">
            <a:extLst>
              <a:ext uri="{FF2B5EF4-FFF2-40B4-BE49-F238E27FC236}">
                <a16:creationId xmlns="" xmlns:a16="http://schemas.microsoft.com/office/drawing/2014/main" id="{A0F762D0-B31B-45B9-82A7-241BCCFE902C}"/>
              </a:ext>
            </a:extLst>
          </p:cNvPr>
          <p:cNvSpPr txBox="1"/>
          <p:nvPr/>
        </p:nvSpPr>
        <p:spPr>
          <a:xfrm>
            <a:off x="1320114" y="5111477"/>
            <a:ext cx="1548370" cy="685273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ru-RU" sz="4400" b="1" spc="-97" dirty="0">
                <a:solidFill>
                  <a:schemeClr val="bg1"/>
                </a:solidFill>
                <a:latin typeface="Gilroy-ExtraBold" panose="020B0604020202020204" charset="-52"/>
                <a:cs typeface="Microsoft Sans Serif"/>
              </a:rPr>
              <a:t>20.35</a:t>
            </a:r>
            <a:endParaRPr sz="4400" b="1" dirty="0">
              <a:solidFill>
                <a:schemeClr val="bg1"/>
              </a:solidFill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37" name="Заголовок">
            <a:extLst>
              <a:ext uri="{FF2B5EF4-FFF2-40B4-BE49-F238E27FC236}">
                <a16:creationId xmlns="" xmlns:a16="http://schemas.microsoft.com/office/drawing/2014/main" id="{73BFA161-A072-4250-916F-1F7F0EC05211}"/>
              </a:ext>
            </a:extLst>
          </p:cNvPr>
          <p:cNvSpPr txBox="1"/>
          <p:nvPr/>
        </p:nvSpPr>
        <p:spPr>
          <a:xfrm>
            <a:off x="1479019" y="461163"/>
            <a:ext cx="10635428" cy="713424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>
              <a:lnSpc>
                <a:spcPct val="85000"/>
              </a:lnSpc>
            </a:pPr>
            <a:r>
              <a:rPr lang="ru-RU" sz="54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</a:t>
            </a:r>
            <a:r>
              <a:rPr lang="ru-RU" sz="20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       </a:t>
            </a:r>
            <a:r>
              <a:rPr lang="ru-RU" sz="54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2.0</a:t>
            </a:r>
            <a:endParaRPr sz="54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3" name="Рисунок 42" hidden="1">
            <a:extLst>
              <a:ext uri="{FF2B5EF4-FFF2-40B4-BE49-F238E27FC236}">
                <a16:creationId xmlns="" xmlns:a16="http://schemas.microsoft.com/office/drawing/2014/main" id="{0556CE4B-C22E-4C53-9BD2-26248E40C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62949" y="5599072"/>
            <a:ext cx="891221" cy="891221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="" xmlns:a16="http://schemas.microsoft.com/office/drawing/2014/main" id="{5CE2D36F-C13A-4C2F-B8C5-253F8549132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8446" y="5620661"/>
            <a:ext cx="802393" cy="802393"/>
          </a:xfrm>
          <a:prstGeom prst="rect">
            <a:avLst/>
          </a:prstGeom>
          <a:noFill/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0C63D2F2-E78A-4BDE-84CE-A3CA09D8E0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6106" y="2123426"/>
            <a:ext cx="854404" cy="854404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E540AFC7-F7EA-465A-B84E-ABA3B3530E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330" y="3796368"/>
            <a:ext cx="910180" cy="91018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AF222AC4-DFD1-4963-A02F-93E5A67B9C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16747" y="5410770"/>
            <a:ext cx="1022984" cy="1022984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="" xmlns:a16="http://schemas.microsoft.com/office/drawing/2014/main" id="{768C6F89-566F-4909-8232-67473668FD7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=""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1278" y="3833946"/>
            <a:ext cx="862365" cy="862365"/>
          </a:xfrm>
          <a:prstGeom prst="rect">
            <a:avLst/>
          </a:prstGeom>
        </p:spPr>
      </p:pic>
      <p:pic>
        <p:nvPicPr>
          <p:cNvPr id="63" name="Рисунок 62" hidden="1">
            <a:extLst>
              <a:ext uri="{FF2B5EF4-FFF2-40B4-BE49-F238E27FC236}">
                <a16:creationId xmlns="" xmlns:a16="http://schemas.microsoft.com/office/drawing/2014/main" id="{751E5569-A06D-401C-8861-46409F334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="" xmlns:a14="http://schemas.microsoft.com/office/drawing/2010/main">
                  <a14:imgLayer r:embed="rId18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67661" y="5507909"/>
            <a:ext cx="982384" cy="982384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CD788FDA-17E0-46AF-8E88-7205C22DEF6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=""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1278" y="2175357"/>
            <a:ext cx="812097" cy="8120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68B7C8F-598E-0B9C-2AD5-35F4F9F4EC36}"/>
              </a:ext>
            </a:extLst>
          </p:cNvPr>
          <p:cNvSpPr txBox="1"/>
          <p:nvPr/>
        </p:nvSpPr>
        <p:spPr>
          <a:xfrm>
            <a:off x="2233913" y="2430761"/>
            <a:ext cx="784763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0" b="0" i="0" u="none" strike="noStrike" dirty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Проект </a:t>
            </a:r>
            <a:r>
              <a:rPr lang="ru-RU" sz="6000" dirty="0" smtClean="0">
                <a:solidFill>
                  <a:srgbClr val="8F00FF"/>
                </a:solidFill>
                <a:latin typeface="Times New Roman" panose="02020603050405020304" pitchFamily="18" charset="0"/>
              </a:rPr>
              <a:t>Умный ч</a:t>
            </a:r>
            <a:r>
              <a:rPr lang="ru-RU" sz="6000" b="0" i="0" u="none" strike="noStrike" dirty="0" smtClean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ат-бот </a:t>
            </a:r>
            <a:r>
              <a:rPr lang="ru-RU" sz="6000" b="0" i="0" u="none" strike="noStrike" dirty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«</a:t>
            </a:r>
            <a:r>
              <a:rPr lang="en-GB" sz="6000" b="0" i="0" u="none" strike="noStrike" dirty="0">
                <a:solidFill>
                  <a:srgbClr val="8F00FF"/>
                </a:solidFill>
                <a:effectLst/>
                <a:latin typeface="Times New Roman" panose="02020603050405020304" pitchFamily="18" charset="0"/>
              </a:rPr>
              <a:t>HealthBot»</a:t>
            </a:r>
            <a:endParaRPr lang="ru-RU" sz="6000" dirty="0">
              <a:solidFill>
                <a:srgbClr val="8F00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8872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1" name="Группа 50">
            <a:extLst>
              <a:ext uri="{FF2B5EF4-FFF2-40B4-BE49-F238E27FC236}">
                <a16:creationId xmlns="" xmlns:a16="http://schemas.microsoft.com/office/drawing/2014/main" id="{FB9E1B7B-0099-4FAF-B356-DD6E82798654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2" name="object 6">
              <a:extLst>
                <a:ext uri="{FF2B5EF4-FFF2-40B4-BE49-F238E27FC236}">
                  <a16:creationId xmlns="" xmlns:a16="http://schemas.microsoft.com/office/drawing/2014/main" id="{412A5E2A-6D93-4BCD-8682-82BB175A1DF0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7">
              <a:extLst>
                <a:ext uri="{FF2B5EF4-FFF2-40B4-BE49-F238E27FC236}">
                  <a16:creationId xmlns="" xmlns:a16="http://schemas.microsoft.com/office/drawing/2014/main" id="{72D29E4A-7DA5-4D21-9CA3-98750DE05105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4" name="object 15">
              <a:extLst>
                <a:ext uri="{FF2B5EF4-FFF2-40B4-BE49-F238E27FC236}">
                  <a16:creationId xmlns="" xmlns:a16="http://schemas.microsoft.com/office/drawing/2014/main" id="{EE6B99B1-CEE5-40FC-92BA-D7AAFA80617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6" name="Группа 75">
            <a:extLst>
              <a:ext uri="{FF2B5EF4-FFF2-40B4-BE49-F238E27FC236}">
                <a16:creationId xmlns="" xmlns:a16="http://schemas.microsoft.com/office/drawing/2014/main" id="{0FAE1671-DC5F-4080-8A98-D83964D06345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7" name="object 4">
              <a:extLst>
                <a:ext uri="{FF2B5EF4-FFF2-40B4-BE49-F238E27FC236}">
                  <a16:creationId xmlns="" xmlns:a16="http://schemas.microsoft.com/office/drawing/2014/main" id="{92BE3D02-6BC6-41F0-A292-E8C5C5308027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5">
              <a:extLst>
                <a:ext uri="{FF2B5EF4-FFF2-40B4-BE49-F238E27FC236}">
                  <a16:creationId xmlns="" xmlns:a16="http://schemas.microsoft.com/office/drawing/2014/main" id="{3323B8C5-502E-4134-8BA9-F8FEB88DC0AC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7">
              <a:extLst>
                <a:ext uri="{FF2B5EF4-FFF2-40B4-BE49-F238E27FC236}">
                  <a16:creationId xmlns="" xmlns:a16="http://schemas.microsoft.com/office/drawing/2014/main" id="{4B2118B8-2743-465C-ADF4-65D38125DCBD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8">
              <a:extLst>
                <a:ext uri="{FF2B5EF4-FFF2-40B4-BE49-F238E27FC236}">
                  <a16:creationId xmlns="" xmlns:a16="http://schemas.microsoft.com/office/drawing/2014/main" id="{B685775D-A694-4911-85D9-79C021558597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0">
              <a:extLst>
                <a:ext uri="{FF2B5EF4-FFF2-40B4-BE49-F238E27FC236}">
                  <a16:creationId xmlns="" xmlns:a16="http://schemas.microsoft.com/office/drawing/2014/main" id="{801F928F-2CA7-461F-A686-D05ED7B1DB84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1">
              <a:extLst>
                <a:ext uri="{FF2B5EF4-FFF2-40B4-BE49-F238E27FC236}">
                  <a16:creationId xmlns="" xmlns:a16="http://schemas.microsoft.com/office/drawing/2014/main" id="{D68D13E0-9721-4BD9-A05F-33A99D6C8302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2">
              <a:extLst>
                <a:ext uri="{FF2B5EF4-FFF2-40B4-BE49-F238E27FC236}">
                  <a16:creationId xmlns="" xmlns:a16="http://schemas.microsoft.com/office/drawing/2014/main" id="{35263978-9983-420D-93B8-0DD5EC2BF8BD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14">
              <a:extLst>
                <a:ext uri="{FF2B5EF4-FFF2-40B4-BE49-F238E27FC236}">
                  <a16:creationId xmlns="" xmlns:a16="http://schemas.microsoft.com/office/drawing/2014/main" id="{A16418E9-FBA7-4932-8097-1AC0D85FF56F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="" xmlns:a16="http://schemas.microsoft.com/office/drawing/2014/main" id="{A35C4A52-2EDE-46E3-94CA-ED4BCFE0EC35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6" name="object 4">
              <a:extLst>
                <a:ext uri="{FF2B5EF4-FFF2-40B4-BE49-F238E27FC236}">
                  <a16:creationId xmlns="" xmlns:a16="http://schemas.microsoft.com/office/drawing/2014/main" id="{43665E24-A094-4AA9-85A8-3CAC92ABFAF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6" name="Группа 65">
            <a:extLst>
              <a:ext uri="{FF2B5EF4-FFF2-40B4-BE49-F238E27FC236}">
                <a16:creationId xmlns="" xmlns:a16="http://schemas.microsoft.com/office/drawing/2014/main" id="{35F949BF-DA9D-4A23-AEB3-045C11777635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7" name="object 16">
              <a:extLst>
                <a:ext uri="{FF2B5EF4-FFF2-40B4-BE49-F238E27FC236}">
                  <a16:creationId xmlns="" xmlns:a16="http://schemas.microsoft.com/office/drawing/2014/main" id="{8D6A3CDC-D212-4272-BED4-6DBB6B1FFC41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4">
              <a:extLst>
                <a:ext uri="{FF2B5EF4-FFF2-40B4-BE49-F238E27FC236}">
                  <a16:creationId xmlns="" xmlns:a16="http://schemas.microsoft.com/office/drawing/2014/main" id="{6F939D48-53E4-466F-B489-2C1BC0391D8F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5">
              <a:extLst>
                <a:ext uri="{FF2B5EF4-FFF2-40B4-BE49-F238E27FC236}">
                  <a16:creationId xmlns="" xmlns:a16="http://schemas.microsoft.com/office/drawing/2014/main" id="{2FB12E3E-68C0-44AE-9D38-155CFD12B95B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2">
              <a:extLst>
                <a:ext uri="{FF2B5EF4-FFF2-40B4-BE49-F238E27FC236}">
                  <a16:creationId xmlns="" xmlns:a16="http://schemas.microsoft.com/office/drawing/2014/main" id="{A609C503-E4DA-4A41-8E4A-1B0D05E18EC6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5">
              <a:extLst>
                <a:ext uri="{FF2B5EF4-FFF2-40B4-BE49-F238E27FC236}">
                  <a16:creationId xmlns="" xmlns:a16="http://schemas.microsoft.com/office/drawing/2014/main" id="{0C0443E3-AB86-4B64-9668-E76EE5135948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4">
              <a:extLst>
                <a:ext uri="{FF2B5EF4-FFF2-40B4-BE49-F238E27FC236}">
                  <a16:creationId xmlns="" xmlns:a16="http://schemas.microsoft.com/office/drawing/2014/main" id="{B5CA77FA-1E72-4A2D-92A4-50F788887755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16">
              <a:extLst>
                <a:ext uri="{FF2B5EF4-FFF2-40B4-BE49-F238E27FC236}">
                  <a16:creationId xmlns="" xmlns:a16="http://schemas.microsoft.com/office/drawing/2014/main" id="{8368196F-9D58-459C-B8B4-B7331B7FF1F2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3">
              <a:extLst>
                <a:ext uri="{FF2B5EF4-FFF2-40B4-BE49-F238E27FC236}">
                  <a16:creationId xmlns="" xmlns:a16="http://schemas.microsoft.com/office/drawing/2014/main" id="{2478BE80-1BD5-429F-8E8C-1EC39E6E18C2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5" name="object 4">
              <a:extLst>
                <a:ext uri="{FF2B5EF4-FFF2-40B4-BE49-F238E27FC236}">
                  <a16:creationId xmlns="" xmlns:a16="http://schemas.microsoft.com/office/drawing/2014/main" id="{58684556-AFB5-41EA-99BA-CBE4A27B7133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7" name="Описание"/>
          <p:cNvSpPr txBox="1"/>
          <p:nvPr/>
        </p:nvSpPr>
        <p:spPr>
          <a:xfrm>
            <a:off x="159921" y="1356990"/>
            <a:ext cx="4108539" cy="495899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которые решает проект</a:t>
            </a:r>
            <a:r>
              <a:rPr lang="ru-RU" sz="1200" dirty="0"/>
              <a:t>:</a:t>
            </a:r>
          </a:p>
          <a:p>
            <a:r>
              <a:rPr lang="ru-RU" sz="12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Затрудненная запись на прием:</a:t>
            </a:r>
          </a:p>
          <a:p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Существующие методы записи часто неэффективны. Длинные очереди на телефонной линии, отсутствие свободных мест в удобное время, сложные системы онлайн-регистрации создают значительные неудобства для </a:t>
            </a:r>
            <a:r>
              <a:rPr lang="ru-RU" sz="1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пациентов,что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приводит к потере времени.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</a:t>
            </a:r>
          </a:p>
          <a:p>
            <a:r>
              <a:rPr lang="ru-RU" sz="12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Нехватка информации и неопределенность выбора специалиста: 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Пациенты часто не знают, к какому именно специалисту им следует обратиться с конкретной проблемой. Отсутствие доступной информации о профилях врачей, их квалификации и опыте, приводит к неопределенности и задержкам в лечении.</a:t>
            </a:r>
            <a:endParaRPr lang="ru-RU" sz="12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2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Неудобство для целевых групп: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Особенно остро проблема ощущается у занятых людей (профессионалы, руководители) и родителей с маленькими детьми, которым сложно выделять время для длительных телефонных разговоров или сложной онлайн-регистрации. Неспособность быстро и легко записаться к врачу приводит к откладыванию визита, что может усугубить состояние здоровья.</a:t>
            </a:r>
            <a:endParaRPr lang="ru-RU" sz="12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2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Потеря времени и ресурсов для медицинских учреждений: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Обработка большого количества звонков, ручная запись пациентов, ответы на вопросы о специалистах и процедурах требуют значительных ресурсов медицинского персонала, отвлекая их от непосредственной работы с пациентами. Это приводит к снижению эффективности работы клиники и увеличению операционных расходов.</a:t>
            </a:r>
            <a:endParaRPr lang="ru-RU" sz="12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14481" y="733426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АКТУАЛЬНОСТЬ ПРОЕКТА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439838" y="242027"/>
            <a:ext cx="3105491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 smtClean="0">
                <a:solidFill>
                  <a:srgbClr val="000000"/>
                </a:solidFill>
                <a:latin typeface="Arial"/>
                <a:cs typeface="Arial"/>
              </a:rPr>
              <a:t>Умный чат-бот «</a:t>
            </a:r>
            <a:r>
              <a:rPr lang="en-US" sz="1789" dirty="0" err="1" smtClean="0">
                <a:solidFill>
                  <a:srgbClr val="000000"/>
                </a:solidFill>
                <a:latin typeface="Arial"/>
                <a:cs typeface="Arial"/>
              </a:rPr>
              <a:t>HealthBot</a:t>
            </a:r>
            <a:r>
              <a:rPr lang="ru-RU" sz="1789" dirty="0" smtClean="0">
                <a:solidFill>
                  <a:srgbClr val="000000"/>
                </a:solidFill>
                <a:latin typeface="Arial"/>
                <a:cs typeface="Arial"/>
              </a:rPr>
              <a:t>»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49" name="Лого ГУУ">
            <a:extLst>
              <a:ext uri="{FF2B5EF4-FFF2-40B4-BE49-F238E27FC236}">
                <a16:creationId xmlns="" xmlns:a16="http://schemas.microsoft.com/office/drawing/2014/main" id="{3EC4B08C-90FD-4C8D-BF76-2EFB97BB04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6847" y="351619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="" xmlns:a16="http://schemas.microsoft.com/office/drawing/2014/main" id="{337E1BF8-5868-4199-8DD8-DEE0C8E03A7D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2C519CAD-D7EF-4BC3-8B35-30EFCFD6C3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14879" y="3942896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F1ECCCB9-787E-451D-8529-283A2CC171A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51633" y="451410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="" xmlns:a16="http://schemas.microsoft.com/office/drawing/2014/main" id="{0426FF92-4781-48F5-8BB9-7F744E05D5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="" xmlns:a16="http://schemas.microsoft.com/office/drawing/2014/main" id="{A0903FC7-04B2-4BDB-A745-E45D74EF8F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8923" y="2107050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="" xmlns:a16="http://schemas.microsoft.com/office/drawing/2014/main" id="{A842E526-D4C7-4A3B-9765-A8691557280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6451" y="2081066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="" xmlns:a16="http://schemas.microsoft.com/office/drawing/2014/main" id="{05AA3265-0CE4-409E-8BF3-E6C747E8BFE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3854035"/>
            <a:ext cx="933759" cy="9337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9832272A-0179-4507-8917-D00CAF0D7EB0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="" xmlns:a14="http://schemas.microsoft.com/office/drawing/2010/main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83862" y="373481"/>
            <a:ext cx="933759" cy="933759"/>
          </a:xfrm>
          <a:prstGeom prst="rect">
            <a:avLst/>
          </a:prstGeom>
        </p:spPr>
      </p:pic>
      <p:pic>
        <p:nvPicPr>
          <p:cNvPr id="50" name="Рисунок 49" hidden="1">
            <a:extLst>
              <a:ext uri="{FF2B5EF4-FFF2-40B4-BE49-F238E27FC236}">
                <a16:creationId xmlns="" xmlns:a16="http://schemas.microsoft.com/office/drawing/2014/main" id="{6A976FB2-D172-4832-BD02-2CB4BE1C993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=""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F165306-8964-FD1C-7C07-941194D5044E}"/>
              </a:ext>
            </a:extLst>
          </p:cNvPr>
          <p:cNvSpPr txBox="1"/>
          <p:nvPr/>
        </p:nvSpPr>
        <p:spPr>
          <a:xfrm>
            <a:off x="4432379" y="1460651"/>
            <a:ext cx="412607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Актуальность: </a:t>
            </a:r>
          </a:p>
          <a:p>
            <a:r>
              <a:rPr lang="ru-RU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проект является актуальным настоящее время, в связи с тем что, па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циенты часто сталкиваются с трудностями при попытке записаться к врачу из-за длинных очередей, отсутствия свободных мест и сложной регистрации по телефону. Также многие пациенты теряют время, не зная, к какому специалисту записаться или как подготовиться к приему, что неудобно для занятых профессионалов или мам с детьми.</a:t>
            </a:r>
          </a:p>
          <a:p>
            <a:r>
              <a:rPr lang="ru-RU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этим, нашей целью является создание эффективной и доступной платформы для оптимизации взаимодействия между пациентами и  медицинскими учреждениями и упрощение системы записи на прием к специалисту.</a:t>
            </a:r>
            <a:endParaRPr lang="ru-RU" sz="1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146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="" xmlns:a16="http://schemas.microsoft.com/office/drawing/2014/main" id="{12A5BC3F-7875-4FCB-B299-6E9D7A95FCDB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="" xmlns:a16="http://schemas.microsoft.com/office/drawing/2014/main" id="{36749BE9-7AE8-4FCC-A4E7-85E052460BE7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="" xmlns:a16="http://schemas.microsoft.com/office/drawing/2014/main" id="{D8F0C742-A9D5-4E4E-A6E7-AC3DBEBB289A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="" xmlns:a16="http://schemas.microsoft.com/office/drawing/2014/main" id="{CDED378C-E64F-4B5F-B93B-DD419B83258D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="" xmlns:a16="http://schemas.microsoft.com/office/drawing/2014/main" id="{972D7C45-E5D4-489A-9FDB-764C784EBBCF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>
              <a:extLst>
                <a:ext uri="{FF2B5EF4-FFF2-40B4-BE49-F238E27FC236}">
                  <a16:creationId xmlns="" xmlns:a16="http://schemas.microsoft.com/office/drawing/2014/main" id="{92ADEA06-1704-4A6A-B53F-C8D20C475423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5">
              <a:extLst>
                <a:ext uri="{FF2B5EF4-FFF2-40B4-BE49-F238E27FC236}">
                  <a16:creationId xmlns="" xmlns:a16="http://schemas.microsoft.com/office/drawing/2014/main" id="{C561268F-98F9-4167-86DA-E7CAABD4D6D9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7">
              <a:extLst>
                <a:ext uri="{FF2B5EF4-FFF2-40B4-BE49-F238E27FC236}">
                  <a16:creationId xmlns="" xmlns:a16="http://schemas.microsoft.com/office/drawing/2014/main" id="{E54F0F15-188F-4B72-B3ED-132D9510BD2A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8">
              <a:extLst>
                <a:ext uri="{FF2B5EF4-FFF2-40B4-BE49-F238E27FC236}">
                  <a16:creationId xmlns="" xmlns:a16="http://schemas.microsoft.com/office/drawing/2014/main" id="{D8803ABB-9754-4BE3-967C-08EF728A7122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0">
              <a:extLst>
                <a:ext uri="{FF2B5EF4-FFF2-40B4-BE49-F238E27FC236}">
                  <a16:creationId xmlns="" xmlns:a16="http://schemas.microsoft.com/office/drawing/2014/main" id="{D6F49BA0-98AE-46C4-AD39-4D03CAB8EBE5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1">
              <a:extLst>
                <a:ext uri="{FF2B5EF4-FFF2-40B4-BE49-F238E27FC236}">
                  <a16:creationId xmlns="" xmlns:a16="http://schemas.microsoft.com/office/drawing/2014/main" id="{CB097DEC-F56C-4219-AA18-53410E2C0480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2">
              <a:extLst>
                <a:ext uri="{FF2B5EF4-FFF2-40B4-BE49-F238E27FC236}">
                  <a16:creationId xmlns="" xmlns:a16="http://schemas.microsoft.com/office/drawing/2014/main" id="{BC120372-BA7F-4887-9008-71D4884EE778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4">
              <a:extLst>
                <a:ext uri="{FF2B5EF4-FFF2-40B4-BE49-F238E27FC236}">
                  <a16:creationId xmlns="" xmlns:a16="http://schemas.microsoft.com/office/drawing/2014/main" id="{83752FCA-F4BA-40A8-8DF6-2D8416B3B9BF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="" xmlns:a16="http://schemas.microsoft.com/office/drawing/2014/main" id="{4D1CE876-F7D8-4D2F-A33E-AF883D7327E7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="" xmlns:a16="http://schemas.microsoft.com/office/drawing/2014/main" id="{BB6FA4A7-3956-4A9B-A371-BCCC2BA0405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="" xmlns:a16="http://schemas.microsoft.com/office/drawing/2014/main" id="{A9356EB2-72F7-4972-A90F-EFAD23011EDD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6" name="object 16">
              <a:extLst>
                <a:ext uri="{FF2B5EF4-FFF2-40B4-BE49-F238E27FC236}">
                  <a16:creationId xmlns="" xmlns:a16="http://schemas.microsoft.com/office/drawing/2014/main" id="{2C89FC14-1545-4526-A889-21E3D16FB8BA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4">
              <a:extLst>
                <a:ext uri="{FF2B5EF4-FFF2-40B4-BE49-F238E27FC236}">
                  <a16:creationId xmlns="" xmlns:a16="http://schemas.microsoft.com/office/drawing/2014/main" id="{A7B767F4-6FE6-46FC-8504-C62C6F3385E6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5">
              <a:extLst>
                <a:ext uri="{FF2B5EF4-FFF2-40B4-BE49-F238E27FC236}">
                  <a16:creationId xmlns="" xmlns:a16="http://schemas.microsoft.com/office/drawing/2014/main" id="{FE851A5D-8F73-4C41-AEA8-3DA043A8EEE8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2">
              <a:extLst>
                <a:ext uri="{FF2B5EF4-FFF2-40B4-BE49-F238E27FC236}">
                  <a16:creationId xmlns="" xmlns:a16="http://schemas.microsoft.com/office/drawing/2014/main" id="{4FD3F465-C4C8-4E61-BBE3-519A950A9AAC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5">
              <a:extLst>
                <a:ext uri="{FF2B5EF4-FFF2-40B4-BE49-F238E27FC236}">
                  <a16:creationId xmlns="" xmlns:a16="http://schemas.microsoft.com/office/drawing/2014/main" id="{6A3EF6B1-A221-403D-A394-B082B37C031C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4">
              <a:extLst>
                <a:ext uri="{FF2B5EF4-FFF2-40B4-BE49-F238E27FC236}">
                  <a16:creationId xmlns="" xmlns:a16="http://schemas.microsoft.com/office/drawing/2014/main" id="{730903F9-A5D6-4417-9B9E-48997FADDA06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6">
              <a:extLst>
                <a:ext uri="{FF2B5EF4-FFF2-40B4-BE49-F238E27FC236}">
                  <a16:creationId xmlns="" xmlns:a16="http://schemas.microsoft.com/office/drawing/2014/main" id="{EF18F2C6-1EDB-4C91-8397-287E343BB4AA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3">
              <a:extLst>
                <a:ext uri="{FF2B5EF4-FFF2-40B4-BE49-F238E27FC236}">
                  <a16:creationId xmlns="" xmlns:a16="http://schemas.microsoft.com/office/drawing/2014/main" id="{52B41CF6-8420-4029-AC5A-99C1D7653D0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4">
              <a:extLst>
                <a:ext uri="{FF2B5EF4-FFF2-40B4-BE49-F238E27FC236}">
                  <a16:creationId xmlns="" xmlns:a16="http://schemas.microsoft.com/office/drawing/2014/main" id="{1C5503F4-BF40-49D2-8767-04EFAD8AF260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7" name="Описание"/>
          <p:cNvSpPr txBox="1"/>
          <p:nvPr/>
        </p:nvSpPr>
        <p:spPr>
          <a:xfrm>
            <a:off x="225095" y="1846528"/>
            <a:ext cx="6163045" cy="4854868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1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передовой модели </a:t>
            </a:r>
            <a:r>
              <a:rPr lang="en-GB" sz="1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NLP (</a:t>
            </a:r>
            <a:r>
              <a:rPr lang="ru-RU" sz="1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</a:t>
            </a:r>
            <a:r>
              <a:rPr lang="en-GB" sz="1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GPT-4, Gemini, Claude </a:t>
            </a:r>
            <a:r>
              <a:rPr lang="ru-RU" sz="1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или аналогичной), способной понимать и интерпретировать сложные медицинские запросы пациентов, учитывать контекст диалога и отвечать на вопросы точным и понятным языком. Возможность </a:t>
            </a:r>
            <a:r>
              <a:rPr lang="ru-RU" sz="13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распознавания</a:t>
            </a:r>
            <a:r>
              <a:rPr lang="ru-RU" sz="1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обработки медицинской терминологии.</a:t>
            </a:r>
            <a:endParaRPr lang="ru-RU" sz="13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endParaRPr lang="ru-RU" sz="13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sz="1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Безопасная и надежная интеграция с электронными медицинскими картами (ЭМК) и базами данных клиник или больниц через защищенные </a:t>
            </a:r>
            <a:r>
              <a:rPr lang="en-GB" sz="1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API. </a:t>
            </a:r>
            <a:r>
              <a:rPr lang="ru-RU" sz="1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доступа к актуальной информации о врачах, их специализации, расписании и доступности.</a:t>
            </a:r>
            <a:endParaRPr lang="ru-RU" sz="13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endParaRPr lang="ru-RU" sz="13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sz="1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анализа текстовой и структурированной информации из ЭМК пациента, выявление ключевых симптомов, диагнозов, лекарств и аллергий. Возможность предварительной оценки состояния пациента (с обязательной оговоркой, что это не заменяет консультацию врача).</a:t>
            </a:r>
            <a:endParaRPr lang="ru-RU" sz="13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endParaRPr lang="ru-RU" sz="13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sz="1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Интуитивно понятный интерфейс для записи на прием к врачу. Автоматическое создание напоминаний о записи. Подтверждение записи через </a:t>
            </a:r>
            <a:r>
              <a:rPr lang="en-GB" sz="1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SMS </a:t>
            </a:r>
            <a:r>
              <a:rPr lang="ru-RU" sz="1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en-GB" sz="1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email. </a:t>
            </a:r>
            <a:r>
              <a:rPr lang="ru-RU" sz="1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выбора удобного времени и врача.</a:t>
            </a:r>
            <a:endParaRPr lang="ru-RU" sz="13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endParaRPr lang="ru-RU" sz="13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sz="1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Шифрование данных в процессе передачи и хранения. Соблюдение всех необходимых стандартов безопасности и конфиденциальности данных пациентов. </a:t>
            </a:r>
            <a:r>
              <a:rPr lang="ru-RU" sz="13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Многофакторная</a:t>
            </a:r>
            <a:r>
              <a:rPr lang="ru-RU" sz="1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аутентификация</a:t>
            </a:r>
            <a:r>
              <a:rPr lang="ru-RU" sz="13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пользователей. Аудит всех действий бота.</a:t>
            </a:r>
            <a:endParaRPr lang="ru-RU" sz="13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/>
            <a:endParaRPr lang="ru-RU" sz="1600" dirty="0"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24257" y="728034"/>
            <a:ext cx="5783130" cy="1118494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Характеристика будущего продукта</a:t>
            </a:r>
          </a:p>
        </p:txBody>
      </p:sp>
      <p:sp>
        <p:nvSpPr>
          <p:cNvPr id="16" name="Название пректа"/>
          <p:cNvSpPr txBox="1">
            <a:spLocks noGrp="1"/>
          </p:cNvSpPr>
          <p:nvPr>
            <p:ph type="title"/>
          </p:nvPr>
        </p:nvSpPr>
        <p:spPr>
          <a:xfrm>
            <a:off x="439838" y="242027"/>
            <a:ext cx="3105491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 smtClean="0">
                <a:solidFill>
                  <a:srgbClr val="000000"/>
                </a:solidFill>
                <a:latin typeface="Arial"/>
                <a:cs typeface="Arial"/>
              </a:rPr>
              <a:t>Умный чат-бот «</a:t>
            </a:r>
            <a:r>
              <a:rPr lang="en-US" sz="1789" dirty="0" err="1" smtClean="0">
                <a:solidFill>
                  <a:srgbClr val="000000"/>
                </a:solidFill>
                <a:latin typeface="Arial"/>
                <a:cs typeface="Arial"/>
              </a:rPr>
              <a:t>HealthBot</a:t>
            </a:r>
            <a:r>
              <a:rPr lang="ru-RU" sz="1789" dirty="0" smtClean="0">
                <a:solidFill>
                  <a:srgbClr val="000000"/>
                </a:solidFill>
                <a:latin typeface="Arial"/>
                <a:cs typeface="Arial"/>
              </a:rPr>
              <a:t>»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=""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Тема">
            <a:extLst>
              <a:ext uri="{FF2B5EF4-FFF2-40B4-BE49-F238E27FC236}">
                <a16:creationId xmlns="" xmlns:a16="http://schemas.microsoft.com/office/drawing/2014/main" id="{C08DF701-3587-4E48-B875-52DAE56C58E6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 hidden="1">
            <a:extLst>
              <a:ext uri="{FF2B5EF4-FFF2-40B4-BE49-F238E27FC236}">
                <a16:creationId xmlns="" xmlns:a16="http://schemas.microsoft.com/office/drawing/2014/main" id="{14E43816-88D4-466E-B28C-C296E1854C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="" xmlns:a16="http://schemas.microsoft.com/office/drawing/2014/main" id="{3FC522C3-5BE1-4773-8A61-083C6EFCF1C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="" xmlns:a16="http://schemas.microsoft.com/office/drawing/2014/main" id="{4A58C7F2-3199-4CA2-AB39-090B18FA85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C508F677-3A44-486C-B70D-563C732D26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="" xmlns:a16="http://schemas.microsoft.com/office/drawing/2014/main" id="{C724FDD4-293E-4F0A-A50F-1182734257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1B45A451-EFE5-4DAD-83BD-E26CF34E732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460466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="" xmlns:a16="http://schemas.microsoft.com/office/drawing/2014/main" id="{73F50D8D-1DCB-40FF-97CF-7EAE583999DD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="" xmlns:a14="http://schemas.microsoft.com/office/drawing/2010/main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E5B14CDE-7291-4477-9892-051283A5DD8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=""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47363" y="3922911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1354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="" xmlns:a16="http://schemas.microsoft.com/office/drawing/2014/main" id="{306D0FD2-A415-4F67-837C-D5308A487BB4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="" xmlns:a16="http://schemas.microsoft.com/office/drawing/2014/main" id="{D09F050E-466D-45ED-8D63-6C2FCD86558A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="" xmlns:a16="http://schemas.microsoft.com/office/drawing/2014/main" id="{344D86CC-6753-43A6-B364-19EBE75C9B16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="" xmlns:a16="http://schemas.microsoft.com/office/drawing/2014/main" id="{F17352F6-5B1A-4C32-93E5-BE8629286A1E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="" xmlns:a16="http://schemas.microsoft.com/office/drawing/2014/main" id="{1997607D-4DF3-4CEA-86B5-5306F0AA792C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>
              <a:extLst>
                <a:ext uri="{FF2B5EF4-FFF2-40B4-BE49-F238E27FC236}">
                  <a16:creationId xmlns="" xmlns:a16="http://schemas.microsoft.com/office/drawing/2014/main" id="{20594E3D-E87D-449C-9118-35D91EA76175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5">
              <a:extLst>
                <a:ext uri="{FF2B5EF4-FFF2-40B4-BE49-F238E27FC236}">
                  <a16:creationId xmlns="" xmlns:a16="http://schemas.microsoft.com/office/drawing/2014/main" id="{7A5847C8-BA03-4EB0-B8C0-62F2A25E57AA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7">
              <a:extLst>
                <a:ext uri="{FF2B5EF4-FFF2-40B4-BE49-F238E27FC236}">
                  <a16:creationId xmlns="" xmlns:a16="http://schemas.microsoft.com/office/drawing/2014/main" id="{6F7FA479-CC78-4ECE-A299-61E975979F7C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8">
              <a:extLst>
                <a:ext uri="{FF2B5EF4-FFF2-40B4-BE49-F238E27FC236}">
                  <a16:creationId xmlns="" xmlns:a16="http://schemas.microsoft.com/office/drawing/2014/main" id="{D37B7076-C66C-40F1-892B-EA931BA833E9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0">
              <a:extLst>
                <a:ext uri="{FF2B5EF4-FFF2-40B4-BE49-F238E27FC236}">
                  <a16:creationId xmlns="" xmlns:a16="http://schemas.microsoft.com/office/drawing/2014/main" id="{161D96AF-B828-4361-B640-A69F9566222B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1">
              <a:extLst>
                <a:ext uri="{FF2B5EF4-FFF2-40B4-BE49-F238E27FC236}">
                  <a16:creationId xmlns="" xmlns:a16="http://schemas.microsoft.com/office/drawing/2014/main" id="{238EE5AF-508D-4610-B8FD-AF9ED6D669DE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2">
              <a:extLst>
                <a:ext uri="{FF2B5EF4-FFF2-40B4-BE49-F238E27FC236}">
                  <a16:creationId xmlns="" xmlns:a16="http://schemas.microsoft.com/office/drawing/2014/main" id="{1E8E5EC9-3B02-40B7-AFB8-C4F1A423E073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4">
              <a:extLst>
                <a:ext uri="{FF2B5EF4-FFF2-40B4-BE49-F238E27FC236}">
                  <a16:creationId xmlns="" xmlns:a16="http://schemas.microsoft.com/office/drawing/2014/main" id="{38A5482D-D550-4294-B983-5D78FF99A3C6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="" xmlns:a16="http://schemas.microsoft.com/office/drawing/2014/main" id="{2533CA0D-26CB-481A-BF0B-90835707B4C7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="" xmlns:a16="http://schemas.microsoft.com/office/drawing/2014/main" id="{32DD6758-96C2-4B52-BF15-1EFF0C15E8E6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="" xmlns:a16="http://schemas.microsoft.com/office/drawing/2014/main" id="{2578D839-3902-4791-BEF0-3857D587F5E1}"/>
              </a:ext>
            </a:extLst>
          </p:cNvPr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6" name="object 16">
              <a:extLst>
                <a:ext uri="{FF2B5EF4-FFF2-40B4-BE49-F238E27FC236}">
                  <a16:creationId xmlns="" xmlns:a16="http://schemas.microsoft.com/office/drawing/2014/main" id="{0B910C66-316F-42DF-A997-95993BC2E9AC}"/>
                </a:ext>
              </a:extLst>
            </p:cNvPr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4">
              <a:extLst>
                <a:ext uri="{FF2B5EF4-FFF2-40B4-BE49-F238E27FC236}">
                  <a16:creationId xmlns="" xmlns:a16="http://schemas.microsoft.com/office/drawing/2014/main" id="{C871CB96-7712-428B-BBB4-6FA87F4076C7}"/>
                </a:ext>
              </a:extLst>
            </p:cNvPr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5">
              <a:extLst>
                <a:ext uri="{FF2B5EF4-FFF2-40B4-BE49-F238E27FC236}">
                  <a16:creationId xmlns="" xmlns:a16="http://schemas.microsoft.com/office/drawing/2014/main" id="{FFC48002-305F-47FF-A9C6-4E6379E7BAB3}"/>
                </a:ext>
              </a:extLst>
            </p:cNvPr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2">
              <a:extLst>
                <a:ext uri="{FF2B5EF4-FFF2-40B4-BE49-F238E27FC236}">
                  <a16:creationId xmlns="" xmlns:a16="http://schemas.microsoft.com/office/drawing/2014/main" id="{0E31DE71-034A-4128-A213-93F5D3B95CAC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5">
              <a:extLst>
                <a:ext uri="{FF2B5EF4-FFF2-40B4-BE49-F238E27FC236}">
                  <a16:creationId xmlns="" xmlns:a16="http://schemas.microsoft.com/office/drawing/2014/main" id="{6CDAA5C1-E5DA-4158-B23E-49ADB1DE3583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4">
              <a:extLst>
                <a:ext uri="{FF2B5EF4-FFF2-40B4-BE49-F238E27FC236}">
                  <a16:creationId xmlns="" xmlns:a16="http://schemas.microsoft.com/office/drawing/2014/main" id="{86EB0950-03A1-413F-951F-F0933918B977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6">
              <a:extLst>
                <a:ext uri="{FF2B5EF4-FFF2-40B4-BE49-F238E27FC236}">
                  <a16:creationId xmlns="" xmlns:a16="http://schemas.microsoft.com/office/drawing/2014/main" id="{340E8A2C-D849-4464-BEB0-BBB7693F7D9E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3">
              <a:extLst>
                <a:ext uri="{FF2B5EF4-FFF2-40B4-BE49-F238E27FC236}">
                  <a16:creationId xmlns="" xmlns:a16="http://schemas.microsoft.com/office/drawing/2014/main" id="{8213FBB8-EAD5-4F09-8E6F-A298A2665F54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4">
              <a:extLst>
                <a:ext uri="{FF2B5EF4-FFF2-40B4-BE49-F238E27FC236}">
                  <a16:creationId xmlns="" xmlns:a16="http://schemas.microsoft.com/office/drawing/2014/main" id="{E18598CB-0903-4D5A-8E48-2CFF32720732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06088" y="942564"/>
            <a:ext cx="8460785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cap="all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Визуализация продукта</a:t>
            </a:r>
            <a:endParaRPr sz="3600" cap="all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358815" y="242027"/>
            <a:ext cx="3186514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 smtClean="0">
                <a:solidFill>
                  <a:srgbClr val="000000"/>
                </a:solidFill>
                <a:latin typeface="Arial"/>
                <a:cs typeface="Arial"/>
              </a:rPr>
              <a:t>Умный чат-бот «</a:t>
            </a:r>
            <a:r>
              <a:rPr lang="en-US" sz="1789" dirty="0" err="1" smtClean="0">
                <a:solidFill>
                  <a:srgbClr val="000000"/>
                </a:solidFill>
                <a:latin typeface="Arial"/>
                <a:cs typeface="Arial"/>
              </a:rPr>
              <a:t>HealthBot</a:t>
            </a:r>
            <a:r>
              <a:rPr lang="ru-RU" sz="1789" dirty="0" smtClean="0">
                <a:solidFill>
                  <a:srgbClr val="000000"/>
                </a:solidFill>
                <a:latin typeface="Arial"/>
                <a:cs typeface="Arial"/>
              </a:rPr>
              <a:t>»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=""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Описание">
            <a:extLst>
              <a:ext uri="{FF2B5EF4-FFF2-40B4-BE49-F238E27FC236}">
                <a16:creationId xmlns="" xmlns:a16="http://schemas.microsoft.com/office/drawing/2014/main" id="{762FCEDE-80AB-FF24-A7FE-A09AD3E4E06E}"/>
              </a:ext>
            </a:extLst>
          </p:cNvPr>
          <p:cNvSpPr txBox="1"/>
          <p:nvPr/>
        </p:nvSpPr>
        <p:spPr>
          <a:xfrm>
            <a:off x="521417" y="1777610"/>
            <a:ext cx="7224244" cy="3313805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/>
            <a:r>
              <a:rPr lang="ru-RU" sz="1600" dirty="0">
                <a:latin typeface="Gilroy-ExtraBold" panose="020B0604020202020204" charset="-52"/>
                <a:cs typeface="Microsoft Sans Serif"/>
              </a:rPr>
              <a:t>Что из себя представляет ваше изобретение?</a:t>
            </a:r>
          </a:p>
          <a:p>
            <a:pPr marL="12700"/>
            <a:endParaRPr lang="ru-RU" sz="1600" dirty="0">
              <a:latin typeface="Gilroy-ExtraBold" panose="020B0604020202020204" charset="-52"/>
              <a:cs typeface="Microsoft Sans Serif"/>
            </a:endParaRPr>
          </a:p>
          <a:p>
            <a:pPr marL="1270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HealthBot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— это умный чат-бот, представляет собой многофункциональное решение, которое не только упрощает взаимодействие между пациентами и медицинскими учреждениями, но и минимизирует время ожидания, повышает уровень удовлетворенности пациентов и способствует более эффективной организации медицинского процесса в целом.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функции включают:</a:t>
            </a:r>
          </a:p>
          <a:p>
            <a:pPr marL="1270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Запись на приём: Простая запись к врачу и отправка напоминаний.</a:t>
            </a:r>
          </a:p>
          <a:p>
            <a:pPr marL="1270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Консультации: Ответы на вопросы 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симптомах.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Хранение данных: Управление медицинской историей пациента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Персонализация: Предложения на основе предыдущих взаимодействий.</a:t>
            </a:r>
          </a:p>
          <a:p>
            <a:pPr marL="1270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Безопасность: Шифрование данных для защиты личной информации.</a:t>
            </a:r>
          </a:p>
          <a:p>
            <a:pPr marL="1270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Обратная связь: Пациенты могут оставлять отзывы об обслуживании.</a:t>
            </a: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48EF4C2E-6E00-4E7D-8F85-8AD433212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bright="16000" contrast="-1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61949" y="1701997"/>
            <a:ext cx="2439676" cy="3448378"/>
          </a:xfrm>
          <a:prstGeom prst="rect">
            <a:avLst/>
          </a:prstGeom>
        </p:spPr>
      </p:pic>
      <p:sp>
        <p:nvSpPr>
          <p:cNvPr id="39" name="Тема">
            <a:extLst>
              <a:ext uri="{FF2B5EF4-FFF2-40B4-BE49-F238E27FC236}">
                <a16:creationId xmlns="" xmlns:a16="http://schemas.microsoft.com/office/drawing/2014/main" id="{BAAD26CF-FF75-4024-A15E-7EAB6B25AD41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 hidden="1">
            <a:extLst>
              <a:ext uri="{FF2B5EF4-FFF2-40B4-BE49-F238E27FC236}">
                <a16:creationId xmlns="" xmlns:a16="http://schemas.microsoft.com/office/drawing/2014/main" id="{3EE378CB-F124-4B36-B4C7-EEF36B101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="" xmlns:a16="http://schemas.microsoft.com/office/drawing/2014/main" id="{470C9076-8F7F-4359-A6AB-44F36C64435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62355" y="3937903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="" xmlns:a16="http://schemas.microsoft.com/office/drawing/2014/main" id="{19AC86DE-786B-4345-AC51-1A819D7004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="" xmlns:a16="http://schemas.microsoft.com/office/drawing/2014/main" id="{DF7B1C46-53AE-42C6-B92E-78F0CD7115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="" xmlns:a16="http://schemas.microsoft.com/office/drawing/2014/main" id="{589E2380-6733-4C46-83D3-622032B6090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="" xmlns:a16="http://schemas.microsoft.com/office/drawing/2014/main" id="{9A0852F7-6401-42FB-AD8E-F638D82AE94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=""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="" xmlns:a16="http://schemas.microsoft.com/office/drawing/2014/main" id="{07EFAACD-4E5F-495D-A786-03E40637CD0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=""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058DB9AC-4FDA-44CA-AFA2-0C28D79C982D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="" xmlns:a14="http://schemas.microsoft.com/office/drawing/2010/main">
                  <a14:imgLayer r:embed="rId20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349289"/>
            <a:ext cx="933759" cy="9337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37475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="" xmlns:a16="http://schemas.microsoft.com/office/drawing/2014/main" id="{3DA6E234-43D4-4D49-9189-B20DE0C2E032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="" xmlns:a16="http://schemas.microsoft.com/office/drawing/2014/main" id="{1DC98009-DC5D-4CC7-9C0B-A61167915210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="" xmlns:a16="http://schemas.microsoft.com/office/drawing/2014/main" id="{E8E593FB-BD93-4242-8FCF-910D38171E2D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="" xmlns:a16="http://schemas.microsoft.com/office/drawing/2014/main" id="{DEF79C3B-66D5-410C-9892-9CB424D13C14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="" xmlns:a16="http://schemas.microsoft.com/office/drawing/2014/main" id="{3101C7EB-0100-4481-92AB-81BC62F59467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4" name="object 4">
              <a:extLst>
                <a:ext uri="{FF2B5EF4-FFF2-40B4-BE49-F238E27FC236}">
                  <a16:creationId xmlns="" xmlns:a16="http://schemas.microsoft.com/office/drawing/2014/main" id="{806FC2A3-B569-4A28-BC4B-3E704DF79FF8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5" name="object 5">
              <a:extLst>
                <a:ext uri="{FF2B5EF4-FFF2-40B4-BE49-F238E27FC236}">
                  <a16:creationId xmlns="" xmlns:a16="http://schemas.microsoft.com/office/drawing/2014/main" id="{0B78E7D5-7A98-4F1F-87C6-651188E2404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6" name="object 7">
              <a:extLst>
                <a:ext uri="{FF2B5EF4-FFF2-40B4-BE49-F238E27FC236}">
                  <a16:creationId xmlns="" xmlns:a16="http://schemas.microsoft.com/office/drawing/2014/main" id="{CC70F8DB-94F5-4D05-9E8D-8AFBAEAC8AC3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7" name="object 8">
              <a:extLst>
                <a:ext uri="{FF2B5EF4-FFF2-40B4-BE49-F238E27FC236}">
                  <a16:creationId xmlns="" xmlns:a16="http://schemas.microsoft.com/office/drawing/2014/main" id="{E911403A-87C7-4B9C-811E-738A423E3421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8" name="object 10">
              <a:extLst>
                <a:ext uri="{FF2B5EF4-FFF2-40B4-BE49-F238E27FC236}">
                  <a16:creationId xmlns="" xmlns:a16="http://schemas.microsoft.com/office/drawing/2014/main" id="{2DCC29A9-ABD7-427B-A006-C6B50CB48B98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9" name="object 11">
              <a:extLst>
                <a:ext uri="{FF2B5EF4-FFF2-40B4-BE49-F238E27FC236}">
                  <a16:creationId xmlns="" xmlns:a16="http://schemas.microsoft.com/office/drawing/2014/main" id="{01676FF1-5BD5-406F-AD8E-A410AFD56F6A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2">
              <a:extLst>
                <a:ext uri="{FF2B5EF4-FFF2-40B4-BE49-F238E27FC236}">
                  <a16:creationId xmlns="" xmlns:a16="http://schemas.microsoft.com/office/drawing/2014/main" id="{D9796762-8949-43B2-887C-A427FD409466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4">
              <a:extLst>
                <a:ext uri="{FF2B5EF4-FFF2-40B4-BE49-F238E27FC236}">
                  <a16:creationId xmlns="" xmlns:a16="http://schemas.microsoft.com/office/drawing/2014/main" id="{A1424449-60D3-452E-B4C7-50CDA14BF87B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2" name="object 4">
              <a:extLst>
                <a:ext uri="{FF2B5EF4-FFF2-40B4-BE49-F238E27FC236}">
                  <a16:creationId xmlns="" xmlns:a16="http://schemas.microsoft.com/office/drawing/2014/main" id="{085E4B4A-6285-4199-96FC-EA7A9BF2FAA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3" name="object 4">
              <a:extLst>
                <a:ext uri="{FF2B5EF4-FFF2-40B4-BE49-F238E27FC236}">
                  <a16:creationId xmlns="" xmlns:a16="http://schemas.microsoft.com/office/drawing/2014/main" id="{2E2503B6-90B6-4E2A-B896-E2F8CEC8026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="" xmlns:a16="http://schemas.microsoft.com/office/drawing/2014/main" id="{3601C259-F30D-4B44-840B-6AEB1248778F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>
              <a:extLst>
                <a:ext uri="{FF2B5EF4-FFF2-40B4-BE49-F238E27FC236}">
                  <a16:creationId xmlns="" xmlns:a16="http://schemas.microsoft.com/office/drawing/2014/main" id="{4E0FD1FE-A3A9-4907-9CC9-CE28B495A007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="" xmlns:a16="http://schemas.microsoft.com/office/drawing/2014/main" id="{AD55ECD6-F623-4CCA-8A70-77997BD86E7B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="" xmlns:a16="http://schemas.microsoft.com/office/drawing/2014/main" id="{9C8C21AF-CA9A-4557-87E1-294BE8A6A292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="" xmlns:a16="http://schemas.microsoft.com/office/drawing/2014/main" id="{BD932902-2E5A-4546-97D7-942092853FFC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="" xmlns:a16="http://schemas.microsoft.com/office/drawing/2014/main" id="{517AD2A2-BF67-4594-BEAD-F75F2EC12C30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="" xmlns:a16="http://schemas.microsoft.com/office/drawing/2014/main" id="{D1210B19-5C15-479D-96C6-E47667316A0E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="" xmlns:a16="http://schemas.microsoft.com/office/drawing/2014/main" id="{B5D42480-8C65-4DE6-8D8A-E273B22E2598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="" xmlns:a16="http://schemas.microsoft.com/office/drawing/2014/main" id="{EA8BD9E9-6669-4F3B-9140-6CB6DE77168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="" xmlns:a16="http://schemas.microsoft.com/office/drawing/2014/main" id="{995DD00C-5A1A-4328-A983-EB98E789F6F2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10445" y="1048250"/>
            <a:ext cx="7952406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ПРОРАБОТКА ИДЕИ ПРОЕКТА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439838" y="242027"/>
            <a:ext cx="3105491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 smtClean="0">
                <a:solidFill>
                  <a:srgbClr val="000000"/>
                </a:solidFill>
                <a:latin typeface="Arial"/>
                <a:cs typeface="Arial"/>
              </a:rPr>
              <a:t>Умный чат-бот «</a:t>
            </a:r>
            <a:r>
              <a:rPr lang="en-US" sz="1789" dirty="0" err="1" smtClean="0">
                <a:solidFill>
                  <a:srgbClr val="000000"/>
                </a:solidFill>
                <a:latin typeface="Arial"/>
                <a:cs typeface="Arial"/>
              </a:rPr>
              <a:t>HealthBot</a:t>
            </a:r>
            <a:r>
              <a:rPr lang="ru-RU" sz="1789" dirty="0" smtClean="0">
                <a:solidFill>
                  <a:srgbClr val="000000"/>
                </a:solidFill>
                <a:latin typeface="Arial"/>
                <a:cs typeface="Arial"/>
              </a:rPr>
              <a:t>»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8" name="Описание"/>
          <p:cNvSpPr txBox="1"/>
          <p:nvPr/>
        </p:nvSpPr>
        <p:spPr>
          <a:xfrm>
            <a:off x="288689" y="1215051"/>
            <a:ext cx="5532679" cy="5974371"/>
          </a:xfrm>
          <a:prstGeom prst="rect">
            <a:avLst/>
          </a:prstGeom>
        </p:spPr>
        <p:txBody>
          <a:bodyPr vert="horz" wrap="square" lIns="0" tIns="316908" rIns="0" bIns="0" rtlCol="0">
            <a:spAutoFit/>
          </a:bodyPr>
          <a:lstStyle/>
          <a:p>
            <a:pPr marL="12700" marR="938530"/>
            <a:r>
              <a:rPr lang="ru-RU" sz="1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аудитория:</a:t>
            </a: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Физические лица 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Молодые профессионалы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Родители с маленькими детьми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Пожилые люди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Юридические лица</a:t>
            </a:r>
            <a:endParaRPr lang="ru-RU" sz="1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Медицинские учреждения </a:t>
            </a:r>
          </a:p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Корпоративные клиники</a:t>
            </a:r>
            <a:endParaRPr lang="ru-RU" sz="1400" dirty="0">
              <a:solidFill>
                <a:srgbClr val="000000"/>
              </a:solidFill>
              <a:latin typeface="-webkit-standard"/>
            </a:endParaRPr>
          </a:p>
          <a:p>
            <a:pPr marL="12700" marR="938530"/>
            <a:endParaRPr lang="ru-RU" sz="1486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для «</a:t>
            </a:r>
            <a:r>
              <a:rPr lang="ru-RU" sz="1400" spc="-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HealthBot</a:t>
            </a:r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заинтересуется продуктом в следующих ситуациях:</a:t>
            </a:r>
          </a:p>
          <a:p>
            <a:pPr marL="12700" marR="938530"/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Сложности с записью: Пациенты, испытывающие трудности с традиционной записью на приём.</a:t>
            </a:r>
          </a:p>
          <a:p>
            <a:pPr marL="12700" marR="938530"/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Поиск информации: Люди, желающие быстро получить ответы на медицинские вопросы.</a:t>
            </a:r>
          </a:p>
          <a:p>
            <a:pPr marL="12700" marR="938530"/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Управление медицинской историей: Пациенты, нуждающиеся в доступе к своей медицинской информации.</a:t>
            </a:r>
          </a:p>
          <a:p>
            <a:pPr marL="12700" marR="938530"/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Стремление к удобству: Пользователи, предпочитающие услуги 24/7.</a:t>
            </a:r>
          </a:p>
          <a:p>
            <a:pPr marL="12700" marR="938530"/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Дополнительные функции: Люди, заинтересованные в персонализированных советах и напоминаниях.</a:t>
            </a:r>
          </a:p>
          <a:p>
            <a:pPr marL="12700" marR="938530"/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Быстрая обратная связь: Родители и пожилые люди, нуждающиеся в регулярном мониторинге здоровья.</a:t>
            </a:r>
          </a:p>
          <a:p>
            <a:pPr marL="12700" marR="938530"/>
            <a:endParaRPr lang="ru-RU" sz="1486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endParaRPr lang="ru-RU" sz="1486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endParaRPr lang="ru-RU" sz="1486" spc="-15" dirty="0">
              <a:latin typeface="Raleway SemiBold" panose="020B0604020202020204" charset="-52"/>
              <a:cs typeface="Microsoft Sans Serif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=""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="" xmlns:a16="http://schemas.microsoft.com/office/drawing/2014/main" id="{68E9FA06-F6BB-43AB-8019-8D76847A0974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7FA2B7FE-A9D8-4458-AEC7-E152FA0877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3994" y="2127184"/>
            <a:ext cx="834606" cy="834606"/>
          </a:xfrm>
          <a:prstGeom prst="rect">
            <a:avLst/>
          </a:prstGeom>
        </p:spPr>
      </p:pic>
      <p:pic>
        <p:nvPicPr>
          <p:cNvPr id="42" name="Рисунок 41" hidden="1">
            <a:extLst>
              <a:ext uri="{FF2B5EF4-FFF2-40B4-BE49-F238E27FC236}">
                <a16:creationId xmlns="" xmlns:a16="http://schemas.microsoft.com/office/drawing/2014/main" id="{34518EB1-51CF-4FBC-B72B-033B9D51BDD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93898F93-85C3-4AF1-9F50-AFB73E74E4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8699" y="377376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="" xmlns:a16="http://schemas.microsoft.com/office/drawing/2014/main" id="{94C81403-4BC8-4950-ACCB-9E3110B167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="" xmlns:a16="http://schemas.microsoft.com/office/drawing/2014/main" id="{D263CE57-4B63-4933-9FE1-0DD716E763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EF61FD85-73E7-4BAA-847E-B9009D513F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4426" y="3928336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="" xmlns:a16="http://schemas.microsoft.com/office/drawing/2014/main" id="{1503C543-C0E3-43C2-9CED-396DD76E64D6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="" xmlns:a14="http://schemas.microsoft.com/office/drawing/2010/main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="" xmlns:a16="http://schemas.microsoft.com/office/drawing/2014/main" id="{CD5BA7C1-B411-4109-A616-9C8B7750FAF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=""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graphicFrame>
        <p:nvGraphicFramePr>
          <p:cNvPr id="3" name="Диаграмма 2">
            <a:extLst>
              <a:ext uri="{FF2B5EF4-FFF2-40B4-BE49-F238E27FC236}">
                <a16:creationId xmlns="" xmlns:a16="http://schemas.microsoft.com/office/drawing/2014/main" id="{7D9C1665-4AC1-C54B-B178-A638A7A5E2C9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4164369559"/>
              </p:ext>
            </p:extLst>
          </p:nvPr>
        </p:nvGraphicFramePr>
        <p:xfrm>
          <a:off x="4039688" y="1671811"/>
          <a:ext cx="4666129" cy="3424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</p:spTree>
    <p:extLst>
      <p:ext uri="{BB962C8B-B14F-4D97-AF65-F5344CB8AC3E}">
        <p14:creationId xmlns="" xmlns:p14="http://schemas.microsoft.com/office/powerpoint/2010/main" val="44493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8" name="Группа 57">
            <a:extLst>
              <a:ext uri="{FF2B5EF4-FFF2-40B4-BE49-F238E27FC236}">
                <a16:creationId xmlns="" xmlns:a16="http://schemas.microsoft.com/office/drawing/2014/main" id="{3AFEF683-0BEB-4FAC-9CC2-5D820EAEC45E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9" name="object 6">
              <a:extLst>
                <a:ext uri="{FF2B5EF4-FFF2-40B4-BE49-F238E27FC236}">
                  <a16:creationId xmlns="" xmlns:a16="http://schemas.microsoft.com/office/drawing/2014/main" id="{D6BD77BA-9C7F-4287-B257-DA639EA9D7D9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7">
              <a:extLst>
                <a:ext uri="{FF2B5EF4-FFF2-40B4-BE49-F238E27FC236}">
                  <a16:creationId xmlns="" xmlns:a16="http://schemas.microsoft.com/office/drawing/2014/main" id="{AE375CA1-F9DE-438E-A001-23B79B17A9CA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5">
              <a:extLst>
                <a:ext uri="{FF2B5EF4-FFF2-40B4-BE49-F238E27FC236}">
                  <a16:creationId xmlns="" xmlns:a16="http://schemas.microsoft.com/office/drawing/2014/main" id="{70BE51E1-9A2E-48A8-96F1-3BD3A87DA74C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="" xmlns:a16="http://schemas.microsoft.com/office/drawing/2014/main" id="{D5196C67-85C7-4830-B498-7839249554C1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84" name="object 4">
              <a:extLst>
                <a:ext uri="{FF2B5EF4-FFF2-40B4-BE49-F238E27FC236}">
                  <a16:creationId xmlns="" xmlns:a16="http://schemas.microsoft.com/office/drawing/2014/main" id="{78DC0B64-F713-4F82-91E6-395A3CAD8D04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5">
              <a:extLst>
                <a:ext uri="{FF2B5EF4-FFF2-40B4-BE49-F238E27FC236}">
                  <a16:creationId xmlns="" xmlns:a16="http://schemas.microsoft.com/office/drawing/2014/main" id="{51B5B65C-69A8-4E91-B314-BF090DE3DDA4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6" name="object 7">
              <a:extLst>
                <a:ext uri="{FF2B5EF4-FFF2-40B4-BE49-F238E27FC236}">
                  <a16:creationId xmlns="" xmlns:a16="http://schemas.microsoft.com/office/drawing/2014/main" id="{131523BF-D097-4265-AFEB-17B1AE617A49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7" name="object 8">
              <a:extLst>
                <a:ext uri="{FF2B5EF4-FFF2-40B4-BE49-F238E27FC236}">
                  <a16:creationId xmlns="" xmlns:a16="http://schemas.microsoft.com/office/drawing/2014/main" id="{4A5BA6DF-FD1A-4EC6-B7AE-22FAAD953371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8" name="object 10">
              <a:extLst>
                <a:ext uri="{FF2B5EF4-FFF2-40B4-BE49-F238E27FC236}">
                  <a16:creationId xmlns="" xmlns:a16="http://schemas.microsoft.com/office/drawing/2014/main" id="{C08A76BF-C880-4CFB-A0EC-B307C44F5B39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9" name="object 11">
              <a:extLst>
                <a:ext uri="{FF2B5EF4-FFF2-40B4-BE49-F238E27FC236}">
                  <a16:creationId xmlns="" xmlns:a16="http://schemas.microsoft.com/office/drawing/2014/main" id="{188C54A4-CA28-4181-8D3B-51F8D6817CB7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0" name="object 12">
              <a:extLst>
                <a:ext uri="{FF2B5EF4-FFF2-40B4-BE49-F238E27FC236}">
                  <a16:creationId xmlns="" xmlns:a16="http://schemas.microsoft.com/office/drawing/2014/main" id="{6436C5F3-FEFB-4805-A8D8-466512618E13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1" name="object 14">
              <a:extLst>
                <a:ext uri="{FF2B5EF4-FFF2-40B4-BE49-F238E27FC236}">
                  <a16:creationId xmlns="" xmlns:a16="http://schemas.microsoft.com/office/drawing/2014/main" id="{D522F36D-61B7-4102-9567-2F52E20DF248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2" name="object 4">
              <a:extLst>
                <a:ext uri="{FF2B5EF4-FFF2-40B4-BE49-F238E27FC236}">
                  <a16:creationId xmlns="" xmlns:a16="http://schemas.microsoft.com/office/drawing/2014/main" id="{B854B6CD-A917-4E0D-A25F-166EBC1321C1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3" name="object 4">
              <a:extLst>
                <a:ext uri="{FF2B5EF4-FFF2-40B4-BE49-F238E27FC236}">
                  <a16:creationId xmlns="" xmlns:a16="http://schemas.microsoft.com/office/drawing/2014/main" id="{136034D6-206D-4D22-B223-2BCE93B30DB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73" name="Группа 72">
            <a:extLst>
              <a:ext uri="{FF2B5EF4-FFF2-40B4-BE49-F238E27FC236}">
                <a16:creationId xmlns="" xmlns:a16="http://schemas.microsoft.com/office/drawing/2014/main" id="{53D0717D-BA9C-413A-B7ED-82E85597C457}"/>
              </a:ext>
            </a:extLst>
          </p:cNvPr>
          <p:cNvGrpSpPr/>
          <p:nvPr/>
        </p:nvGrpSpPr>
        <p:grpSpPr>
          <a:xfrm>
            <a:off x="8552907" y="-8617"/>
            <a:ext cx="3660849" cy="5133570"/>
            <a:chOff x="8540207" y="-1354"/>
            <a:chExt cx="3660849" cy="5133570"/>
          </a:xfrm>
        </p:grpSpPr>
        <p:sp>
          <p:nvSpPr>
            <p:cNvPr id="74" name="object 16">
              <a:extLst>
                <a:ext uri="{FF2B5EF4-FFF2-40B4-BE49-F238E27FC236}">
                  <a16:creationId xmlns="" xmlns:a16="http://schemas.microsoft.com/office/drawing/2014/main" id="{30B822F3-9107-4BE7-9066-FAACA80757D8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5" name="object 4">
              <a:extLst>
                <a:ext uri="{FF2B5EF4-FFF2-40B4-BE49-F238E27FC236}">
                  <a16:creationId xmlns="" xmlns:a16="http://schemas.microsoft.com/office/drawing/2014/main" id="{8E7471AD-8503-4AAF-8F81-D046D1BA663D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="" xmlns:a16="http://schemas.microsoft.com/office/drawing/2014/main" id="{FE29E561-7896-4598-A0D4-1A6443074CEF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12">
              <a:extLst>
                <a:ext uri="{FF2B5EF4-FFF2-40B4-BE49-F238E27FC236}">
                  <a16:creationId xmlns="" xmlns:a16="http://schemas.microsoft.com/office/drawing/2014/main" id="{9BB9A29A-EEF8-45BE-BD02-929A776C61ED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15">
              <a:extLst>
                <a:ext uri="{FF2B5EF4-FFF2-40B4-BE49-F238E27FC236}">
                  <a16:creationId xmlns="" xmlns:a16="http://schemas.microsoft.com/office/drawing/2014/main" id="{55337788-7951-451C-84B6-8B5DD3479B14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4">
              <a:extLst>
                <a:ext uri="{FF2B5EF4-FFF2-40B4-BE49-F238E27FC236}">
                  <a16:creationId xmlns="" xmlns:a16="http://schemas.microsoft.com/office/drawing/2014/main" id="{51D72CCA-7CC6-4601-8587-56556AE793C4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6">
              <a:extLst>
                <a:ext uri="{FF2B5EF4-FFF2-40B4-BE49-F238E27FC236}">
                  <a16:creationId xmlns="" xmlns:a16="http://schemas.microsoft.com/office/drawing/2014/main" id="{FDA20139-FC2C-4B4D-856C-35E0BA13CA95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3">
              <a:extLst>
                <a:ext uri="{FF2B5EF4-FFF2-40B4-BE49-F238E27FC236}">
                  <a16:creationId xmlns="" xmlns:a16="http://schemas.microsoft.com/office/drawing/2014/main" id="{6F5A0449-CAC7-42B7-94E3-692A071AE319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4">
              <a:extLst>
                <a:ext uri="{FF2B5EF4-FFF2-40B4-BE49-F238E27FC236}">
                  <a16:creationId xmlns="" xmlns:a16="http://schemas.microsoft.com/office/drawing/2014/main" id="{25F9745B-E44F-45DE-ACCC-215886C6E083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93590" y="683202"/>
            <a:ext cx="8070418" cy="90305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2900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Организационные, финансовые параметры бизнеса</a:t>
            </a:r>
            <a:endParaRPr sz="2900" dirty="0">
              <a:solidFill>
                <a:srgbClr val="8F00FF"/>
              </a:solidFill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=""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6" name="Google Shape;162;p7">
            <a:extLst>
              <a:ext uri="{FF2B5EF4-FFF2-40B4-BE49-F238E27FC236}">
                <a16:creationId xmlns="" xmlns:a16="http://schemas.microsoft.com/office/drawing/2014/main" id="{38ED3B5E-367C-4965-94D0-FCCA2ED71B62}"/>
              </a:ext>
            </a:extLst>
          </p:cNvPr>
          <p:cNvGrpSpPr/>
          <p:nvPr/>
        </p:nvGrpSpPr>
        <p:grpSpPr>
          <a:xfrm>
            <a:off x="170888" y="1627961"/>
            <a:ext cx="6981704" cy="432452"/>
            <a:chOff x="618978" y="3826412"/>
            <a:chExt cx="7241760" cy="675250"/>
          </a:xfrm>
        </p:grpSpPr>
        <p:sp>
          <p:nvSpPr>
            <p:cNvPr id="37" name="Google Shape;163;p7">
              <a:extLst>
                <a:ext uri="{FF2B5EF4-FFF2-40B4-BE49-F238E27FC236}">
                  <a16:creationId xmlns="" xmlns:a16="http://schemas.microsoft.com/office/drawing/2014/main" id="{42F644C4-195F-4455-BB5B-AC72CA9BA784}"/>
                </a:ext>
              </a:extLst>
            </p:cNvPr>
            <p:cNvSpPr/>
            <p:nvPr/>
          </p:nvSpPr>
          <p:spPr>
            <a:xfrm>
              <a:off x="3179298" y="3826412"/>
              <a:ext cx="4670473" cy="67525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64;p7">
              <a:extLst>
                <a:ext uri="{FF2B5EF4-FFF2-40B4-BE49-F238E27FC236}">
                  <a16:creationId xmlns="" xmlns:a16="http://schemas.microsoft.com/office/drawing/2014/main" id="{BAF23873-7B92-45F9-849D-07EF6DD86CF4}"/>
                </a:ext>
              </a:extLst>
            </p:cNvPr>
            <p:cNvSpPr/>
            <p:nvPr/>
          </p:nvSpPr>
          <p:spPr>
            <a:xfrm>
              <a:off x="5479366" y="3826412"/>
              <a:ext cx="2370405" cy="67525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65;p7">
              <a:extLst>
                <a:ext uri="{FF2B5EF4-FFF2-40B4-BE49-F238E27FC236}">
                  <a16:creationId xmlns="" xmlns:a16="http://schemas.microsoft.com/office/drawing/2014/main" id="{DC3AA70F-F794-4CC5-AEDF-371B9ADEBFB2}"/>
                </a:ext>
              </a:extLst>
            </p:cNvPr>
            <p:cNvSpPr/>
            <p:nvPr/>
          </p:nvSpPr>
          <p:spPr>
            <a:xfrm>
              <a:off x="618978" y="3826412"/>
              <a:ext cx="7230793" cy="675250"/>
            </a:xfrm>
            <a:prstGeom prst="rect">
              <a:avLst/>
            </a:prstGeom>
            <a:noFill/>
            <a:ln w="25400" cap="flat" cmpd="sng">
              <a:solidFill>
                <a:srgbClr val="CB880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66;p7">
              <a:extLst>
                <a:ext uri="{FF2B5EF4-FFF2-40B4-BE49-F238E27FC236}">
                  <a16:creationId xmlns="" xmlns:a16="http://schemas.microsoft.com/office/drawing/2014/main" id="{8668AB41-F2F2-4078-8FC3-9317FF7B38A3}"/>
                </a:ext>
              </a:extLst>
            </p:cNvPr>
            <p:cNvSpPr txBox="1"/>
            <p:nvPr/>
          </p:nvSpPr>
          <p:spPr>
            <a:xfrm>
              <a:off x="734000" y="3953861"/>
              <a:ext cx="2370406" cy="30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ru" sz="1867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TAM: </a:t>
              </a:r>
              <a:endParaRPr sz="186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67;p7">
              <a:extLst>
                <a:ext uri="{FF2B5EF4-FFF2-40B4-BE49-F238E27FC236}">
                  <a16:creationId xmlns="" xmlns:a16="http://schemas.microsoft.com/office/drawing/2014/main" id="{838334BB-92D9-42DC-BC75-6BD61926F855}"/>
                </a:ext>
              </a:extLst>
            </p:cNvPr>
            <p:cNvSpPr txBox="1"/>
            <p:nvPr/>
          </p:nvSpPr>
          <p:spPr>
            <a:xfrm>
              <a:off x="3145993" y="3953861"/>
              <a:ext cx="2370406" cy="30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ru" sz="1867" b="1" dirty="0">
                  <a:solidFill>
                    <a:srgbClr val="262626"/>
                  </a:solidFill>
                  <a:latin typeface="Raleway"/>
                  <a:ea typeface="Raleway"/>
                  <a:cs typeface="Raleway"/>
                  <a:sym typeface="Raleway"/>
                </a:rPr>
                <a:t>SAM: </a:t>
              </a:r>
              <a:endParaRPr sz="1867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68;p7">
              <a:extLst>
                <a:ext uri="{FF2B5EF4-FFF2-40B4-BE49-F238E27FC236}">
                  <a16:creationId xmlns="" xmlns:a16="http://schemas.microsoft.com/office/drawing/2014/main" id="{699516D6-7FA1-4891-A714-06C464564888}"/>
                </a:ext>
              </a:extLst>
            </p:cNvPr>
            <p:cNvSpPr txBox="1"/>
            <p:nvPr/>
          </p:nvSpPr>
          <p:spPr>
            <a:xfrm>
              <a:off x="5490332" y="3953861"/>
              <a:ext cx="2370406" cy="30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ru" sz="1867" b="1" dirty="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SOM: </a:t>
              </a:r>
              <a:endParaRPr sz="1867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8" name="Рисунок 47" hidden="1">
            <a:extLst>
              <a:ext uri="{FF2B5EF4-FFF2-40B4-BE49-F238E27FC236}">
                <a16:creationId xmlns="" xmlns:a16="http://schemas.microsoft.com/office/drawing/2014/main" id="{81D989B5-1C22-4789-B253-E2079385B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9062" y="1711730"/>
            <a:ext cx="2441248" cy="3434047"/>
          </a:xfrm>
          <a:prstGeom prst="rect">
            <a:avLst/>
          </a:prstGeom>
        </p:spPr>
      </p:pic>
      <p:sp>
        <p:nvSpPr>
          <p:cNvPr id="49" name="Тема">
            <a:extLst>
              <a:ext uri="{FF2B5EF4-FFF2-40B4-BE49-F238E27FC236}">
                <a16:creationId xmlns="" xmlns:a16="http://schemas.microsoft.com/office/drawing/2014/main" id="{D1C09D7E-1634-467B-87A7-1AE36B884932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50" name="Рисунок 49" hidden="1">
            <a:extLst>
              <a:ext uri="{FF2B5EF4-FFF2-40B4-BE49-F238E27FC236}">
                <a16:creationId xmlns="" xmlns:a16="http://schemas.microsoft.com/office/drawing/2014/main" id="{0BF7E05A-FFAB-4940-8B6F-F91CD801DE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B7591D49-F194-4B75-A330-6B28EA01CF9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52" name="Рисунок 51" hidden="1">
            <a:extLst>
              <a:ext uri="{FF2B5EF4-FFF2-40B4-BE49-F238E27FC236}">
                <a16:creationId xmlns="" xmlns:a16="http://schemas.microsoft.com/office/drawing/2014/main" id="{7BBE69CE-6AB9-4239-967C-2E575FC163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32968109-D812-49E0-935C-76DCCEF522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7446" y="2065813"/>
            <a:ext cx="884766" cy="884766"/>
          </a:xfrm>
          <a:prstGeom prst="rect">
            <a:avLst/>
          </a:prstGeom>
        </p:spPr>
      </p:pic>
      <p:pic>
        <p:nvPicPr>
          <p:cNvPr id="54" name="Рисунок 53" hidden="1">
            <a:extLst>
              <a:ext uri="{FF2B5EF4-FFF2-40B4-BE49-F238E27FC236}">
                <a16:creationId xmlns="" xmlns:a16="http://schemas.microsoft.com/office/drawing/2014/main" id="{5B56D416-B4B2-433D-AD33-AAAAFEADB2F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=""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D2E94115-EACA-4170-9EA3-6D10F609E1C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=""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56" name="Рисунок 55" hidden="1">
            <a:extLst>
              <a:ext uri="{FF2B5EF4-FFF2-40B4-BE49-F238E27FC236}">
                <a16:creationId xmlns="" xmlns:a16="http://schemas.microsoft.com/office/drawing/2014/main" id="{3CBDC455-12A7-49CF-A6F1-C6495CA9456E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=""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57" name="Рисунок 56" hidden="1">
            <a:extLst>
              <a:ext uri="{FF2B5EF4-FFF2-40B4-BE49-F238E27FC236}">
                <a16:creationId xmlns="" xmlns:a16="http://schemas.microsoft.com/office/drawing/2014/main" id="{2EF9A7B2-17A2-454E-B344-AB9CB447EEA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=""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graphicFrame>
        <p:nvGraphicFramePr>
          <p:cNvPr id="62" name="Таблица 61"/>
          <p:cNvGraphicFramePr>
            <a:graphicFrameLocks noGrp="1"/>
          </p:cNvGraphicFramePr>
          <p:nvPr/>
        </p:nvGraphicFramePr>
        <p:xfrm>
          <a:off x="191626" y="2224375"/>
          <a:ext cx="6973104" cy="2880360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2324368"/>
                <a:gridCol w="2324368"/>
                <a:gridCol w="232436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Оценим рынок потенциальных клиентов шире, включив не только медицинские учреждения, но и широкий круг врачей, медицинских работников различных специализаций, а также пациентов, заинтересованных в удобном доступе к записи на приём и управлению своей историей болезни. В России это миллионы человек. Возьмём условную цифру: </a:t>
                      </a:r>
                      <a:r>
                        <a:rPr lang="ru-RU" sz="9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500 тыс.потенциальных пользователей</a:t>
                      </a: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900" dirty="0" smtClean="0">
                        <a:latin typeface="+mn-lt"/>
                      </a:endParaRPr>
                    </a:p>
                    <a:p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Подписка для пользователей будет стоить 200 рублей в месяц. При 500 000 пользователей это 100 млн. рублей в месяц и 1,2 млрд. рублей в год.</a:t>
                      </a:r>
                      <a:endParaRPr lang="ru-RU" sz="900" dirty="0" smtClean="0">
                        <a:latin typeface="+mn-lt"/>
                      </a:endParaRPr>
                    </a:p>
                    <a:p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 лицензии для клиник/больниц будет стоить 20 тыс. рублей в год. При 5 тыс. медицинских учреждений (условное число) – это 100 млн. в год.</a:t>
                      </a:r>
                      <a:endParaRPr lang="ru-RU" sz="900" dirty="0" smtClean="0">
                        <a:latin typeface="+mn-lt"/>
                      </a:endParaRPr>
                    </a:p>
                    <a:p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ИТОГО потенциальный ТАМ: 1 300 000 000 в год. </a:t>
                      </a:r>
                      <a:endParaRPr lang="ru-RU" sz="9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SAM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Допустим, что только10% потенциальных пользователей подпишутся на приложение (50 000 пользователей) и 20% медицинских учреждений приобретут лицензию (1000 учреждений).</a:t>
                      </a:r>
                      <a:endParaRPr lang="ru-RU" sz="1100" dirty="0" smtClean="0"/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Доход от подписок: 50 000 пользователей * 200 руб./мес. * 12 мес. = 120 000 000 рублей в год.</a:t>
                      </a:r>
                      <a:endParaRPr lang="ru-RU" sz="1100" dirty="0" smtClean="0"/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Доход от лицензий: 1000 учреждений * 20 000 руб./год = 20 000 000 рублей в год.</a:t>
                      </a:r>
                      <a:endParaRPr lang="ru-RU" sz="1100" dirty="0" smtClean="0"/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ИТОГО потенциальный 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SAM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140 000 000 рублей в год.</a:t>
                      </a:r>
                      <a:endParaRPr lang="ru-RU" sz="1100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SOM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первом этапе предположим, что мы сможем привлечь 50% от 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SAM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140 000 000 руб. * 0,5 = 70 000 000 рублей в год.</a:t>
                      </a:r>
                      <a:endParaRPr lang="ru-RU" sz="1100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EE168FBA-DA4F-8449-DDE5-17E26DA9E4A9}"/>
              </a:ext>
            </a:extLst>
          </p:cNvPr>
          <p:cNvSpPr txBox="1"/>
          <p:nvPr/>
        </p:nvSpPr>
        <p:spPr>
          <a:xfrm>
            <a:off x="93590" y="2004541"/>
            <a:ext cx="83595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EE168FBA-DA4F-8449-DDE5-17E26DA9E4A9}"/>
              </a:ext>
            </a:extLst>
          </p:cNvPr>
          <p:cNvSpPr txBox="1"/>
          <p:nvPr/>
        </p:nvSpPr>
        <p:spPr>
          <a:xfrm>
            <a:off x="245990" y="2156941"/>
            <a:ext cx="83595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08344" y="5081286"/>
            <a:ext cx="7220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Рентабельность</a:t>
            </a:r>
            <a:r>
              <a:rPr lang="ru-RU" dirty="0" smtClean="0"/>
              <a:t>: 70 000 000 руб. (</a:t>
            </a:r>
            <a:r>
              <a:rPr lang="en-US" dirty="0" smtClean="0"/>
              <a:t>SOM</a:t>
            </a:r>
            <a:r>
              <a:rPr lang="ru-RU" dirty="0" smtClean="0"/>
              <a:t>) / 2 000 000 руб. (бюджет) = 35% </a:t>
            </a:r>
          </a:p>
          <a:p>
            <a:r>
              <a:rPr lang="ru-RU" dirty="0" smtClean="0"/>
              <a:t>	</a:t>
            </a:r>
            <a:endParaRPr lang="ru-RU" dirty="0"/>
          </a:p>
        </p:txBody>
      </p:sp>
      <p:graphicFrame>
        <p:nvGraphicFramePr>
          <p:cNvPr id="67" name="Таблица 66"/>
          <p:cNvGraphicFramePr>
            <a:graphicFrameLocks noGrp="1"/>
          </p:cNvGraphicFramePr>
          <p:nvPr/>
        </p:nvGraphicFramePr>
        <p:xfrm>
          <a:off x="277792" y="5440102"/>
          <a:ext cx="7130005" cy="96108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07285"/>
                <a:gridCol w="1927484"/>
                <a:gridCol w="2395236"/>
              </a:tblGrid>
              <a:tr h="2402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913255" algn="l"/>
                        </a:tabLst>
                      </a:pPr>
                      <a:r>
                        <a:rPr lang="ru-RU" sz="1100" kern="100" dirty="0"/>
                        <a:t>Название этапа календарного плана</a:t>
                      </a:r>
                      <a:endParaRPr lang="ru-RU" sz="1100" kern="100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913255" algn="l"/>
                        </a:tabLst>
                      </a:pPr>
                      <a:r>
                        <a:rPr lang="ru-RU" sz="1100" kern="100" dirty="0"/>
                        <a:t>Длительность этап, мес.</a:t>
                      </a:r>
                      <a:endParaRPr lang="ru-RU" sz="1100" kern="100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913255" algn="l"/>
                        </a:tabLst>
                      </a:pPr>
                      <a:r>
                        <a:rPr lang="ru-RU" sz="1100" kern="100" dirty="0"/>
                        <a:t>Стоимость, руб.</a:t>
                      </a:r>
                      <a:endParaRPr lang="ru-RU" sz="1100" kern="100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02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913255" algn="l"/>
                        </a:tabLst>
                      </a:pPr>
                      <a:r>
                        <a:rPr lang="ru-RU" sz="1100" kern="100" dirty="0"/>
                        <a:t>Разработка</a:t>
                      </a:r>
                      <a:r>
                        <a:rPr lang="en-US" sz="1100" kern="100" dirty="0"/>
                        <a:t> MVP</a:t>
                      </a:r>
                      <a:endParaRPr lang="ru-RU" sz="1100" kern="100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913255" algn="l"/>
                        </a:tabLst>
                      </a:pPr>
                      <a:r>
                        <a:rPr lang="ru-RU" sz="1100" kern="100"/>
                        <a:t>6</a:t>
                      </a:r>
                      <a:endParaRPr lang="ru-RU" sz="1100" kern="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913255" algn="l"/>
                        </a:tabLst>
                      </a:pPr>
                      <a:r>
                        <a:rPr lang="ru-RU" sz="1100" kern="100" dirty="0"/>
                        <a:t>1 000 000</a:t>
                      </a:r>
                      <a:endParaRPr lang="ru-RU" sz="1100" kern="100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02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913255" algn="l"/>
                        </a:tabLst>
                      </a:pPr>
                      <a:r>
                        <a:rPr lang="ru-RU" sz="1100" kern="100"/>
                        <a:t>Разработка методологии</a:t>
                      </a:r>
                      <a:endParaRPr lang="ru-RU" sz="1100" kern="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913255" algn="l"/>
                        </a:tabLst>
                      </a:pPr>
                      <a:r>
                        <a:rPr lang="ru-RU" sz="1100" kern="100"/>
                        <a:t>2</a:t>
                      </a:r>
                      <a:endParaRPr lang="ru-RU" sz="1100" kern="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913255" algn="l"/>
                        </a:tabLst>
                      </a:pPr>
                      <a:r>
                        <a:rPr lang="ru-RU" sz="1100" kern="100"/>
                        <a:t>200 000</a:t>
                      </a:r>
                      <a:endParaRPr lang="ru-RU" sz="1100" kern="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02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913255" algn="l"/>
                        </a:tabLst>
                      </a:pPr>
                      <a:r>
                        <a:rPr lang="ru-RU" sz="1100" kern="100"/>
                        <a:t>Тестирование рынка</a:t>
                      </a:r>
                      <a:endParaRPr lang="ru-RU" sz="1100" kern="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913255" algn="l"/>
                        </a:tabLst>
                      </a:pPr>
                      <a:r>
                        <a:rPr lang="ru-RU" sz="1100" kern="100"/>
                        <a:t>2</a:t>
                      </a:r>
                      <a:endParaRPr lang="ru-RU" sz="1100" kern="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913255" algn="l"/>
                        </a:tabLst>
                      </a:pPr>
                      <a:r>
                        <a:rPr lang="ru-RU" sz="1100" kern="100" dirty="0"/>
                        <a:t>300 000</a:t>
                      </a:r>
                      <a:endParaRPr lang="ru-RU" sz="1100" kern="100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9" name="Прямоугольник 68"/>
          <p:cNvSpPr/>
          <p:nvPr/>
        </p:nvSpPr>
        <p:spPr>
          <a:xfrm>
            <a:off x="324092" y="223341"/>
            <a:ext cx="3310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Arial"/>
                <a:cs typeface="Arial"/>
              </a:rPr>
              <a:t>Умный</a:t>
            </a:r>
            <a:r>
              <a:rPr lang="ru-RU" sz="1790" b="1" dirty="0" smtClean="0">
                <a:solidFill>
                  <a:srgbClr val="000000"/>
                </a:solidFill>
                <a:latin typeface="Arial"/>
                <a:cs typeface="Arial"/>
              </a:rPr>
              <a:t> чат-бот «</a:t>
            </a:r>
            <a:r>
              <a:rPr lang="en-US" sz="1790" b="1" dirty="0" err="1" smtClean="0">
                <a:solidFill>
                  <a:srgbClr val="000000"/>
                </a:solidFill>
                <a:latin typeface="Arial"/>
                <a:cs typeface="Arial"/>
              </a:rPr>
              <a:t>HealhtBot</a:t>
            </a:r>
            <a:r>
              <a:rPr lang="ru-RU" sz="1790" b="1" dirty="0" smtClean="0">
                <a:solidFill>
                  <a:srgbClr val="000000"/>
                </a:solidFill>
                <a:latin typeface="Arial"/>
                <a:cs typeface="Arial"/>
              </a:rPr>
              <a:t>»</a:t>
            </a:r>
            <a:r>
              <a:rPr lang="ru-RU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45930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grpSp>
        <p:nvGrpSpPr>
          <p:cNvPr id="18" name="Группа 17">
            <a:extLst>
              <a:ext uri="{FF2B5EF4-FFF2-40B4-BE49-F238E27FC236}">
                <a16:creationId xmlns="" xmlns:a16="http://schemas.microsoft.com/office/drawing/2014/main" id="{2A26596C-3F3C-4394-8AF7-F3F79514F95B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26" name="object 6">
              <a:extLst>
                <a:ext uri="{FF2B5EF4-FFF2-40B4-BE49-F238E27FC236}">
                  <a16:creationId xmlns="" xmlns:a16="http://schemas.microsoft.com/office/drawing/2014/main" id="{1E9BD7B3-95ED-47CB-8F58-693355982FD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3" name="object 17">
              <a:extLst>
                <a:ext uri="{FF2B5EF4-FFF2-40B4-BE49-F238E27FC236}">
                  <a16:creationId xmlns="" xmlns:a16="http://schemas.microsoft.com/office/drawing/2014/main" id="{D8255D00-2A6A-49DF-85EE-188F075D54B4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4" name="object 15">
              <a:extLst>
                <a:ext uri="{FF2B5EF4-FFF2-40B4-BE49-F238E27FC236}">
                  <a16:creationId xmlns="" xmlns:a16="http://schemas.microsoft.com/office/drawing/2014/main" id="{8EFBB284-CAC8-4A10-B6F3-F5C93B656E54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="" xmlns:a16="http://schemas.microsoft.com/office/drawing/2014/main" id="{9563E7A6-2474-4F7E-83B0-F51B227C7EEA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5" name="object 4">
              <a:extLst>
                <a:ext uri="{FF2B5EF4-FFF2-40B4-BE49-F238E27FC236}">
                  <a16:creationId xmlns="" xmlns:a16="http://schemas.microsoft.com/office/drawing/2014/main" id="{0ED8A119-377D-4496-A8DA-7089889913F9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6" name="object 5">
              <a:extLst>
                <a:ext uri="{FF2B5EF4-FFF2-40B4-BE49-F238E27FC236}">
                  <a16:creationId xmlns="" xmlns:a16="http://schemas.microsoft.com/office/drawing/2014/main" id="{B93F8DDD-21C4-4FEB-A2DE-6B8A4CD25837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  <p:sp>
          <p:nvSpPr>
            <p:cNvPr id="57" name="object 7">
              <a:extLst>
                <a:ext uri="{FF2B5EF4-FFF2-40B4-BE49-F238E27FC236}">
                  <a16:creationId xmlns="" xmlns:a16="http://schemas.microsoft.com/office/drawing/2014/main" id="{5B1A13FB-3F47-4941-B782-2331131C619F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8" name="object 8">
              <a:extLst>
                <a:ext uri="{FF2B5EF4-FFF2-40B4-BE49-F238E27FC236}">
                  <a16:creationId xmlns="" xmlns:a16="http://schemas.microsoft.com/office/drawing/2014/main" id="{3C5224F1-5AB8-4F7E-93DE-96E52E586076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9" name="object 10">
              <a:extLst>
                <a:ext uri="{FF2B5EF4-FFF2-40B4-BE49-F238E27FC236}">
                  <a16:creationId xmlns="" xmlns:a16="http://schemas.microsoft.com/office/drawing/2014/main" id="{C09A962B-2EE5-4210-A782-6276E906316B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1">
              <a:extLst>
                <a:ext uri="{FF2B5EF4-FFF2-40B4-BE49-F238E27FC236}">
                  <a16:creationId xmlns="" xmlns:a16="http://schemas.microsoft.com/office/drawing/2014/main" id="{A9013B3C-BBDD-4113-A523-2A1E20BCA13B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2">
              <a:extLst>
                <a:ext uri="{FF2B5EF4-FFF2-40B4-BE49-F238E27FC236}">
                  <a16:creationId xmlns="" xmlns:a16="http://schemas.microsoft.com/office/drawing/2014/main" id="{BD2147F8-68C4-4EA7-BFDB-5B50D6D382C6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2" name="object 14">
              <a:extLst>
                <a:ext uri="{FF2B5EF4-FFF2-40B4-BE49-F238E27FC236}">
                  <a16:creationId xmlns="" xmlns:a16="http://schemas.microsoft.com/office/drawing/2014/main" id="{44687D47-9AAB-459D-BB77-F072413175A2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3" name="object 4">
              <a:extLst>
                <a:ext uri="{FF2B5EF4-FFF2-40B4-BE49-F238E27FC236}">
                  <a16:creationId xmlns="" xmlns:a16="http://schemas.microsoft.com/office/drawing/2014/main" id="{EDE592F4-9302-4CEE-A1F0-515A6CC8E9B8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4" name="object 4">
              <a:extLst>
                <a:ext uri="{FF2B5EF4-FFF2-40B4-BE49-F238E27FC236}">
                  <a16:creationId xmlns="" xmlns:a16="http://schemas.microsoft.com/office/drawing/2014/main" id="{CF18E655-3999-479C-95EC-DA9C1696D32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A23857D7-7F51-4EA6-BADD-C73ECB306568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43" name="object 16">
              <a:extLst>
                <a:ext uri="{FF2B5EF4-FFF2-40B4-BE49-F238E27FC236}">
                  <a16:creationId xmlns="" xmlns:a16="http://schemas.microsoft.com/office/drawing/2014/main" id="{79B99E04-C1E9-4128-AABA-4A580B232DA2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4" name="object 4">
              <a:extLst>
                <a:ext uri="{FF2B5EF4-FFF2-40B4-BE49-F238E27FC236}">
                  <a16:creationId xmlns="" xmlns:a16="http://schemas.microsoft.com/office/drawing/2014/main" id="{8F9F3F27-62E5-43E9-8DEB-205346E9DF9F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5">
              <a:extLst>
                <a:ext uri="{FF2B5EF4-FFF2-40B4-BE49-F238E27FC236}">
                  <a16:creationId xmlns="" xmlns:a16="http://schemas.microsoft.com/office/drawing/2014/main" id="{25D7C806-DD5F-490A-812D-640A22B3396C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12">
              <a:extLst>
                <a:ext uri="{FF2B5EF4-FFF2-40B4-BE49-F238E27FC236}">
                  <a16:creationId xmlns="" xmlns:a16="http://schemas.microsoft.com/office/drawing/2014/main" id="{F0A1F968-F3B1-47CB-A836-3B9CBFDEA247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1" name="object 15">
              <a:extLst>
                <a:ext uri="{FF2B5EF4-FFF2-40B4-BE49-F238E27FC236}">
                  <a16:creationId xmlns="" xmlns:a16="http://schemas.microsoft.com/office/drawing/2014/main" id="{B81399BF-3C8A-4029-AB32-A4534B25A431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0" name="object 14">
              <a:extLst>
                <a:ext uri="{FF2B5EF4-FFF2-40B4-BE49-F238E27FC236}">
                  <a16:creationId xmlns="" xmlns:a16="http://schemas.microsoft.com/office/drawing/2014/main" id="{545B00B2-B027-4FD0-8FCC-CCDEC9A99199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2" name="object 16">
              <a:extLst>
                <a:ext uri="{FF2B5EF4-FFF2-40B4-BE49-F238E27FC236}">
                  <a16:creationId xmlns="" xmlns:a16="http://schemas.microsoft.com/office/drawing/2014/main" id="{5D141953-15E4-4D17-9476-E1957DE4C307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3">
              <a:extLst>
                <a:ext uri="{FF2B5EF4-FFF2-40B4-BE49-F238E27FC236}">
                  <a16:creationId xmlns="" xmlns:a16="http://schemas.microsoft.com/office/drawing/2014/main" id="{0FC4D791-44C5-44D8-A71D-95DD9A17026C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42" name="object 4">
              <a:extLst>
                <a:ext uri="{FF2B5EF4-FFF2-40B4-BE49-F238E27FC236}">
                  <a16:creationId xmlns="" xmlns:a16="http://schemas.microsoft.com/office/drawing/2014/main" id="{0B979B0A-31D7-42DC-90BA-4BAAA31C2464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4586270" y="854903"/>
            <a:ext cx="8163912" cy="5029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200" b="1" dirty="0">
                <a:solidFill>
                  <a:srgbClr val="8F00FF"/>
                </a:solidFill>
                <a:cs typeface="Arial"/>
              </a:rPr>
              <a:t>БИЗНЕС-МОДЕЛЬ </a:t>
            </a:r>
            <a:endParaRPr sz="3200" dirty="0"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416689" y="242027"/>
            <a:ext cx="3128640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 smtClean="0">
                <a:solidFill>
                  <a:srgbClr val="000000"/>
                </a:solidFill>
                <a:latin typeface="Arial"/>
                <a:cs typeface="Arial"/>
              </a:rPr>
              <a:t>Умный чат-бот «</a:t>
            </a:r>
            <a:r>
              <a:rPr lang="en-US" sz="1789" dirty="0" err="1" smtClean="0">
                <a:solidFill>
                  <a:srgbClr val="000000"/>
                </a:solidFill>
                <a:latin typeface="Arial"/>
                <a:cs typeface="Arial"/>
              </a:rPr>
              <a:t>HealthBot</a:t>
            </a:r>
            <a:r>
              <a:rPr lang="ru-RU" sz="1789" dirty="0" smtClean="0">
                <a:solidFill>
                  <a:srgbClr val="000000"/>
                </a:solidFill>
                <a:latin typeface="Arial"/>
                <a:cs typeface="Arial"/>
              </a:rPr>
              <a:t>»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7" name="Описание"/>
          <p:cNvSpPr txBox="1"/>
          <p:nvPr/>
        </p:nvSpPr>
        <p:spPr>
          <a:xfrm>
            <a:off x="4678465" y="1467511"/>
            <a:ext cx="4347015" cy="4160191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 marR="938530"/>
            <a:r>
              <a:rPr lang="en-GB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HealthBot – </a:t>
            </a:r>
            <a:r>
              <a:rPr lang="ru-RU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это бот для записи на консультации с врачами, использующий искусственный интеллект для оптимизации времени пользователя. Удобный интерфейс бота, круглосуточная поддержка и персонализированные рекомендации позволяют повысить доверие потребителей. Сотрудничество с </a:t>
            </a:r>
            <a:r>
              <a:rPr lang="ru-RU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медучреждениями</a:t>
            </a:r>
            <a:r>
              <a:rPr lang="ru-RU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независимыми врачами. Прибыль составляет процент от дохода платных консультаций частных клиник, подписок на премиум-услуги и рекламы.</a:t>
            </a:r>
            <a:endParaRPr lang="ru-RU" sz="17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=""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214" y="324174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="" xmlns:a16="http://schemas.microsoft.com/office/drawing/2014/main" id="{A874F8A1-40D3-478D-9F7F-D69F92B72E79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B7B0BB14-D62C-46F8-9E4F-0192BFC4B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7264" y="2202145"/>
            <a:ext cx="752853" cy="75285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6EA54444-EF8E-4155-9835-595B19E040E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40461" y="2193253"/>
            <a:ext cx="802393" cy="802393"/>
          </a:xfrm>
          <a:prstGeom prst="rect">
            <a:avLst/>
          </a:prstGeom>
          <a:noFill/>
        </p:spPr>
      </p:pic>
      <p:pic>
        <p:nvPicPr>
          <p:cNvPr id="48" name="Рисунок 47" hidden="1">
            <a:extLst>
              <a:ext uri="{FF2B5EF4-FFF2-40B4-BE49-F238E27FC236}">
                <a16:creationId xmlns="" xmlns:a16="http://schemas.microsoft.com/office/drawing/2014/main" id="{5ABB4078-959E-4CC6-958B-9E9244997E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="" xmlns:a16="http://schemas.microsoft.com/office/drawing/2014/main" id="{06D008A6-7833-4297-AB57-7FD3FB245B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6917" y="422298"/>
            <a:ext cx="884766" cy="884766"/>
          </a:xfrm>
          <a:prstGeom prst="rect">
            <a:avLst/>
          </a:prstGeom>
        </p:spPr>
      </p:pic>
      <p:pic>
        <p:nvPicPr>
          <p:cNvPr id="50" name="Рисунок 49" hidden="1">
            <a:extLst>
              <a:ext uri="{FF2B5EF4-FFF2-40B4-BE49-F238E27FC236}">
                <a16:creationId xmlns="" xmlns:a16="http://schemas.microsoft.com/office/drawing/2014/main" id="{22A0AB6A-D5A8-4D7E-BB95-4B703110315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2294" y="2124974"/>
            <a:ext cx="956961" cy="956961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9A6DB207-4C67-40A9-851A-AE045F77CCC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52" name="Рисунок 51" hidden="1">
            <a:extLst>
              <a:ext uri="{FF2B5EF4-FFF2-40B4-BE49-F238E27FC236}">
                <a16:creationId xmlns="" xmlns:a16="http://schemas.microsoft.com/office/drawing/2014/main" id="{127A38EA-FB38-45D1-B915-5ED72604DF6A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="" xmlns:a14="http://schemas.microsoft.com/office/drawing/2010/main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2476" y="3838368"/>
            <a:ext cx="933759" cy="933759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6505B32F-9AAA-49B8-8618-ABB802D5539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=""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54035" y="3913274"/>
            <a:ext cx="812097" cy="8120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0B1EDBC-EB97-95BF-DE24-09EAC3E7433C}"/>
              </a:ext>
            </a:extLst>
          </p:cNvPr>
          <p:cNvSpPr txBox="1"/>
          <p:nvPr/>
        </p:nvSpPr>
        <p:spPr>
          <a:xfrm>
            <a:off x="227836" y="1451787"/>
            <a:ext cx="4406516" cy="4539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Рынок медицинских услуг огромен, и проблема сложности записи на прием актуальна для большинства клиник и пациентов. Чат-бот может занять значительную долю, предлагая удобное и эффективное решение. Масштабирование возможно за счет интеграции с различными медицинскими учреждениями и платформами, расширения функциональности и выхода на новые рынки. Рентабельность обеспечивается за счет подписки медицинских учреждений и пациентов на услуги </a:t>
            </a:r>
            <a:r>
              <a:rPr lang="en-GB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HealthBot </a:t>
            </a:r>
            <a:r>
              <a:rPr lang="ru-RU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потенциальной </a:t>
            </a:r>
            <a:r>
              <a:rPr lang="ru-RU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монетизации</a:t>
            </a:r>
            <a:r>
              <a:rPr lang="ru-RU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дополнительных сервисов, например, </a:t>
            </a:r>
            <a:r>
              <a:rPr lang="ru-RU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таргетированной</a:t>
            </a:r>
            <a:r>
              <a:rPr lang="ru-RU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рекламы медицинских товаров или услуг.</a:t>
            </a:r>
            <a:endParaRPr lang="ru-RU" sz="17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90EF6FA-E68D-2ADE-653B-BBBF212F9F9E}"/>
              </a:ext>
            </a:extLst>
          </p:cNvPr>
          <p:cNvSpPr txBox="1"/>
          <p:nvPr/>
        </p:nvSpPr>
        <p:spPr>
          <a:xfrm>
            <a:off x="1099279" y="746249"/>
            <a:ext cx="242449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300" b="1" i="0" dirty="0">
                <a:solidFill>
                  <a:srgbClr val="8F00FF"/>
                </a:solidFill>
                <a:effectLst/>
                <a:cs typeface="Times New Roman" panose="02020603050405020304" pitchFamily="18" charset="0"/>
              </a:rPr>
              <a:t>Рынок</a:t>
            </a:r>
            <a:endParaRPr lang="ru-RU" sz="3300" b="1" dirty="0">
              <a:solidFill>
                <a:srgbClr val="8F00FF"/>
              </a:solidFill>
              <a:effectLst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6709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="" xmlns:a16="http://schemas.microsoft.com/office/drawing/2014/main" id="{D5A9C5FD-1732-457C-AC5C-4F7969753720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="" xmlns:a16="http://schemas.microsoft.com/office/drawing/2014/main" id="{67355370-7906-454D-ACD9-ADEB00FD4E5F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="" xmlns:a16="http://schemas.microsoft.com/office/drawing/2014/main" id="{5F22FC07-0EA1-420E-A6B8-08131BFDFC15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="" xmlns:a16="http://schemas.microsoft.com/office/drawing/2014/main" id="{964AAAC9-694F-46CB-ABC1-B2C6CAE1491F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="" xmlns:a16="http://schemas.microsoft.com/office/drawing/2014/main" id="{603AA600-C224-4326-90C6-AD1AC7BECA50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>
              <a:extLst>
                <a:ext uri="{FF2B5EF4-FFF2-40B4-BE49-F238E27FC236}">
                  <a16:creationId xmlns="" xmlns:a16="http://schemas.microsoft.com/office/drawing/2014/main" id="{56EA14D4-B16B-4911-8B91-39A7A1E77A70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5">
              <a:extLst>
                <a:ext uri="{FF2B5EF4-FFF2-40B4-BE49-F238E27FC236}">
                  <a16:creationId xmlns="" xmlns:a16="http://schemas.microsoft.com/office/drawing/2014/main" id="{251D6AF7-EEED-4561-9FEA-F34D6335F824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7">
              <a:extLst>
                <a:ext uri="{FF2B5EF4-FFF2-40B4-BE49-F238E27FC236}">
                  <a16:creationId xmlns="" xmlns:a16="http://schemas.microsoft.com/office/drawing/2014/main" id="{3DF6E899-838A-420E-BEC3-66548328D662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8">
              <a:extLst>
                <a:ext uri="{FF2B5EF4-FFF2-40B4-BE49-F238E27FC236}">
                  <a16:creationId xmlns="" xmlns:a16="http://schemas.microsoft.com/office/drawing/2014/main" id="{6469E37D-7B98-4C67-B687-17F86132660C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0">
              <a:extLst>
                <a:ext uri="{FF2B5EF4-FFF2-40B4-BE49-F238E27FC236}">
                  <a16:creationId xmlns="" xmlns:a16="http://schemas.microsoft.com/office/drawing/2014/main" id="{6B35DB2E-EA22-4571-8948-15228485D3B2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1">
              <a:extLst>
                <a:ext uri="{FF2B5EF4-FFF2-40B4-BE49-F238E27FC236}">
                  <a16:creationId xmlns="" xmlns:a16="http://schemas.microsoft.com/office/drawing/2014/main" id="{3C8CEBE8-F2D3-41CF-AA9D-A7ABDC6A792C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2">
              <a:extLst>
                <a:ext uri="{FF2B5EF4-FFF2-40B4-BE49-F238E27FC236}">
                  <a16:creationId xmlns="" xmlns:a16="http://schemas.microsoft.com/office/drawing/2014/main" id="{8932EE75-267E-4991-B3A5-1ACC451D32D8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4">
              <a:extLst>
                <a:ext uri="{FF2B5EF4-FFF2-40B4-BE49-F238E27FC236}">
                  <a16:creationId xmlns="" xmlns:a16="http://schemas.microsoft.com/office/drawing/2014/main" id="{8C2D42C2-9926-4767-9EFA-24B6EBAFA850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="" xmlns:a16="http://schemas.microsoft.com/office/drawing/2014/main" id="{E69646D2-C175-479D-9CBB-8B17D3BE0669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="" xmlns:a16="http://schemas.microsoft.com/office/drawing/2014/main" id="{5623C247-936F-4B09-968B-0D20E7D761D0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="" xmlns:a16="http://schemas.microsoft.com/office/drawing/2014/main" id="{40287214-AC1C-4BEA-A3C9-8EC5B7310530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6" name="object 16">
              <a:extLst>
                <a:ext uri="{FF2B5EF4-FFF2-40B4-BE49-F238E27FC236}">
                  <a16:creationId xmlns="" xmlns:a16="http://schemas.microsoft.com/office/drawing/2014/main" id="{3510CAD1-D941-4366-ADFB-4F2F17D1E067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4">
              <a:extLst>
                <a:ext uri="{FF2B5EF4-FFF2-40B4-BE49-F238E27FC236}">
                  <a16:creationId xmlns="" xmlns:a16="http://schemas.microsoft.com/office/drawing/2014/main" id="{0A1AF7DC-714E-4DA2-AAF4-0032BD0FAC69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5">
              <a:extLst>
                <a:ext uri="{FF2B5EF4-FFF2-40B4-BE49-F238E27FC236}">
                  <a16:creationId xmlns="" xmlns:a16="http://schemas.microsoft.com/office/drawing/2014/main" id="{FF0CF0EB-244C-44D6-86B4-FF87136F1C3E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2">
              <a:extLst>
                <a:ext uri="{FF2B5EF4-FFF2-40B4-BE49-F238E27FC236}">
                  <a16:creationId xmlns="" xmlns:a16="http://schemas.microsoft.com/office/drawing/2014/main" id="{3DA96C21-7061-45ED-901C-5CC04D40D137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5">
              <a:extLst>
                <a:ext uri="{FF2B5EF4-FFF2-40B4-BE49-F238E27FC236}">
                  <a16:creationId xmlns="" xmlns:a16="http://schemas.microsoft.com/office/drawing/2014/main" id="{E5061579-6B15-4B27-9866-972B0B898907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4">
              <a:extLst>
                <a:ext uri="{FF2B5EF4-FFF2-40B4-BE49-F238E27FC236}">
                  <a16:creationId xmlns="" xmlns:a16="http://schemas.microsoft.com/office/drawing/2014/main" id="{07EB61C5-8E50-43B1-B17A-174FDE252387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6">
              <a:extLst>
                <a:ext uri="{FF2B5EF4-FFF2-40B4-BE49-F238E27FC236}">
                  <a16:creationId xmlns="" xmlns:a16="http://schemas.microsoft.com/office/drawing/2014/main" id="{CD070E0C-FBB0-40AC-BF1D-519BAE986D79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3">
              <a:extLst>
                <a:ext uri="{FF2B5EF4-FFF2-40B4-BE49-F238E27FC236}">
                  <a16:creationId xmlns="" xmlns:a16="http://schemas.microsoft.com/office/drawing/2014/main" id="{4FA9E308-1017-4F0D-B737-7982FA7C2F6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4">
              <a:extLst>
                <a:ext uri="{FF2B5EF4-FFF2-40B4-BE49-F238E27FC236}">
                  <a16:creationId xmlns="" xmlns:a16="http://schemas.microsoft.com/office/drawing/2014/main" id="{383E5131-D80B-444F-ABB5-BA8C582A64FA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24257" y="962812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КОНКУРЕНТЫ</a:t>
            </a:r>
            <a:endParaRPr lang="ru-RU"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416689" y="242027"/>
            <a:ext cx="3128640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 smtClean="0">
                <a:solidFill>
                  <a:srgbClr val="000000"/>
                </a:solidFill>
                <a:latin typeface="Arial"/>
                <a:cs typeface="Arial"/>
              </a:rPr>
              <a:t>Умный чат-бот «</a:t>
            </a:r>
            <a:r>
              <a:rPr lang="en-US" sz="1789" dirty="0" err="1" smtClean="0">
                <a:solidFill>
                  <a:srgbClr val="000000"/>
                </a:solidFill>
                <a:latin typeface="Arial"/>
                <a:cs typeface="Arial"/>
              </a:rPr>
              <a:t>HealthBot</a:t>
            </a:r>
            <a:r>
              <a:rPr lang="ru-RU" sz="1789" dirty="0" smtClean="0">
                <a:solidFill>
                  <a:srgbClr val="000000"/>
                </a:solidFill>
                <a:latin typeface="Arial"/>
                <a:cs typeface="Arial"/>
              </a:rPr>
              <a:t>»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7" name="Описание"/>
          <p:cNvSpPr txBox="1"/>
          <p:nvPr/>
        </p:nvSpPr>
        <p:spPr>
          <a:xfrm>
            <a:off x="250857" y="1688667"/>
            <a:ext cx="3918127" cy="4544912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r>
              <a:rPr lang="ru-RU" sz="1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Доктор на работе</a:t>
            </a:r>
            <a:endParaRPr lang="ru-RU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для записи к врачам и получения онлайн-консультаций.</a:t>
            </a:r>
            <a:endParaRPr lang="ru-RU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b="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Ясно </a:t>
            </a:r>
            <a:endParaRPr lang="ru-RU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Сервис, позволяющий получать медицинские рекомендации и советы от специалистов.</a:t>
            </a:r>
            <a:endParaRPr lang="ru-RU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Врач-на-дому</a:t>
            </a:r>
            <a:endParaRPr lang="ru-RU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Услуга по вызову врачей на дом и получения консультаций.</a:t>
            </a:r>
            <a:endParaRPr lang="ru-RU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MedPortal</a:t>
            </a:r>
            <a:endParaRPr lang="en-GB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для поиска врачей, записи на прием и получения медицинской информации.</a:t>
            </a:r>
            <a:endParaRPr lang="ru-RU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СберЗдоровье</a:t>
            </a:r>
            <a:endParaRPr lang="ru-RU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Сервис, предоставляющий </a:t>
            </a:r>
            <a:r>
              <a:rPr lang="ru-RU" sz="1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онлайн-консультациии</a:t>
            </a:r>
            <a:r>
              <a:rPr lang="ru-RU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возможность записи к врачам через мобильное приложение.</a:t>
            </a:r>
            <a:endParaRPr lang="ru-RU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=""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="" xmlns:a16="http://schemas.microsoft.com/office/drawing/2014/main" id="{8FBC96DD-4C6D-4FA5-BDC5-BDEB5DE939EB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 hidden="1">
            <a:extLst>
              <a:ext uri="{FF2B5EF4-FFF2-40B4-BE49-F238E27FC236}">
                <a16:creationId xmlns="" xmlns:a16="http://schemas.microsoft.com/office/drawing/2014/main" id="{7C368D1F-7A35-4EA5-A50E-CE3819BD9C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="" xmlns:a16="http://schemas.microsoft.com/office/drawing/2014/main" id="{5C47D1EC-826B-4CCB-9954-0A693EA6057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="" xmlns:a16="http://schemas.microsoft.com/office/drawing/2014/main" id="{3D1F0077-E62A-4D5D-8537-BED520717A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="" xmlns:a16="http://schemas.microsoft.com/office/drawing/2014/main" id="{2250187C-B20F-43AD-A202-457B0EAE4B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928581E4-BB10-4E19-992A-6C73579DB6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="" xmlns:a16="http://schemas.microsoft.com/office/drawing/2014/main" id="{69BDDDA2-F9BD-40E4-BCE6-4C82E9C2CA3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7ECB07A5-39C6-4A99-982E-72C1FB489B51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="" xmlns:a14="http://schemas.microsoft.com/office/drawing/2010/main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="" xmlns:a16="http://schemas.microsoft.com/office/drawing/2014/main" id="{B8D394E2-FC50-469D-8F1A-4BF74FF5343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=""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8B74496-1F9E-07A1-F54D-12C27C95CB96}"/>
              </a:ext>
            </a:extLst>
          </p:cNvPr>
          <p:cNvSpPr txBox="1"/>
          <p:nvPr/>
        </p:nvSpPr>
        <p:spPr>
          <a:xfrm>
            <a:off x="4601539" y="1360685"/>
            <a:ext cx="3405176" cy="4277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конкурентные преимущества</a:t>
            </a:r>
            <a:r>
              <a:rPr lang="ru-RU" sz="15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r>
              <a:rPr lang="ru-RU" sz="15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отличие от многих существующих аналогов, </a:t>
            </a:r>
            <a:r>
              <a:rPr lang="en-GB" sz="15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HealthBot </a:t>
            </a:r>
            <a:r>
              <a:rPr lang="ru-RU" sz="15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предлагает не только функцию записи на прием, но и интеллектуальный анализ истории болезни пациента. Это позволяет врачам быстрее получать необходимую информацию и принимать более обоснованные решения. </a:t>
            </a:r>
            <a:endParaRPr lang="ru-RU" sz="15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чат-боты для записи к врачу работают изолированно. </a:t>
            </a:r>
            <a:r>
              <a:rPr lang="en-GB" sz="15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HealthBot </a:t>
            </a:r>
            <a:r>
              <a:rPr lang="ru-RU" sz="15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 нацелен на безопасную интеграцию с существующими электронными медицинскими картами, что позволяет получить доступ к актуальной информации о пациенте и минимизировать дублирование данных</a:t>
            </a:r>
            <a:endParaRPr lang="ru-RU" sz="15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7165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="" xmlns:a16="http://schemas.microsoft.com/office/drawing/2014/main" id="{3367019F-E867-48C3-AF5A-D574DF2F5A6E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="" xmlns:a16="http://schemas.microsoft.com/office/drawing/2014/main" id="{11FA6119-F898-498E-AC95-90163321F4D7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="" xmlns:a16="http://schemas.microsoft.com/office/drawing/2014/main" id="{6DC33C43-BF79-440E-9BFB-5060D53F3811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="" xmlns:a16="http://schemas.microsoft.com/office/drawing/2014/main" id="{2224F9D1-CE5D-48BC-A7EC-4C65FAF87E9F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="" xmlns:a16="http://schemas.microsoft.com/office/drawing/2014/main" id="{B3473CAD-9832-42F8-A99E-911EE7ABDA5C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="" xmlns:a16="http://schemas.microsoft.com/office/drawing/2014/main" id="{1674A1D6-22E6-4C41-B1BA-AAA7E6FC7541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="" xmlns:a16="http://schemas.microsoft.com/office/drawing/2014/main" id="{56D6C79D-6E8B-44C1-A92B-140B8066DB4D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="" xmlns:a16="http://schemas.microsoft.com/office/drawing/2014/main" id="{45FB92D1-04FF-4EC6-8AFF-AF95D204B6E6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="" xmlns:a16="http://schemas.microsoft.com/office/drawing/2014/main" id="{54469D5D-89E2-4861-8774-0C7EB3896829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="" xmlns:a16="http://schemas.microsoft.com/office/drawing/2014/main" id="{E6DE326D-54A6-4DDE-99CA-B597C9DF4459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="" xmlns:a16="http://schemas.microsoft.com/office/drawing/2014/main" id="{23286FE8-3120-42DC-8DDE-27A91966E19C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="" xmlns:a16="http://schemas.microsoft.com/office/drawing/2014/main" id="{DFCAD10E-9B43-4492-9ED4-8B94DDD64FFB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="" xmlns:a16="http://schemas.microsoft.com/office/drawing/2014/main" id="{F84C12D9-15EB-4E4C-9692-3EF4C065C25B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="" xmlns:a16="http://schemas.microsoft.com/office/drawing/2014/main" id="{EFE1B788-3321-4244-84E1-1452A2C96307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="" xmlns:a16="http://schemas.microsoft.com/office/drawing/2014/main" id="{BBF0326B-5DAA-4291-8B62-1592A341E147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4" name="Группа 23">
            <a:extLst>
              <a:ext uri="{FF2B5EF4-FFF2-40B4-BE49-F238E27FC236}">
                <a16:creationId xmlns="" xmlns:a16="http://schemas.microsoft.com/office/drawing/2014/main" id="{4A86A2D3-DA89-494F-9653-F37FE63FA4D7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>
              <a:extLst>
                <a:ext uri="{FF2B5EF4-FFF2-40B4-BE49-F238E27FC236}">
                  <a16:creationId xmlns="" xmlns:a16="http://schemas.microsoft.com/office/drawing/2014/main" id="{13C6D368-FECF-45BD-9F5F-499919EDEB8C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="" xmlns:a16="http://schemas.microsoft.com/office/drawing/2014/main" id="{8944DC30-C566-4EF8-BCFC-04A791680F95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="" xmlns:a16="http://schemas.microsoft.com/office/drawing/2014/main" id="{255CEC9D-3219-45F5-A7AC-E7C20F304883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="" xmlns:a16="http://schemas.microsoft.com/office/drawing/2014/main" id="{9E11307C-F0FB-4980-B4A8-0A380DF33C84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="" xmlns:a16="http://schemas.microsoft.com/office/drawing/2014/main" id="{C688F0CB-44D0-4509-BD85-51981501F319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="" xmlns:a16="http://schemas.microsoft.com/office/drawing/2014/main" id="{DD00B0D8-396E-45A1-A708-8967599A5B8E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="" xmlns:a16="http://schemas.microsoft.com/office/drawing/2014/main" id="{D852AE72-9756-4701-BF35-F74BCBDB992E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="" xmlns:a16="http://schemas.microsoft.com/office/drawing/2014/main" id="{FB3C530B-D7FC-4A72-8E6B-5257A13348A9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="" xmlns:a16="http://schemas.microsoft.com/office/drawing/2014/main" id="{6A0F23E8-D4F2-403D-8B88-2D9C2D9E64BB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61728" y="951640"/>
            <a:ext cx="5825410" cy="4786165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ТЕКУЩИЕ РЕЗУЛЬТАТЫ</a:t>
            </a:r>
          </a:p>
          <a:p>
            <a:pPr marL="7701">
              <a:spcBef>
                <a:spcPts val="82"/>
              </a:spcBef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701">
              <a:spcBef>
                <a:spcPts val="82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текущий момент по проекту "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HealthBot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выполнены следующие этапы:</a:t>
            </a:r>
          </a:p>
          <a:p>
            <a:pPr marL="7701">
              <a:spcBef>
                <a:spcPts val="82"/>
              </a:spcBef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701">
              <a:spcBef>
                <a:spcPts val="82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Исследование рынка: Определены потребности пользователей, выявлен интерес к функциям записи на прием и получения медицинской информации.</a:t>
            </a:r>
          </a:p>
          <a:p>
            <a:pPr marL="7701">
              <a:spcBef>
                <a:spcPts val="82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Разработка прототипа: Создан начальный чат-бот с функциями записи на прием и ответов на часто задаваемые вопросы.</a:t>
            </a:r>
          </a:p>
          <a:p>
            <a:pPr marL="7701">
              <a:spcBef>
                <a:spcPts val="82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Тестирование: Протестирован с ограниченной аудиторией, получены положительные отзывы: 85% о удобстве интерфейса и 75% о готовности использовать.</a:t>
            </a:r>
          </a:p>
          <a:p>
            <a:pPr marL="7701">
              <a:spcBef>
                <a:spcPts val="82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Соблюдение стандартов: Обеспечена конфиденциальность и защита данных пользователей в соответствии с регуляторными нормами.</a:t>
            </a:r>
          </a:p>
          <a:p>
            <a:pPr marL="7701">
              <a:spcBef>
                <a:spcPts val="82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Сотрудничество: Установлены партнерские отношения с медицинскими учреждениями для интеграции чат-бота.</a:t>
            </a:r>
          </a:p>
          <a:p>
            <a:pPr marL="7701">
              <a:spcBef>
                <a:spcPts val="82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Планы на будущее: Разработка новых функций, таких как обсуждение симптомов и напоминания о вакцинациях.</a:t>
            </a:r>
          </a:p>
          <a:p>
            <a:pPr marL="7701">
              <a:spcBef>
                <a:spcPts val="82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"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HealthBot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находится в активной разработке и готов к следующему этапу внедрения и расширения функционала.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370390" y="242027"/>
            <a:ext cx="3174939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 smtClean="0">
                <a:solidFill>
                  <a:srgbClr val="000000"/>
                </a:solidFill>
                <a:latin typeface="Arial"/>
                <a:cs typeface="Arial"/>
              </a:rPr>
              <a:t>Умный чат-бот «</a:t>
            </a:r>
            <a:r>
              <a:rPr lang="en-US" sz="1789" dirty="0" err="1" smtClean="0">
                <a:solidFill>
                  <a:srgbClr val="000000"/>
                </a:solidFill>
                <a:latin typeface="Arial"/>
                <a:cs typeface="Arial"/>
              </a:rPr>
              <a:t>HealthBot</a:t>
            </a:r>
            <a:r>
              <a:rPr lang="ru-RU" sz="1789" dirty="0" smtClean="0">
                <a:solidFill>
                  <a:srgbClr val="000000"/>
                </a:solidFill>
                <a:latin typeface="Arial"/>
                <a:cs typeface="Arial"/>
              </a:rPr>
              <a:t>»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=""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="" xmlns:a16="http://schemas.microsoft.com/office/drawing/2014/main" id="{70389E8A-0E33-4845-8FFE-38601BEA998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D6297B45-A114-47C1-8828-F0AF87189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9CE3A7BF-051F-4855-B3FB-3ED883FAB35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9E9DAB3F-16FF-4474-9ABA-1EFC8C5D44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="" xmlns:a16="http://schemas.microsoft.com/office/drawing/2014/main" id="{4D73CD27-ABBC-441D-B2D7-54FCFB37C1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DA39AC81-8D16-4A1A-840B-8F7CFFBB64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00228F79-F770-4D57-BF5F-7153B1E689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3E78C32E-7F6A-4952-953B-3A218467845F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="" xmlns:a14="http://schemas.microsoft.com/office/drawing/2010/main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DAC7571C-F39C-4AD3-ABDA-546CA5F6B11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=""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="" xmlns:a16="http://schemas.microsoft.com/office/drawing/2014/main" id="{3BAAF3F4-1436-4330-8119-FF7577ADAD5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40713" y="3210423"/>
            <a:ext cx="2247878" cy="31813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15366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="" xmlns:a16="http://schemas.microsoft.com/office/drawing/2014/main" id="{D4535795-BDBF-4688-BC69-7BCA6777C2AC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="" xmlns:a16="http://schemas.microsoft.com/office/drawing/2014/main" id="{85305155-9326-495F-B9AD-23E4A395980C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="" xmlns:a16="http://schemas.microsoft.com/office/drawing/2014/main" id="{5A995476-FEAF-4C86-98E1-06927C328C9B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="" xmlns:a16="http://schemas.microsoft.com/office/drawing/2014/main" id="{BABF98EB-1F2C-4A82-AD22-F0AAD07D346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="" xmlns:a16="http://schemas.microsoft.com/office/drawing/2014/main" id="{2533FE66-E19C-4AF6-9CE6-A11572945854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="" xmlns:a16="http://schemas.microsoft.com/office/drawing/2014/main" id="{3030A51B-637E-4E82-A085-BADF6FF3C952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="" xmlns:a16="http://schemas.microsoft.com/office/drawing/2014/main" id="{FE9A804F-5079-44D5-9D1E-CCE9C85FF726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="" xmlns:a16="http://schemas.microsoft.com/office/drawing/2014/main" id="{FA331A72-AAF6-4BA7-9CB8-5B683FF75EF5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="" xmlns:a16="http://schemas.microsoft.com/office/drawing/2014/main" id="{9992155D-57CE-4925-9F70-FD7D04D219A8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="" xmlns:a16="http://schemas.microsoft.com/office/drawing/2014/main" id="{35AA6871-B61D-4C47-9A79-4E9EF5734546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="" xmlns:a16="http://schemas.microsoft.com/office/drawing/2014/main" id="{E4CD6812-27B1-4BA8-9A62-DC41949A7637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="" xmlns:a16="http://schemas.microsoft.com/office/drawing/2014/main" id="{17ED7643-B3EF-4DF2-A331-BDFCB706CA80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="" xmlns:a16="http://schemas.microsoft.com/office/drawing/2014/main" id="{AE3A137B-0C48-47AE-B849-9BB97AE34C90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="" xmlns:a16="http://schemas.microsoft.com/office/drawing/2014/main" id="{054F6249-D880-4D8D-B2B6-6A36CF000D9E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="" xmlns:a16="http://schemas.microsoft.com/office/drawing/2014/main" id="{B25791B2-F44A-4FA6-AB17-32FDC6C2B27E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="" xmlns:a16="http://schemas.microsoft.com/office/drawing/2014/main" id="{95683817-3CF6-4C57-8B65-C107BA16D5E4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>
              <a:extLst>
                <a:ext uri="{FF2B5EF4-FFF2-40B4-BE49-F238E27FC236}">
                  <a16:creationId xmlns="" xmlns:a16="http://schemas.microsoft.com/office/drawing/2014/main" id="{92AD8906-B0D9-444D-A88A-54D52FB31A6F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="" xmlns:a16="http://schemas.microsoft.com/office/drawing/2014/main" id="{11C8E01C-D06D-4FD0-A493-9B7CE712AD50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="" xmlns:a16="http://schemas.microsoft.com/office/drawing/2014/main" id="{60E58586-9CE3-43B9-B10A-6A724B44DC13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="" xmlns:a16="http://schemas.microsoft.com/office/drawing/2014/main" id="{46BDEBD0-4638-4CD1-BDD2-4D7E29DD97F4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="" xmlns:a16="http://schemas.microsoft.com/office/drawing/2014/main" id="{A43C5D80-AF0E-4101-A141-D94B0A45C751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="" xmlns:a16="http://schemas.microsoft.com/office/drawing/2014/main" id="{466AF665-ADBA-4C4C-B2B1-6AEFF7A417C0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="" xmlns:a16="http://schemas.microsoft.com/office/drawing/2014/main" id="{CBFEE814-701C-4AE1-B715-28F6E2CF050D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="" xmlns:a16="http://schemas.microsoft.com/office/drawing/2014/main" id="{4B3A36ED-2C65-4410-B177-0F8A7A54215E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="" xmlns:a16="http://schemas.microsoft.com/office/drawing/2014/main" id="{A4BC71A2-BD70-43F4-8C3D-E64F668FA165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7" name="Описание"/>
          <p:cNvSpPr txBox="1"/>
          <p:nvPr/>
        </p:nvSpPr>
        <p:spPr>
          <a:xfrm>
            <a:off x="299108" y="1505361"/>
            <a:ext cx="5662421" cy="496259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развития проекта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HealthBot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представляет собой стратегию создания инновационного бота, который будет способствовать эффективному общению пациентов с врачами и предоставлению медицинской помощи.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цели проекта: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простого и удобного взаимодействия между пациентами и врачами.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новых функций для предоставления более подробной информации.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большего числа пользователей и партнёров для расширения проекта.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плана будет осуществляться в несколько этапов: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три месяца — анализ и планирование. С четвёртого по шестой месяц — внедрение новых функций.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седьмого по девятый месяц — тестирование и улучшение. С десятого по двенадцатый месяц — запуск проекта и продвижение.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запуска проекта мы будем отслеживать отзывы пользователей, обновлять систему безопасности и привлекать новых партнёров.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реализации проекта потребуются следующие ресурсы: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Разработчики — 3–4 человека. Маркетолог — 1 человек.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 по проектам — 1 человек. Консультант по медицинскому праву — по мере необходимости.</a:t>
            </a:r>
          </a:p>
          <a:p>
            <a:endParaRPr lang="ru-RU" sz="1400" dirty="0">
              <a:latin typeface="Microsoft Sans Serif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08163" y="940865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ПЛАНЫ РАЗВИТИЯ ПРОДУКТА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381965" y="242027"/>
            <a:ext cx="3163364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 smtClean="0">
                <a:solidFill>
                  <a:srgbClr val="000000"/>
                </a:solidFill>
                <a:latin typeface="Arial"/>
                <a:cs typeface="Arial"/>
              </a:rPr>
              <a:t>Умный чат-бот «</a:t>
            </a:r>
            <a:r>
              <a:rPr lang="en-US" sz="1789" dirty="0" err="1" smtClean="0">
                <a:solidFill>
                  <a:srgbClr val="000000"/>
                </a:solidFill>
                <a:latin typeface="Arial"/>
                <a:cs typeface="Arial"/>
              </a:rPr>
              <a:t>HealthBot</a:t>
            </a:r>
            <a:r>
              <a:rPr lang="ru-RU" sz="1789" dirty="0" smtClean="0">
                <a:solidFill>
                  <a:srgbClr val="000000"/>
                </a:solidFill>
                <a:latin typeface="Arial"/>
                <a:cs typeface="Arial"/>
              </a:rPr>
              <a:t>»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=""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93AEAB22-D5AC-23A7-AC2B-5C2B10BD9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910" y="3043446"/>
            <a:ext cx="2969386" cy="4202475"/>
          </a:xfrm>
          <a:prstGeom prst="rect">
            <a:avLst/>
          </a:prstGeom>
        </p:spPr>
      </p:pic>
      <p:sp>
        <p:nvSpPr>
          <p:cNvPr id="36" name="Тема">
            <a:extLst>
              <a:ext uri="{FF2B5EF4-FFF2-40B4-BE49-F238E27FC236}">
                <a16:creationId xmlns="" xmlns:a16="http://schemas.microsoft.com/office/drawing/2014/main" id="{8C073461-5D5B-47AB-8AF1-590C53A0B943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="" xmlns:a16="http://schemas.microsoft.com/office/drawing/2014/main" id="{8D32863B-4090-4D56-9CF3-15455EED03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="" xmlns:a16="http://schemas.microsoft.com/office/drawing/2014/main" id="{A4F2BE0A-CE62-4FD3-B8B9-DFB38AB5F3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42" name="Рисунок 41" hidden="1">
            <a:extLst>
              <a:ext uri="{FF2B5EF4-FFF2-40B4-BE49-F238E27FC236}">
                <a16:creationId xmlns="" xmlns:a16="http://schemas.microsoft.com/office/drawing/2014/main" id="{7FFCF8BF-1F32-4776-835B-E838982A6CC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="" xmlns:a16="http://schemas.microsoft.com/office/drawing/2014/main" id="{47A0210C-F466-4B09-B5FB-0C7D8C4766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="" xmlns:a16="http://schemas.microsoft.com/office/drawing/2014/main" id="{F305A95D-EA4B-412C-99FE-19B271DF42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="" xmlns:a14="http://schemas.microsoft.com/office/drawing/2010/main">
                  <a14:imgLayer r:embed="rId13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5FB2CE66-6EDE-4013-BFB1-9235AC2AC17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="" xmlns:a14="http://schemas.microsoft.com/office/drawing/2010/main">
                  <a14:imgLayer r:embed="rId1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="" xmlns:a16="http://schemas.microsoft.com/office/drawing/2014/main" id="{AA4DB53A-5EBB-48EB-B5AF-DB4694A8761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="" xmlns:a14="http://schemas.microsoft.com/office/drawing/2010/main">
                  <a14:imgLayer r:embed="rId17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E6665FA-EB17-4BEA-A524-1FB79F067A04}"/>
              </a:ext>
            </a:extLst>
          </p:cNvPr>
          <p:cNvPicPr>
            <a:picLocks noChangeAspect="1"/>
          </p:cNvPicPr>
          <p:nvPr/>
        </p:nvPicPr>
        <p:blipFill>
          <a:blip r:embed="rId18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="" xmlns:a14="http://schemas.microsoft.com/office/drawing/2010/main">
                  <a14:imgLayer r:embed="rId19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98822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64" name="Группа 63">
            <a:extLst>
              <a:ext uri="{FF2B5EF4-FFF2-40B4-BE49-F238E27FC236}">
                <a16:creationId xmlns="" xmlns:a16="http://schemas.microsoft.com/office/drawing/2014/main" id="{DE6C9674-0CAB-47A4-8535-1043FE6785B5}"/>
              </a:ext>
            </a:extLst>
          </p:cNvPr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5" name="object 16">
              <a:extLst>
                <a:ext uri="{FF2B5EF4-FFF2-40B4-BE49-F238E27FC236}">
                  <a16:creationId xmlns="" xmlns:a16="http://schemas.microsoft.com/office/drawing/2014/main" id="{F8EDC4C9-450C-4941-9CAF-6CEDD9B8A3EC}"/>
                </a:ext>
              </a:extLst>
            </p:cNvPr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="" xmlns:a16="http://schemas.microsoft.com/office/drawing/2014/main" id="{47561FE7-450C-4011-964E-6F10F214B7C9}"/>
                </a:ext>
              </a:extLst>
            </p:cNvPr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="" xmlns:a16="http://schemas.microsoft.com/office/drawing/2014/main" id="{60895F61-F169-4934-B609-0BEE443C12BA}"/>
                </a:ext>
              </a:extLst>
            </p:cNvPr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="" xmlns:a16="http://schemas.microsoft.com/office/drawing/2014/main" id="{11A57793-0B6A-4B9A-A778-6A5A99C5B62F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="" xmlns:a16="http://schemas.microsoft.com/office/drawing/2014/main" id="{7F341433-BAFA-496A-A591-3D6C18662793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="" xmlns:a16="http://schemas.microsoft.com/office/drawing/2014/main" id="{0F68DC1D-E2A3-4D30-BF07-2C632AD4C496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="" xmlns:a16="http://schemas.microsoft.com/office/drawing/2014/main" id="{18CB1489-A772-4282-836F-32A3F60274DC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="" xmlns:a16="http://schemas.microsoft.com/office/drawing/2014/main" id="{BF8936CB-EF82-4AD7-8073-1D30833F700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="" xmlns:a16="http://schemas.microsoft.com/office/drawing/2014/main" id="{38E11785-6AB0-4C0E-8E81-5C19451FCAEF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="" xmlns:a16="http://schemas.microsoft.com/office/drawing/2014/main" id="{6A0F19FD-BAC3-42FD-90DB-9DFEE551909F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="" xmlns:a16="http://schemas.microsoft.com/office/drawing/2014/main" id="{0BDD3C02-C0BD-45C6-BF88-F07BF51B70C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="" xmlns:a16="http://schemas.microsoft.com/office/drawing/2014/main" id="{8A018343-2837-47B7-A0AB-C57949E77D8E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="" xmlns:a16="http://schemas.microsoft.com/office/drawing/2014/main" id="{21770921-118B-479D-91C4-4FFDAAF5211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="" xmlns:a16="http://schemas.microsoft.com/office/drawing/2014/main" id="{E66C04C1-1F5D-4CB6-94FD-D32732371747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="" xmlns:a16="http://schemas.microsoft.com/office/drawing/2014/main" id="{C294AA2B-538A-4A92-BB4B-46B2B4A12BFE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="" xmlns:a16="http://schemas.microsoft.com/office/drawing/2014/main" id="{6DEFEEBF-6E91-443C-888B-FA2DE097EA0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="" xmlns:a16="http://schemas.microsoft.com/office/drawing/2014/main" id="{6608BABB-14A5-41D5-83BF-4A8B47119BB1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="" xmlns:a16="http://schemas.microsoft.com/office/drawing/2014/main" id="{3C5112D1-329A-4B6E-B3CC-54EBBFACD5A4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="" xmlns:a16="http://schemas.microsoft.com/office/drawing/2014/main" id="{A0037505-F7F2-49A2-92B2-6170D3DB1CF5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="" xmlns:a16="http://schemas.microsoft.com/office/drawing/2014/main" id="{D108A73F-3CE4-4241-87E0-6E165F7F97B3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="" xmlns:a16="http://schemas.microsoft.com/office/drawing/2014/main" id="{54EF101C-7C74-4C12-8872-B8F5B1505BC0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="" xmlns:a16="http://schemas.microsoft.com/office/drawing/2014/main" id="{630731D2-9FFA-4D2D-884C-3CC01AD2F428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="" xmlns:a16="http://schemas.microsoft.com/office/drawing/2014/main" id="{75555F9B-1E5B-4CEC-9FEF-8969CDBB199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="" xmlns:a16="http://schemas.microsoft.com/office/drawing/2014/main" id="{1D350897-3A52-42C8-8C7A-B9CA2E6BF75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35" name="Лого ГУУ">
            <a:extLst>
              <a:ext uri="{FF2B5EF4-FFF2-40B4-BE49-F238E27FC236}">
                <a16:creationId xmlns=""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Заголовок"/>
          <p:cNvSpPr txBox="1"/>
          <p:nvPr/>
        </p:nvSpPr>
        <p:spPr>
          <a:xfrm>
            <a:off x="308543" y="990479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КОМАНДА СТАРТАПА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370390" y="242027"/>
            <a:ext cx="3174939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 smtClean="0">
                <a:solidFill>
                  <a:srgbClr val="000000"/>
                </a:solidFill>
                <a:latin typeface="Arial"/>
                <a:cs typeface="Arial"/>
              </a:rPr>
              <a:t>Умный чат-бот «</a:t>
            </a:r>
            <a:r>
              <a:rPr lang="en-US" sz="1789" dirty="0" err="1" smtClean="0">
                <a:solidFill>
                  <a:srgbClr val="000000"/>
                </a:solidFill>
                <a:latin typeface="Arial"/>
                <a:cs typeface="Arial"/>
              </a:rPr>
              <a:t>HealthBot</a:t>
            </a:r>
            <a:r>
              <a:rPr lang="ru-RU" sz="1789" dirty="0" smtClean="0">
                <a:solidFill>
                  <a:srgbClr val="000000"/>
                </a:solidFill>
                <a:latin typeface="Arial"/>
                <a:cs typeface="Arial"/>
              </a:rPr>
              <a:t>»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36" name="Тема">
            <a:extLst>
              <a:ext uri="{FF2B5EF4-FFF2-40B4-BE49-F238E27FC236}">
                <a16:creationId xmlns="" xmlns:a16="http://schemas.microsoft.com/office/drawing/2014/main" id="{50156583-B2EF-4C9F-A4F3-EB5BF563DB0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="" xmlns:a16="http://schemas.microsoft.com/office/drawing/2014/main" id="{71FC1F68-ADCC-4E88-B0C2-71686C65A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D3FA6C7D-DC99-4529-92F4-2411C3B5C11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="" xmlns:a16="http://schemas.microsoft.com/office/drawing/2014/main" id="{D025025A-CC75-491D-AA0D-8C9D1ABF5A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="" xmlns:a16="http://schemas.microsoft.com/office/drawing/2014/main" id="{990E1124-B4FC-4AF2-A943-2B39AD668D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="" xmlns:a16="http://schemas.microsoft.com/office/drawing/2014/main" id="{716D2507-0667-4E7B-BF6A-A91C2052DE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="" xmlns:a16="http://schemas.microsoft.com/office/drawing/2014/main" id="{ABE85D63-24B3-4F69-BCAC-A00B7DE73EB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="" xmlns:a16="http://schemas.microsoft.com/office/drawing/2014/main" id="{F6D2BDA3-6680-4828-95E7-96DC8AE19D75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="" xmlns:a14="http://schemas.microsoft.com/office/drawing/2010/main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="" xmlns:a16="http://schemas.microsoft.com/office/drawing/2014/main" id="{6502303D-7E9D-4180-A8CB-B1D0A298806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=""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graphicFrame>
        <p:nvGraphicFramePr>
          <p:cNvPr id="40" name="Таблица 39"/>
          <p:cNvGraphicFramePr>
            <a:graphicFrameLocks noGrp="1"/>
          </p:cNvGraphicFramePr>
          <p:nvPr/>
        </p:nvGraphicFramePr>
        <p:xfrm>
          <a:off x="162043" y="2210764"/>
          <a:ext cx="8310624" cy="348754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70208"/>
                <a:gridCol w="2577298"/>
                <a:gridCol w="2963118"/>
              </a:tblGrid>
              <a:tr h="9441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ФИО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Роль  в проекте</a:t>
                      </a:r>
                    </a:p>
                    <a:p>
                      <a:pPr algn="ctr"/>
                      <a:r>
                        <a:rPr lang="ru-RU" dirty="0" smtClean="0"/>
                        <a:t>(По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Белбину</a:t>
                      </a:r>
                      <a:r>
                        <a:rPr lang="ru-RU" baseline="0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Контактные данные</a:t>
                      </a:r>
                      <a:endParaRPr lang="ru-RU" dirty="0"/>
                    </a:p>
                  </a:txBody>
                  <a:tcPr/>
                </a:tc>
              </a:tr>
              <a:tr h="1224581">
                <a:tc>
                  <a:txBody>
                    <a:bodyPr/>
                    <a:lstStyle/>
                    <a:p>
                      <a:r>
                        <a:rPr lang="ru-RU" dirty="0" smtClean="0"/>
                        <a:t>Трушина</a:t>
                      </a:r>
                      <a:r>
                        <a:rPr lang="ru-RU" baseline="0" dirty="0" smtClean="0"/>
                        <a:t> Анастасия Ивановна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Формирователь, председатель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Тел: 8(999)846-22-97</a:t>
                      </a:r>
                    </a:p>
                    <a:p>
                      <a:r>
                        <a:rPr lang="ru-RU" dirty="0" smtClean="0"/>
                        <a:t>Почта: </a:t>
                      </a:r>
                      <a:r>
                        <a:rPr lang="en-US" dirty="0" smtClean="0"/>
                        <a:t>Trushina100504@gmail.com</a:t>
                      </a:r>
                      <a:endParaRPr lang="ru-RU" dirty="0"/>
                    </a:p>
                  </a:txBody>
                  <a:tcPr/>
                </a:tc>
              </a:tr>
              <a:tr h="659390">
                <a:tc>
                  <a:txBody>
                    <a:bodyPr/>
                    <a:lstStyle/>
                    <a:p>
                      <a:r>
                        <a:rPr lang="ru-RU" dirty="0" smtClean="0"/>
                        <a:t>Верникова Ольга Константиновна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Исполнитель, председатель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Тел:</a:t>
                      </a:r>
                      <a:r>
                        <a:rPr lang="ru-RU" baseline="0" dirty="0" smtClean="0"/>
                        <a:t> 8(977)963-96-14</a:t>
                      </a:r>
                      <a:endParaRPr lang="ru-RU" dirty="0"/>
                    </a:p>
                  </a:txBody>
                  <a:tcPr/>
                </a:tc>
              </a:tr>
              <a:tr h="65939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Калядина</a:t>
                      </a:r>
                      <a:r>
                        <a:rPr lang="ru-RU" dirty="0" smtClean="0"/>
                        <a:t> Анна Федоровна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Мыслитель,</a:t>
                      </a:r>
                      <a:r>
                        <a:rPr lang="ru-RU" baseline="0" dirty="0" smtClean="0"/>
                        <a:t> разведчик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mtClean="0"/>
                        <a:t>Тел:8(904)252-99-83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963006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1224</TotalTime>
  <Words>1190</Words>
  <Application>Microsoft Office PowerPoint</Application>
  <PresentationFormat>Произвольный</PresentationFormat>
  <Paragraphs>165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3" baseType="lpstr">
      <vt:lpstr>Arial</vt:lpstr>
      <vt:lpstr>Calibri</vt:lpstr>
      <vt:lpstr>Gilroy-ExtraBold</vt:lpstr>
      <vt:lpstr>Microsoft Sans Serif</vt:lpstr>
      <vt:lpstr>Trebuchet MS</vt:lpstr>
      <vt:lpstr>Times New Roman</vt:lpstr>
      <vt:lpstr>-webkit-standard</vt:lpstr>
      <vt:lpstr>Wingdings</vt:lpstr>
      <vt:lpstr>Raleway SemiBold</vt:lpstr>
      <vt:lpstr>Raleway</vt:lpstr>
      <vt:lpstr>Calibri Light</vt:lpstr>
      <vt:lpstr>Тема Office</vt:lpstr>
      <vt:lpstr>Слайд 1</vt:lpstr>
      <vt:lpstr>Умный чат-бот «HealthBot»</vt:lpstr>
      <vt:lpstr>Умный чат-бот «HealthBot»</vt:lpstr>
      <vt:lpstr>Умный чат-бот «HealthBot»</vt:lpstr>
      <vt:lpstr>Умный чат-бот «HealthBot»</vt:lpstr>
      <vt:lpstr>Слайд 6</vt:lpstr>
      <vt:lpstr>Умный чат-бот «HealthBot»</vt:lpstr>
      <vt:lpstr>Умный чат-бот «HealthBot»</vt:lpstr>
      <vt:lpstr>Умный чат-бот «HealthBot»</vt:lpstr>
      <vt:lpstr>Умный чат-бот «HealthBot»</vt:lpstr>
      <vt:lpstr>Умный чат-бот «HealthBot»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Айвазян Мартирос Андраникович</dc:creator>
  <cp:lastModifiedBy>trush</cp:lastModifiedBy>
  <cp:revision>104</cp:revision>
  <dcterms:created xsi:type="dcterms:W3CDTF">2023-09-15T12:14:22Z</dcterms:created>
  <dcterms:modified xsi:type="dcterms:W3CDTF">2024-12-01T18:43:42Z</dcterms:modified>
</cp:coreProperties>
</file>