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6.jpg" ContentType="image/jpg"/>
  <Override PartName="/ppt/media/image27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73" r:id="rId4"/>
    <p:sldId id="261" r:id="rId5"/>
    <p:sldId id="260" r:id="rId6"/>
    <p:sldId id="266" r:id="rId7"/>
    <p:sldId id="274" r:id="rId8"/>
    <p:sldId id="263" r:id="rId9"/>
    <p:sldId id="275" r:id="rId10"/>
    <p:sldId id="276" r:id="rId11"/>
    <p:sldId id="277" r:id="rId12"/>
    <p:sldId id="269" r:id="rId13"/>
    <p:sldId id="278" r:id="rId14"/>
    <p:sldId id="270" r:id="rId15"/>
    <p:sldId id="271" r:id="rId16"/>
    <p:sldId id="272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FBAE17"/>
    <a:srgbClr val="B5D7E0"/>
    <a:srgbClr val="FAB3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1E079-3EA6-4483-BD0F-0EB533094E17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0FE8C4-D67A-4350-9F33-B511D4030C97}">
      <dgm:prSet phldrT="[Текст]" custT="1"/>
      <dgm:spPr/>
      <dgm:t>
        <a:bodyPr/>
        <a:lstStyle/>
        <a:p>
          <a:r>
            <a:rPr lang="ru-RU" sz="2000" b="1" dirty="0"/>
            <a:t>Здоровое питание </a:t>
          </a:r>
          <a:r>
            <a:rPr lang="ru-RU" sz="2000" dirty="0"/>
            <a:t>–  проект Роспотребнадзора</a:t>
          </a:r>
        </a:p>
      </dgm:t>
    </dgm:pt>
    <dgm:pt modelId="{EDC1F7B2-B97D-4933-AB0D-4E2A5057B92F}" type="parTrans" cxnId="{8EF585B4-C4A8-402C-A292-4D89122DC8A2}">
      <dgm:prSet/>
      <dgm:spPr/>
      <dgm:t>
        <a:bodyPr/>
        <a:lstStyle/>
        <a:p>
          <a:endParaRPr lang="ru-RU"/>
        </a:p>
      </dgm:t>
    </dgm:pt>
    <dgm:pt modelId="{EADC339E-5FA6-4B42-AA13-9E348FC5E228}" type="sibTrans" cxnId="{8EF585B4-C4A8-402C-A292-4D89122DC8A2}">
      <dgm:prSet/>
      <dgm:spPr/>
      <dgm:t>
        <a:bodyPr/>
        <a:lstStyle/>
        <a:p>
          <a:endParaRPr lang="ru-RU"/>
        </a:p>
      </dgm:t>
    </dgm:pt>
    <dgm:pt modelId="{636EEA2C-8C5F-4EBA-90A1-9B5A124BA531}">
      <dgm:prSet phldrT="[Текст]" custT="1"/>
      <dgm:spPr/>
      <dgm:t>
        <a:bodyPr/>
        <a:lstStyle/>
        <a:p>
          <a:r>
            <a:rPr lang="ru-RU" sz="2000" dirty="0"/>
            <a:t>Маленькая база продуктов питания</a:t>
          </a:r>
        </a:p>
      </dgm:t>
    </dgm:pt>
    <dgm:pt modelId="{BDAA8FB8-63A2-4456-A3BF-A0D30A2746F7}" type="parTrans" cxnId="{DD163C17-007E-41D0-9BDC-927095C0CA12}">
      <dgm:prSet/>
      <dgm:spPr/>
      <dgm:t>
        <a:bodyPr/>
        <a:lstStyle/>
        <a:p>
          <a:endParaRPr lang="ru-RU"/>
        </a:p>
      </dgm:t>
    </dgm:pt>
    <dgm:pt modelId="{40F7C898-8F58-411F-962E-81601665E819}" type="sibTrans" cxnId="{DD163C17-007E-41D0-9BDC-927095C0CA12}">
      <dgm:prSet/>
      <dgm:spPr/>
      <dgm:t>
        <a:bodyPr/>
        <a:lstStyle/>
        <a:p>
          <a:endParaRPr lang="ru-RU"/>
        </a:p>
      </dgm:t>
    </dgm:pt>
    <dgm:pt modelId="{4692DD28-765C-45D1-9D62-51937EB38C92}">
      <dgm:prSet phldrT="[Текст]" custT="1"/>
      <dgm:spPr/>
      <dgm:t>
        <a:bodyPr/>
        <a:lstStyle/>
        <a:p>
          <a:r>
            <a:rPr lang="en-US" sz="2000" b="1" dirty="0" err="1"/>
            <a:t>Rate&amp;Goods</a:t>
          </a:r>
          <a:endParaRPr lang="ru-RU" sz="2000" b="1" dirty="0"/>
        </a:p>
      </dgm:t>
    </dgm:pt>
    <dgm:pt modelId="{F8ED1963-59BE-410C-A59C-E59A28D4CF63}" type="parTrans" cxnId="{376E9CD8-4D96-41BC-A9C4-079720751537}">
      <dgm:prSet/>
      <dgm:spPr/>
      <dgm:t>
        <a:bodyPr/>
        <a:lstStyle/>
        <a:p>
          <a:endParaRPr lang="ru-RU"/>
        </a:p>
      </dgm:t>
    </dgm:pt>
    <dgm:pt modelId="{6AAE6D2B-B214-4545-BEC5-5ED1E9DACA82}" type="sibTrans" cxnId="{376E9CD8-4D96-41BC-A9C4-079720751537}">
      <dgm:prSet/>
      <dgm:spPr/>
      <dgm:t>
        <a:bodyPr/>
        <a:lstStyle/>
        <a:p>
          <a:endParaRPr lang="ru-RU"/>
        </a:p>
      </dgm:t>
    </dgm:pt>
    <dgm:pt modelId="{16A81A37-5DA7-4114-B0A0-27CC80970F48}">
      <dgm:prSet phldrT="[Текст]" custT="1"/>
      <dgm:spPr/>
      <dgm:t>
        <a:bodyPr/>
        <a:lstStyle/>
        <a:p>
          <a:r>
            <a:rPr lang="ru-RU" sz="2000" dirty="0"/>
            <a:t>Не функционирует полностью – не работает сканер, не проходит авторизация</a:t>
          </a:r>
        </a:p>
      </dgm:t>
    </dgm:pt>
    <dgm:pt modelId="{5E57C6D9-4160-4C38-9855-F4D74771DCF3}" type="parTrans" cxnId="{48129864-D493-4582-B432-B3947059F771}">
      <dgm:prSet/>
      <dgm:spPr/>
      <dgm:t>
        <a:bodyPr/>
        <a:lstStyle/>
        <a:p>
          <a:endParaRPr lang="ru-RU"/>
        </a:p>
      </dgm:t>
    </dgm:pt>
    <dgm:pt modelId="{5637CEFE-4C25-4019-B189-8D5844DFDD67}" type="sibTrans" cxnId="{48129864-D493-4582-B432-B3947059F771}">
      <dgm:prSet/>
      <dgm:spPr/>
      <dgm:t>
        <a:bodyPr/>
        <a:lstStyle/>
        <a:p>
          <a:endParaRPr lang="ru-RU"/>
        </a:p>
      </dgm:t>
    </dgm:pt>
    <dgm:pt modelId="{DA358512-FE2E-4833-B1C0-10989E5F5EF0}">
      <dgm:prSet phldrT="[Текст]" custT="1"/>
      <dgm:spPr/>
      <dgm:t>
        <a:bodyPr/>
        <a:lstStyle/>
        <a:p>
          <a:r>
            <a:rPr lang="ru-RU" sz="2000" b="1" dirty="0" err="1"/>
            <a:t>Проешки.РФ</a:t>
          </a:r>
          <a:endParaRPr lang="ru-RU" sz="2000" b="1" dirty="0"/>
        </a:p>
      </dgm:t>
    </dgm:pt>
    <dgm:pt modelId="{4548CFD2-4895-4B69-A1D2-95BB68FD9B5F}" type="parTrans" cxnId="{C8488D75-846A-45ED-869E-FB7321464AB8}">
      <dgm:prSet/>
      <dgm:spPr/>
      <dgm:t>
        <a:bodyPr/>
        <a:lstStyle/>
        <a:p>
          <a:endParaRPr lang="ru-RU"/>
        </a:p>
      </dgm:t>
    </dgm:pt>
    <dgm:pt modelId="{73A63CFC-722D-4853-92D5-923C4800FC5D}" type="sibTrans" cxnId="{C8488D75-846A-45ED-869E-FB7321464AB8}">
      <dgm:prSet/>
      <dgm:spPr/>
      <dgm:t>
        <a:bodyPr/>
        <a:lstStyle/>
        <a:p>
          <a:endParaRPr lang="ru-RU"/>
        </a:p>
      </dgm:t>
    </dgm:pt>
    <dgm:pt modelId="{C2B716BD-12E1-4027-8823-780F15ABB8B8}">
      <dgm:prSet phldrT="[Текст]" custT="1"/>
      <dgm:spPr/>
      <dgm:t>
        <a:bodyPr/>
        <a:lstStyle/>
        <a:p>
          <a:r>
            <a:rPr lang="ru-RU" sz="2000" dirty="0"/>
            <a:t>Нет возможности сканирования</a:t>
          </a:r>
        </a:p>
      </dgm:t>
    </dgm:pt>
    <dgm:pt modelId="{372BAF6D-F36D-4069-972B-F1DFC12FEBEB}" type="parTrans" cxnId="{1DAEC060-24ED-4AAB-B8D6-A5225D42C7D2}">
      <dgm:prSet/>
      <dgm:spPr/>
      <dgm:t>
        <a:bodyPr/>
        <a:lstStyle/>
        <a:p>
          <a:endParaRPr lang="ru-RU"/>
        </a:p>
      </dgm:t>
    </dgm:pt>
    <dgm:pt modelId="{39B8545E-7333-4FD8-8C16-6DADD1FE1BCD}" type="sibTrans" cxnId="{1DAEC060-24ED-4AAB-B8D6-A5225D42C7D2}">
      <dgm:prSet/>
      <dgm:spPr/>
      <dgm:t>
        <a:bodyPr/>
        <a:lstStyle/>
        <a:p>
          <a:endParaRPr lang="ru-RU"/>
        </a:p>
      </dgm:t>
    </dgm:pt>
    <dgm:pt modelId="{3A0FFB4B-FA74-4889-A22C-23087AC1E3CD}">
      <dgm:prSet phldrT="[Текст]" custT="1"/>
      <dgm:spPr/>
      <dgm:t>
        <a:bodyPr/>
        <a:lstStyle/>
        <a:p>
          <a:r>
            <a:rPr lang="ru-RU" sz="2000" dirty="0"/>
            <a:t>Нет приложения</a:t>
          </a:r>
        </a:p>
      </dgm:t>
    </dgm:pt>
    <dgm:pt modelId="{3B9672A1-2EBF-4607-8E7E-A9AFA904D391}" type="parTrans" cxnId="{842929E5-FA70-4609-880B-5B40B9C26274}">
      <dgm:prSet/>
      <dgm:spPr/>
      <dgm:t>
        <a:bodyPr/>
        <a:lstStyle/>
        <a:p>
          <a:endParaRPr lang="ru-RU"/>
        </a:p>
      </dgm:t>
    </dgm:pt>
    <dgm:pt modelId="{BEFF205D-5354-44DD-8816-57283AE0D866}" type="sibTrans" cxnId="{842929E5-FA70-4609-880B-5B40B9C26274}">
      <dgm:prSet/>
      <dgm:spPr/>
      <dgm:t>
        <a:bodyPr/>
        <a:lstStyle/>
        <a:p>
          <a:endParaRPr lang="ru-RU"/>
        </a:p>
      </dgm:t>
    </dgm:pt>
    <dgm:pt modelId="{7B346843-8B2B-46B0-8B29-6D3A640388E5}">
      <dgm:prSet phldrT="[Текст]" custT="1"/>
      <dgm:spPr/>
      <dgm:t>
        <a:bodyPr/>
        <a:lstStyle/>
        <a:p>
          <a:r>
            <a:rPr lang="ru-RU" sz="2000" dirty="0"/>
            <a:t>Неполная база товаров</a:t>
          </a:r>
        </a:p>
      </dgm:t>
    </dgm:pt>
    <dgm:pt modelId="{EC24A505-2766-425D-AFF3-792064BDCF78}" type="parTrans" cxnId="{FFDA4122-8034-4307-BD96-83F685347D4B}">
      <dgm:prSet/>
      <dgm:spPr/>
      <dgm:t>
        <a:bodyPr/>
        <a:lstStyle/>
        <a:p>
          <a:endParaRPr lang="ru-RU"/>
        </a:p>
      </dgm:t>
    </dgm:pt>
    <dgm:pt modelId="{E0AD5B2A-493D-4EF2-9FB0-E4F022D151BA}" type="sibTrans" cxnId="{FFDA4122-8034-4307-BD96-83F685347D4B}">
      <dgm:prSet/>
      <dgm:spPr/>
      <dgm:t>
        <a:bodyPr/>
        <a:lstStyle/>
        <a:p>
          <a:endParaRPr lang="ru-RU"/>
        </a:p>
      </dgm:t>
    </dgm:pt>
    <dgm:pt modelId="{F0016028-6430-434B-B577-8F009C6E6128}">
      <dgm:prSet phldrT="[Текст]" custT="1"/>
      <dgm:spPr/>
      <dgm:t>
        <a:bodyPr/>
        <a:lstStyle/>
        <a:p>
          <a:r>
            <a:rPr lang="ru-RU" sz="2000" dirty="0"/>
            <a:t>Не определяет содержание пищевых добавок</a:t>
          </a:r>
        </a:p>
      </dgm:t>
    </dgm:pt>
    <dgm:pt modelId="{CCD032A6-8AD3-4AF1-9ABF-C1FC27951001}" type="parTrans" cxnId="{280002EB-0B0D-4F41-AE22-8F3C072B0E98}">
      <dgm:prSet/>
      <dgm:spPr/>
      <dgm:t>
        <a:bodyPr/>
        <a:lstStyle/>
        <a:p>
          <a:endParaRPr lang="ru-RU"/>
        </a:p>
      </dgm:t>
    </dgm:pt>
    <dgm:pt modelId="{50C86180-2BF9-49C9-987C-AB2575FDCA70}" type="sibTrans" cxnId="{280002EB-0B0D-4F41-AE22-8F3C072B0E98}">
      <dgm:prSet/>
      <dgm:spPr/>
      <dgm:t>
        <a:bodyPr/>
        <a:lstStyle/>
        <a:p>
          <a:endParaRPr lang="ru-RU"/>
        </a:p>
      </dgm:t>
    </dgm:pt>
    <dgm:pt modelId="{E44BA0C7-45DF-46F3-957E-E6547D39E760}">
      <dgm:prSet phldrT="[Текст]" custT="1"/>
      <dgm:spPr/>
      <dgm:t>
        <a:bodyPr/>
        <a:lstStyle/>
        <a:p>
          <a:r>
            <a:rPr lang="ru-RU" sz="2000" dirty="0"/>
            <a:t>Анализирует только пищевые добавки</a:t>
          </a:r>
        </a:p>
      </dgm:t>
    </dgm:pt>
    <dgm:pt modelId="{4E91EE60-E51A-4B98-9C78-DED1FD613C07}" type="parTrans" cxnId="{AA2254FA-6FEC-4CA4-97DF-7A61D11EE5D8}">
      <dgm:prSet/>
      <dgm:spPr/>
      <dgm:t>
        <a:bodyPr/>
        <a:lstStyle/>
        <a:p>
          <a:endParaRPr lang="ru-RU"/>
        </a:p>
      </dgm:t>
    </dgm:pt>
    <dgm:pt modelId="{CB9C9CC9-E39F-4CE7-B318-5046EFA42FF1}" type="sibTrans" cxnId="{AA2254FA-6FEC-4CA4-97DF-7A61D11EE5D8}">
      <dgm:prSet/>
      <dgm:spPr/>
      <dgm:t>
        <a:bodyPr/>
        <a:lstStyle/>
        <a:p>
          <a:endParaRPr lang="ru-RU"/>
        </a:p>
      </dgm:t>
    </dgm:pt>
    <dgm:pt modelId="{F336CF68-B89A-4B77-B831-EE9300FE6487}" type="pres">
      <dgm:prSet presAssocID="{3CF1E079-3EA6-4483-BD0F-0EB533094E17}" presName="Name0" presStyleCnt="0">
        <dgm:presLayoutVars>
          <dgm:dir/>
          <dgm:animLvl val="lvl"/>
          <dgm:resizeHandles val="exact"/>
        </dgm:presLayoutVars>
      </dgm:prSet>
      <dgm:spPr/>
    </dgm:pt>
    <dgm:pt modelId="{B155D0BA-8FBE-41CA-8C31-B90F55205E24}" type="pres">
      <dgm:prSet presAssocID="{F30FE8C4-D67A-4350-9F33-B511D4030C97}" presName="composite" presStyleCnt="0"/>
      <dgm:spPr/>
    </dgm:pt>
    <dgm:pt modelId="{8C3BB24C-397F-4DDE-A5F6-891F376C62EE}" type="pres">
      <dgm:prSet presAssocID="{F30FE8C4-D67A-4350-9F33-B511D4030C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B78412E-76C1-4107-8C62-6B70694D19BF}" type="pres">
      <dgm:prSet presAssocID="{F30FE8C4-D67A-4350-9F33-B511D4030C97}" presName="desTx" presStyleLbl="alignAccFollowNode1" presStyleIdx="0" presStyleCnt="3">
        <dgm:presLayoutVars>
          <dgm:bulletEnabled val="1"/>
        </dgm:presLayoutVars>
      </dgm:prSet>
      <dgm:spPr/>
    </dgm:pt>
    <dgm:pt modelId="{3D9F19ED-3F73-4A76-B20D-0534CAD914C6}" type="pres">
      <dgm:prSet presAssocID="{EADC339E-5FA6-4B42-AA13-9E348FC5E228}" presName="space" presStyleCnt="0"/>
      <dgm:spPr/>
    </dgm:pt>
    <dgm:pt modelId="{FBA7D4D1-AB1D-47BB-AD17-6F775172BB0F}" type="pres">
      <dgm:prSet presAssocID="{4692DD28-765C-45D1-9D62-51937EB38C92}" presName="composite" presStyleCnt="0"/>
      <dgm:spPr/>
    </dgm:pt>
    <dgm:pt modelId="{52EE0F44-8FE6-4748-8C9D-A47D66FC346A}" type="pres">
      <dgm:prSet presAssocID="{4692DD28-765C-45D1-9D62-51937EB38C92}" presName="parTx" presStyleLbl="alignNode1" presStyleIdx="1" presStyleCnt="3" custLinFactNeighborY="777">
        <dgm:presLayoutVars>
          <dgm:chMax val="0"/>
          <dgm:chPref val="0"/>
          <dgm:bulletEnabled val="1"/>
        </dgm:presLayoutVars>
      </dgm:prSet>
      <dgm:spPr/>
    </dgm:pt>
    <dgm:pt modelId="{8A550015-35A9-41BB-B434-D2D5C5B78447}" type="pres">
      <dgm:prSet presAssocID="{4692DD28-765C-45D1-9D62-51937EB38C92}" presName="desTx" presStyleLbl="alignAccFollowNode1" presStyleIdx="1" presStyleCnt="3">
        <dgm:presLayoutVars>
          <dgm:bulletEnabled val="1"/>
        </dgm:presLayoutVars>
      </dgm:prSet>
      <dgm:spPr/>
    </dgm:pt>
    <dgm:pt modelId="{B5C36203-9D28-4CF0-AF4E-406158E511F5}" type="pres">
      <dgm:prSet presAssocID="{6AAE6D2B-B214-4545-BEC5-5ED1E9DACA82}" presName="space" presStyleCnt="0"/>
      <dgm:spPr/>
    </dgm:pt>
    <dgm:pt modelId="{A422F662-6B69-4222-9498-E408B739AB1E}" type="pres">
      <dgm:prSet presAssocID="{DA358512-FE2E-4833-B1C0-10989E5F5EF0}" presName="composite" presStyleCnt="0"/>
      <dgm:spPr/>
    </dgm:pt>
    <dgm:pt modelId="{1C397B2B-6D1E-4300-A863-E33E50EC3F3B}" type="pres">
      <dgm:prSet presAssocID="{DA358512-FE2E-4833-B1C0-10989E5F5E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28B25BB-A4E0-44EA-8FEB-8262D31D51C5}" type="pres">
      <dgm:prSet presAssocID="{DA358512-FE2E-4833-B1C0-10989E5F5EF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AF4310-6F87-4919-B2A8-A53D917EAF56}" type="presOf" srcId="{16A81A37-5DA7-4114-B0A0-27CC80970F48}" destId="{8A550015-35A9-41BB-B434-D2D5C5B78447}" srcOrd="0" destOrd="0" presId="urn:microsoft.com/office/officeart/2005/8/layout/hList1"/>
    <dgm:cxn modelId="{DD163C17-007E-41D0-9BDC-927095C0CA12}" srcId="{F30FE8C4-D67A-4350-9F33-B511D4030C97}" destId="{636EEA2C-8C5F-4EBA-90A1-9B5A124BA531}" srcOrd="0" destOrd="0" parTransId="{BDAA8FB8-63A2-4456-A3BF-A0D30A2746F7}" sibTransId="{40F7C898-8F58-411F-962E-81601665E819}"/>
    <dgm:cxn modelId="{FFDA4122-8034-4307-BD96-83F685347D4B}" srcId="{4692DD28-765C-45D1-9D62-51937EB38C92}" destId="{7B346843-8B2B-46B0-8B29-6D3A640388E5}" srcOrd="1" destOrd="0" parTransId="{EC24A505-2766-425D-AFF3-792064BDCF78}" sibTransId="{E0AD5B2A-493D-4EF2-9FB0-E4F022D151BA}"/>
    <dgm:cxn modelId="{059EF227-8BD1-4D97-B803-6646DB666EEF}" type="presOf" srcId="{F30FE8C4-D67A-4350-9F33-B511D4030C97}" destId="{8C3BB24C-397F-4DDE-A5F6-891F376C62EE}" srcOrd="0" destOrd="0" presId="urn:microsoft.com/office/officeart/2005/8/layout/hList1"/>
    <dgm:cxn modelId="{5CF2875B-AE0B-47C0-B267-0BA914B5CEF8}" type="presOf" srcId="{3CF1E079-3EA6-4483-BD0F-0EB533094E17}" destId="{F336CF68-B89A-4B77-B831-EE9300FE6487}" srcOrd="0" destOrd="0" presId="urn:microsoft.com/office/officeart/2005/8/layout/hList1"/>
    <dgm:cxn modelId="{773DA15B-4F29-4F18-B411-7B4DD43C8A53}" type="presOf" srcId="{4692DD28-765C-45D1-9D62-51937EB38C92}" destId="{52EE0F44-8FE6-4748-8C9D-A47D66FC346A}" srcOrd="0" destOrd="0" presId="urn:microsoft.com/office/officeart/2005/8/layout/hList1"/>
    <dgm:cxn modelId="{1DAEC060-24ED-4AAB-B8D6-A5225D42C7D2}" srcId="{DA358512-FE2E-4833-B1C0-10989E5F5EF0}" destId="{C2B716BD-12E1-4027-8823-780F15ABB8B8}" srcOrd="0" destOrd="0" parTransId="{372BAF6D-F36D-4069-972B-F1DFC12FEBEB}" sibTransId="{39B8545E-7333-4FD8-8C16-6DADD1FE1BCD}"/>
    <dgm:cxn modelId="{48129864-D493-4582-B432-B3947059F771}" srcId="{4692DD28-765C-45D1-9D62-51937EB38C92}" destId="{16A81A37-5DA7-4114-B0A0-27CC80970F48}" srcOrd="0" destOrd="0" parTransId="{5E57C6D9-4160-4C38-9855-F4D74771DCF3}" sibTransId="{5637CEFE-4C25-4019-B189-8D5844DFDD67}"/>
    <dgm:cxn modelId="{E9CD3947-AB56-4986-BC54-0BE0764F5963}" type="presOf" srcId="{7B346843-8B2B-46B0-8B29-6D3A640388E5}" destId="{8A550015-35A9-41BB-B434-D2D5C5B78447}" srcOrd="0" destOrd="1" presId="urn:microsoft.com/office/officeart/2005/8/layout/hList1"/>
    <dgm:cxn modelId="{8ED22369-8ECB-4CED-8797-0E02EB3DDC06}" type="presOf" srcId="{E44BA0C7-45DF-46F3-957E-E6547D39E760}" destId="{E28B25BB-A4E0-44EA-8FEB-8262D31D51C5}" srcOrd="0" destOrd="2" presId="urn:microsoft.com/office/officeart/2005/8/layout/hList1"/>
    <dgm:cxn modelId="{5EC72F70-0996-47F7-BC9D-3F89C2E6543A}" type="presOf" srcId="{C2B716BD-12E1-4027-8823-780F15ABB8B8}" destId="{E28B25BB-A4E0-44EA-8FEB-8262D31D51C5}" srcOrd="0" destOrd="0" presId="urn:microsoft.com/office/officeart/2005/8/layout/hList1"/>
    <dgm:cxn modelId="{36738F50-47CF-4B46-AB9B-608C29CDCBB9}" type="presOf" srcId="{3A0FFB4B-FA74-4889-A22C-23087AC1E3CD}" destId="{E28B25BB-A4E0-44EA-8FEB-8262D31D51C5}" srcOrd="0" destOrd="1" presId="urn:microsoft.com/office/officeart/2005/8/layout/hList1"/>
    <dgm:cxn modelId="{C8488D75-846A-45ED-869E-FB7321464AB8}" srcId="{3CF1E079-3EA6-4483-BD0F-0EB533094E17}" destId="{DA358512-FE2E-4833-B1C0-10989E5F5EF0}" srcOrd="2" destOrd="0" parTransId="{4548CFD2-4895-4B69-A1D2-95BB68FD9B5F}" sibTransId="{73A63CFC-722D-4853-92D5-923C4800FC5D}"/>
    <dgm:cxn modelId="{2E86AC97-6586-472E-B39A-0CE14CE2D961}" type="presOf" srcId="{636EEA2C-8C5F-4EBA-90A1-9B5A124BA531}" destId="{BB78412E-76C1-4107-8C62-6B70694D19BF}" srcOrd="0" destOrd="0" presId="urn:microsoft.com/office/officeart/2005/8/layout/hList1"/>
    <dgm:cxn modelId="{931905A9-FF20-4C36-ABE5-BF2F26613177}" type="presOf" srcId="{F0016028-6430-434B-B577-8F009C6E6128}" destId="{BB78412E-76C1-4107-8C62-6B70694D19BF}" srcOrd="0" destOrd="1" presId="urn:microsoft.com/office/officeart/2005/8/layout/hList1"/>
    <dgm:cxn modelId="{8EF585B4-C4A8-402C-A292-4D89122DC8A2}" srcId="{3CF1E079-3EA6-4483-BD0F-0EB533094E17}" destId="{F30FE8C4-D67A-4350-9F33-B511D4030C97}" srcOrd="0" destOrd="0" parTransId="{EDC1F7B2-B97D-4933-AB0D-4E2A5057B92F}" sibTransId="{EADC339E-5FA6-4B42-AA13-9E348FC5E228}"/>
    <dgm:cxn modelId="{376E9CD8-4D96-41BC-A9C4-079720751537}" srcId="{3CF1E079-3EA6-4483-BD0F-0EB533094E17}" destId="{4692DD28-765C-45D1-9D62-51937EB38C92}" srcOrd="1" destOrd="0" parTransId="{F8ED1963-59BE-410C-A59C-E59A28D4CF63}" sibTransId="{6AAE6D2B-B214-4545-BEC5-5ED1E9DACA82}"/>
    <dgm:cxn modelId="{842929E5-FA70-4609-880B-5B40B9C26274}" srcId="{DA358512-FE2E-4833-B1C0-10989E5F5EF0}" destId="{3A0FFB4B-FA74-4889-A22C-23087AC1E3CD}" srcOrd="1" destOrd="0" parTransId="{3B9672A1-2EBF-4607-8E7E-A9AFA904D391}" sibTransId="{BEFF205D-5354-44DD-8816-57283AE0D866}"/>
    <dgm:cxn modelId="{280002EB-0B0D-4F41-AE22-8F3C072B0E98}" srcId="{F30FE8C4-D67A-4350-9F33-B511D4030C97}" destId="{F0016028-6430-434B-B577-8F009C6E6128}" srcOrd="1" destOrd="0" parTransId="{CCD032A6-8AD3-4AF1-9ABF-C1FC27951001}" sibTransId="{50C86180-2BF9-49C9-987C-AB2575FDCA70}"/>
    <dgm:cxn modelId="{AA2254FA-6FEC-4CA4-97DF-7A61D11EE5D8}" srcId="{DA358512-FE2E-4833-B1C0-10989E5F5EF0}" destId="{E44BA0C7-45DF-46F3-957E-E6547D39E760}" srcOrd="2" destOrd="0" parTransId="{4E91EE60-E51A-4B98-9C78-DED1FD613C07}" sibTransId="{CB9C9CC9-E39F-4CE7-B318-5046EFA42FF1}"/>
    <dgm:cxn modelId="{FFEC66FC-1B2E-4D2C-BC7C-20936E928F24}" type="presOf" srcId="{DA358512-FE2E-4833-B1C0-10989E5F5EF0}" destId="{1C397B2B-6D1E-4300-A863-E33E50EC3F3B}" srcOrd="0" destOrd="0" presId="urn:microsoft.com/office/officeart/2005/8/layout/hList1"/>
    <dgm:cxn modelId="{D5B3945D-15ED-48E1-A098-5591230FFDC0}" type="presParOf" srcId="{F336CF68-B89A-4B77-B831-EE9300FE6487}" destId="{B155D0BA-8FBE-41CA-8C31-B90F55205E24}" srcOrd="0" destOrd="0" presId="urn:microsoft.com/office/officeart/2005/8/layout/hList1"/>
    <dgm:cxn modelId="{6E54BC3A-1092-4FCC-A373-EC2EB41E7C37}" type="presParOf" srcId="{B155D0BA-8FBE-41CA-8C31-B90F55205E24}" destId="{8C3BB24C-397F-4DDE-A5F6-891F376C62EE}" srcOrd="0" destOrd="0" presId="urn:microsoft.com/office/officeart/2005/8/layout/hList1"/>
    <dgm:cxn modelId="{B5D51A87-8BF0-48BE-B05B-D33E890FCEB4}" type="presParOf" srcId="{B155D0BA-8FBE-41CA-8C31-B90F55205E24}" destId="{BB78412E-76C1-4107-8C62-6B70694D19BF}" srcOrd="1" destOrd="0" presId="urn:microsoft.com/office/officeart/2005/8/layout/hList1"/>
    <dgm:cxn modelId="{CE2CCA1B-2193-40A5-A2EE-F631FCE09BF5}" type="presParOf" srcId="{F336CF68-B89A-4B77-B831-EE9300FE6487}" destId="{3D9F19ED-3F73-4A76-B20D-0534CAD914C6}" srcOrd="1" destOrd="0" presId="urn:microsoft.com/office/officeart/2005/8/layout/hList1"/>
    <dgm:cxn modelId="{ADFF7519-E3BF-4B7C-AF28-F03377A66A3A}" type="presParOf" srcId="{F336CF68-B89A-4B77-B831-EE9300FE6487}" destId="{FBA7D4D1-AB1D-47BB-AD17-6F775172BB0F}" srcOrd="2" destOrd="0" presId="urn:microsoft.com/office/officeart/2005/8/layout/hList1"/>
    <dgm:cxn modelId="{0E01A51F-2429-43A6-9BCF-FD5FCB82A267}" type="presParOf" srcId="{FBA7D4D1-AB1D-47BB-AD17-6F775172BB0F}" destId="{52EE0F44-8FE6-4748-8C9D-A47D66FC346A}" srcOrd="0" destOrd="0" presId="urn:microsoft.com/office/officeart/2005/8/layout/hList1"/>
    <dgm:cxn modelId="{A1AFDA0F-C644-45FD-8D66-78EDA6CC3D21}" type="presParOf" srcId="{FBA7D4D1-AB1D-47BB-AD17-6F775172BB0F}" destId="{8A550015-35A9-41BB-B434-D2D5C5B78447}" srcOrd="1" destOrd="0" presId="urn:microsoft.com/office/officeart/2005/8/layout/hList1"/>
    <dgm:cxn modelId="{CEDED304-A04B-441A-9C05-B109CA01DE30}" type="presParOf" srcId="{F336CF68-B89A-4B77-B831-EE9300FE6487}" destId="{B5C36203-9D28-4CF0-AF4E-406158E511F5}" srcOrd="3" destOrd="0" presId="urn:microsoft.com/office/officeart/2005/8/layout/hList1"/>
    <dgm:cxn modelId="{3DD943CB-252C-45FA-BE6C-775FFD815619}" type="presParOf" srcId="{F336CF68-B89A-4B77-B831-EE9300FE6487}" destId="{A422F662-6B69-4222-9498-E408B739AB1E}" srcOrd="4" destOrd="0" presId="urn:microsoft.com/office/officeart/2005/8/layout/hList1"/>
    <dgm:cxn modelId="{37B020C8-1BA3-405F-A6B1-CBE1B6B11CD4}" type="presParOf" srcId="{A422F662-6B69-4222-9498-E408B739AB1E}" destId="{1C397B2B-6D1E-4300-A863-E33E50EC3F3B}" srcOrd="0" destOrd="0" presId="urn:microsoft.com/office/officeart/2005/8/layout/hList1"/>
    <dgm:cxn modelId="{526446FE-5C0B-4D19-B124-86F149917569}" type="presParOf" srcId="{A422F662-6B69-4222-9498-E408B739AB1E}" destId="{E28B25BB-A4E0-44EA-8FEB-8262D31D51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BB24C-397F-4DDE-A5F6-891F376C62EE}">
      <dsp:nvSpPr>
        <dsp:cNvPr id="0" name=""/>
        <dsp:cNvSpPr/>
      </dsp:nvSpPr>
      <dsp:spPr>
        <a:xfrm>
          <a:off x="2540" y="254026"/>
          <a:ext cx="2476500" cy="990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Здоровое питание </a:t>
          </a:r>
          <a:r>
            <a:rPr lang="ru-RU" sz="2000" kern="1200" dirty="0"/>
            <a:t>–  проект Роспотребнадзора</a:t>
          </a:r>
        </a:p>
      </dsp:txBody>
      <dsp:txXfrm>
        <a:off x="2540" y="254026"/>
        <a:ext cx="2476500" cy="990600"/>
      </dsp:txXfrm>
    </dsp:sp>
    <dsp:sp modelId="{BB78412E-76C1-4107-8C62-6B70694D19BF}">
      <dsp:nvSpPr>
        <dsp:cNvPr id="0" name=""/>
        <dsp:cNvSpPr/>
      </dsp:nvSpPr>
      <dsp:spPr>
        <a:xfrm>
          <a:off x="2540" y="1244626"/>
          <a:ext cx="2476500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Маленькая база продуктов питания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 определяет содержание пищевых добавок</a:t>
          </a:r>
        </a:p>
      </dsp:txBody>
      <dsp:txXfrm>
        <a:off x="2540" y="1244626"/>
        <a:ext cx="2476500" cy="2810880"/>
      </dsp:txXfrm>
    </dsp:sp>
    <dsp:sp modelId="{52EE0F44-8FE6-4748-8C9D-A47D66FC346A}">
      <dsp:nvSpPr>
        <dsp:cNvPr id="0" name=""/>
        <dsp:cNvSpPr/>
      </dsp:nvSpPr>
      <dsp:spPr>
        <a:xfrm>
          <a:off x="2825750" y="261723"/>
          <a:ext cx="2476500" cy="990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Rate&amp;Goods</a:t>
          </a:r>
          <a:endParaRPr lang="ru-RU" sz="2000" b="1" kern="1200" dirty="0"/>
        </a:p>
      </dsp:txBody>
      <dsp:txXfrm>
        <a:off x="2825750" y="261723"/>
        <a:ext cx="2476500" cy="990600"/>
      </dsp:txXfrm>
    </dsp:sp>
    <dsp:sp modelId="{8A550015-35A9-41BB-B434-D2D5C5B78447}">
      <dsp:nvSpPr>
        <dsp:cNvPr id="0" name=""/>
        <dsp:cNvSpPr/>
      </dsp:nvSpPr>
      <dsp:spPr>
        <a:xfrm>
          <a:off x="2825750" y="1244626"/>
          <a:ext cx="2476500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 функционирует полностью – не работает сканер, не проходит авторизация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Неполная база товаров</a:t>
          </a:r>
        </a:p>
      </dsp:txBody>
      <dsp:txXfrm>
        <a:off x="2825750" y="1244626"/>
        <a:ext cx="2476500" cy="2810880"/>
      </dsp:txXfrm>
    </dsp:sp>
    <dsp:sp modelId="{1C397B2B-6D1E-4300-A863-E33E50EC3F3B}">
      <dsp:nvSpPr>
        <dsp:cNvPr id="0" name=""/>
        <dsp:cNvSpPr/>
      </dsp:nvSpPr>
      <dsp:spPr>
        <a:xfrm>
          <a:off x="5648960" y="254026"/>
          <a:ext cx="2476500" cy="990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Проешки.РФ</a:t>
          </a:r>
          <a:endParaRPr lang="ru-RU" sz="2000" b="1" kern="1200" dirty="0"/>
        </a:p>
      </dsp:txBody>
      <dsp:txXfrm>
        <a:off x="5648960" y="254026"/>
        <a:ext cx="2476500" cy="990600"/>
      </dsp:txXfrm>
    </dsp:sp>
    <dsp:sp modelId="{E28B25BB-A4E0-44EA-8FEB-8262D31D51C5}">
      <dsp:nvSpPr>
        <dsp:cNvPr id="0" name=""/>
        <dsp:cNvSpPr/>
      </dsp:nvSpPr>
      <dsp:spPr>
        <a:xfrm>
          <a:off x="5648960" y="1244626"/>
          <a:ext cx="2476500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Нет возможности сканирования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Нет приложения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Анализирует только пищевые добавки</a:t>
          </a:r>
        </a:p>
      </dsp:txBody>
      <dsp:txXfrm>
        <a:off x="5648960" y="1244626"/>
        <a:ext cx="2476500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C6837-5C65-44B0-BFF7-918F85A3B44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B8B1-2F30-4F2D-B478-37EA6FC0E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9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B8B1-2F30-4F2D-B478-37EA6FC0E1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3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8357" y="2768549"/>
            <a:ext cx="5955284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7317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12495" y="4522089"/>
            <a:ext cx="11367008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BAE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BAE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2733" y="1793239"/>
            <a:ext cx="51358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2171" y="2158746"/>
            <a:ext cx="5156834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BAE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1895"/>
            <a:ext cx="337185" cy="97790"/>
          </a:xfrm>
          <a:custGeom>
            <a:avLst/>
            <a:gdLst/>
            <a:ahLst/>
            <a:cxnLst/>
            <a:rect l="l" t="t" r="r" b="b"/>
            <a:pathLst>
              <a:path w="337185" h="97790">
                <a:moveTo>
                  <a:pt x="0" y="97536"/>
                </a:moveTo>
                <a:lnTo>
                  <a:pt x="336804" y="97536"/>
                </a:lnTo>
                <a:lnTo>
                  <a:pt x="336804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A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804" y="691895"/>
            <a:ext cx="337185" cy="97790"/>
          </a:xfrm>
          <a:custGeom>
            <a:avLst/>
            <a:gdLst/>
            <a:ahLst/>
            <a:cxnLst/>
            <a:rect l="l" t="t" r="r" b="b"/>
            <a:pathLst>
              <a:path w="337184" h="97790">
                <a:moveTo>
                  <a:pt x="0" y="97536"/>
                </a:moveTo>
                <a:lnTo>
                  <a:pt x="336804" y="97536"/>
                </a:lnTo>
                <a:lnTo>
                  <a:pt x="336804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9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3608" y="691895"/>
            <a:ext cx="320040" cy="97790"/>
          </a:xfrm>
          <a:custGeom>
            <a:avLst/>
            <a:gdLst/>
            <a:ahLst/>
            <a:cxnLst/>
            <a:rect l="l" t="t" r="r" b="b"/>
            <a:pathLst>
              <a:path w="320040" h="97790">
                <a:moveTo>
                  <a:pt x="0" y="97536"/>
                </a:moveTo>
                <a:lnTo>
                  <a:pt x="320039" y="97536"/>
                </a:lnTo>
                <a:lnTo>
                  <a:pt x="320039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C4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93647" y="691895"/>
            <a:ext cx="337185" cy="97790"/>
          </a:xfrm>
          <a:custGeom>
            <a:avLst/>
            <a:gdLst/>
            <a:ahLst/>
            <a:cxnLst/>
            <a:rect l="l" t="t" r="r" b="b"/>
            <a:pathLst>
              <a:path w="337184" h="97790">
                <a:moveTo>
                  <a:pt x="0" y="97536"/>
                </a:moveTo>
                <a:lnTo>
                  <a:pt x="336804" y="97536"/>
                </a:lnTo>
                <a:lnTo>
                  <a:pt x="336804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BA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30452" y="691895"/>
            <a:ext cx="1294130" cy="97790"/>
          </a:xfrm>
          <a:custGeom>
            <a:avLst/>
            <a:gdLst/>
            <a:ahLst/>
            <a:cxnLst/>
            <a:rect l="l" t="t" r="r" b="b"/>
            <a:pathLst>
              <a:path w="1294130" h="97790">
                <a:moveTo>
                  <a:pt x="1293875" y="0"/>
                </a:moveTo>
                <a:lnTo>
                  <a:pt x="0" y="0"/>
                </a:lnTo>
                <a:lnTo>
                  <a:pt x="0" y="97536"/>
                </a:lnTo>
                <a:lnTo>
                  <a:pt x="1293875" y="97536"/>
                </a:lnTo>
                <a:lnTo>
                  <a:pt x="1293875" y="0"/>
                </a:lnTo>
                <a:close/>
              </a:path>
            </a:pathLst>
          </a:custGeom>
          <a:solidFill>
            <a:srgbClr val="B5D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2861" y="506984"/>
            <a:ext cx="24841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BAE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538" y="2103577"/>
            <a:ext cx="9662922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lyuza.chiki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00571" y="0"/>
            <a:ext cx="6091682" cy="6858508"/>
            <a:chOff x="6100571" y="0"/>
            <a:chExt cx="6091682" cy="6858508"/>
          </a:xfrm>
        </p:grpSpPr>
        <p:sp>
          <p:nvSpPr>
            <p:cNvPr id="3" name="object 3"/>
            <p:cNvSpPr/>
            <p:nvPr/>
          </p:nvSpPr>
          <p:spPr>
            <a:xfrm>
              <a:off x="6102095" y="2345434"/>
              <a:ext cx="2715895" cy="3014980"/>
            </a:xfrm>
            <a:custGeom>
              <a:avLst/>
              <a:gdLst/>
              <a:ahLst/>
              <a:cxnLst/>
              <a:rect l="l" t="t" r="r" b="b"/>
              <a:pathLst>
                <a:path w="2715895" h="3014979">
                  <a:moveTo>
                    <a:pt x="0" y="3014473"/>
                  </a:moveTo>
                  <a:lnTo>
                    <a:pt x="2715768" y="3014473"/>
                  </a:lnTo>
                  <a:lnTo>
                    <a:pt x="2715768" y="0"/>
                  </a:lnTo>
                  <a:lnTo>
                    <a:pt x="0" y="0"/>
                  </a:lnTo>
                  <a:lnTo>
                    <a:pt x="0" y="3014473"/>
                  </a:lnTo>
                  <a:close/>
                </a:path>
              </a:pathLst>
            </a:custGeom>
            <a:solidFill>
              <a:srgbClr val="F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9" y="0"/>
              <a:ext cx="2714625" cy="2345690"/>
            </a:xfrm>
            <a:custGeom>
              <a:avLst/>
              <a:gdLst/>
              <a:ahLst/>
              <a:cxnLst/>
              <a:rect l="l" t="t" r="r" b="b"/>
              <a:pathLst>
                <a:path w="2714625" h="2345690">
                  <a:moveTo>
                    <a:pt x="0" y="2345436"/>
                  </a:moveTo>
                  <a:lnTo>
                    <a:pt x="2714244" y="2345436"/>
                  </a:lnTo>
                  <a:lnTo>
                    <a:pt x="2714244" y="0"/>
                  </a:lnTo>
                  <a:lnTo>
                    <a:pt x="0" y="0"/>
                  </a:lnTo>
                  <a:lnTo>
                    <a:pt x="0" y="2345436"/>
                  </a:lnTo>
                  <a:close/>
                </a:path>
              </a:pathLst>
            </a:custGeom>
            <a:solidFill>
              <a:srgbClr val="9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0571" y="5359908"/>
              <a:ext cx="2717800" cy="1498600"/>
            </a:xfrm>
            <a:custGeom>
              <a:avLst/>
              <a:gdLst/>
              <a:ahLst/>
              <a:cxnLst/>
              <a:rect l="l" t="t" r="r" b="b"/>
              <a:pathLst>
                <a:path w="2717800" h="1498600">
                  <a:moveTo>
                    <a:pt x="0" y="1498089"/>
                  </a:moveTo>
                  <a:lnTo>
                    <a:pt x="2717292" y="1498089"/>
                  </a:lnTo>
                  <a:lnTo>
                    <a:pt x="2717292" y="0"/>
                  </a:lnTo>
                  <a:lnTo>
                    <a:pt x="0" y="0"/>
                  </a:lnTo>
                  <a:lnTo>
                    <a:pt x="0" y="1498089"/>
                  </a:lnTo>
                  <a:close/>
                </a:path>
              </a:pathLst>
            </a:custGeom>
            <a:solidFill>
              <a:srgbClr val="FF2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7863" y="0"/>
              <a:ext cx="3374390" cy="4274820"/>
            </a:xfrm>
            <a:custGeom>
              <a:avLst/>
              <a:gdLst/>
              <a:ahLst/>
              <a:cxnLst/>
              <a:rect l="l" t="t" r="r" b="b"/>
              <a:pathLst>
                <a:path w="3374390" h="4274820">
                  <a:moveTo>
                    <a:pt x="0" y="4274820"/>
                  </a:moveTo>
                  <a:lnTo>
                    <a:pt x="3374135" y="4274820"/>
                  </a:lnTo>
                  <a:lnTo>
                    <a:pt x="3374135" y="0"/>
                  </a:lnTo>
                  <a:lnTo>
                    <a:pt x="0" y="0"/>
                  </a:lnTo>
                  <a:lnTo>
                    <a:pt x="0" y="4274820"/>
                  </a:lnTo>
                  <a:close/>
                </a:path>
              </a:pathLst>
            </a:custGeom>
            <a:solidFill>
              <a:srgbClr val="FA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7863" y="2348482"/>
              <a:ext cx="3374135" cy="45095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915" y="123444"/>
              <a:ext cx="2679192" cy="20482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12494" y="1425651"/>
            <a:ext cx="393090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b="1" spc="-10" dirty="0">
                <a:solidFill>
                  <a:srgbClr val="8F00FF"/>
                </a:solidFill>
                <a:latin typeface="+mj-lt"/>
                <a:cs typeface="Calibri"/>
              </a:rPr>
              <a:t>МОБИЛ</a:t>
            </a:r>
            <a:r>
              <a:rPr sz="4400" b="1" spc="-20" dirty="0">
                <a:solidFill>
                  <a:srgbClr val="8F00FF"/>
                </a:solidFill>
                <a:latin typeface="+mj-lt"/>
                <a:cs typeface="Calibri"/>
              </a:rPr>
              <a:t>Ь</a:t>
            </a:r>
            <a:r>
              <a:rPr sz="4400" b="1" spc="-5" dirty="0">
                <a:solidFill>
                  <a:srgbClr val="8F00FF"/>
                </a:solidFill>
                <a:latin typeface="+mj-lt"/>
                <a:cs typeface="Calibri"/>
              </a:rPr>
              <a:t>НО</a:t>
            </a:r>
            <a:r>
              <a:rPr lang="ru-RU" sz="4400" b="1" spc="-5" dirty="0">
                <a:solidFill>
                  <a:srgbClr val="8F00FF"/>
                </a:solidFill>
                <a:latin typeface="+mj-lt"/>
                <a:cs typeface="Calibri"/>
              </a:rPr>
              <a:t>Е</a:t>
            </a:r>
            <a:r>
              <a:rPr sz="4400" b="1" spc="-5" dirty="0">
                <a:solidFill>
                  <a:srgbClr val="8F00FF"/>
                </a:solidFill>
                <a:latin typeface="+mj-lt"/>
                <a:cs typeface="Calibri"/>
              </a:rPr>
              <a:t>  </a:t>
            </a:r>
            <a:r>
              <a:rPr sz="4400" b="1" spc="-10" dirty="0">
                <a:solidFill>
                  <a:srgbClr val="8F00FF"/>
                </a:solidFill>
                <a:latin typeface="+mj-lt"/>
                <a:cs typeface="Calibri"/>
              </a:rPr>
              <a:t>ПРИЛОЖЕНИ</a:t>
            </a:r>
            <a:r>
              <a:rPr lang="ru-RU" sz="4400" b="1" spc="-10" dirty="0">
                <a:solidFill>
                  <a:srgbClr val="8F00FF"/>
                </a:solidFill>
                <a:latin typeface="+mj-lt"/>
                <a:cs typeface="Calibri"/>
              </a:rPr>
              <a:t>Е</a:t>
            </a:r>
            <a:endParaRPr sz="44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b="1" spc="-5" dirty="0">
                <a:solidFill>
                  <a:srgbClr val="8F00FF"/>
                </a:solidFill>
                <a:latin typeface="+mj-lt"/>
                <a:cs typeface="Calibri"/>
              </a:rPr>
              <a:t>«ВредаНоль»</a:t>
            </a:r>
            <a:endParaRPr sz="4400" dirty="0">
              <a:latin typeface="+mj-lt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494" y="4522089"/>
            <a:ext cx="6293105" cy="107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8F00FF"/>
                </a:solidFill>
                <a:latin typeface="Calibri"/>
                <a:cs typeface="Calibri"/>
              </a:rPr>
              <a:t>ЧИКИНА</a:t>
            </a:r>
            <a:r>
              <a:rPr sz="2400" spc="-60" dirty="0">
                <a:solidFill>
                  <a:srgbClr val="8F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F00FF"/>
                </a:solidFill>
                <a:latin typeface="Calibri"/>
                <a:cs typeface="Calibri"/>
              </a:rPr>
              <a:t>ИЛЮЗА</a:t>
            </a:r>
            <a:r>
              <a:rPr sz="2400" spc="-40" dirty="0">
                <a:solidFill>
                  <a:srgbClr val="8F00FF"/>
                </a:solidFill>
                <a:latin typeface="Calibri"/>
                <a:cs typeface="Calibri"/>
              </a:rPr>
              <a:t> </a:t>
            </a:r>
            <a:r>
              <a:rPr lang="ru-RU" sz="2400" spc="-40" dirty="0">
                <a:latin typeface="Calibri"/>
                <a:cs typeface="Calibri"/>
              </a:rPr>
              <a:t>–</a:t>
            </a:r>
            <a:r>
              <a:rPr lang="ru-RU" sz="2400" spc="-40" dirty="0">
                <a:solidFill>
                  <a:srgbClr val="8F00FF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ЛИДЕР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ПРОЕКТА</a:t>
            </a:r>
            <a:endParaRPr lang="ru-RU" sz="2400" spc="-5" dirty="0">
              <a:solidFill>
                <a:srgbClr val="1B1B1B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9F00FF"/>
                </a:solidFill>
                <a:latin typeface="Calibri"/>
                <a:cs typeface="Calibri"/>
              </a:rPr>
              <a:t>МАКСИМОВА ДИАНА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BBE9595-17C1-223D-9D55-74D6CCDB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066800"/>
            <a:ext cx="10210800" cy="566308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9F00FF"/>
                </a:solidFill>
                <a:latin typeface="+mn-lt"/>
                <a:ea typeface="Georgia"/>
                <a:cs typeface="Georgia"/>
              </a:rPr>
              <a:t>Методика расчета совокупной вредности товара</a:t>
            </a:r>
          </a:p>
          <a:p>
            <a:pPr marL="0" indent="0">
              <a:buNone/>
            </a:pPr>
            <a:endParaRPr lang="ru-RU" sz="2400" b="1" dirty="0">
              <a:solidFill>
                <a:srgbClr val="9F00FF"/>
              </a:solidFill>
              <a:latin typeface="+mn-lt"/>
              <a:ea typeface="Georgia"/>
              <a:cs typeface="Georgia"/>
            </a:endParaRPr>
          </a:p>
          <a:p>
            <a:pPr marL="0" indent="0">
              <a:buNone/>
            </a:pPr>
            <a:r>
              <a:rPr lang="ru-RU" sz="2400" b="0" dirty="0">
                <a:latin typeface="+mn-lt"/>
                <a:ea typeface="Georgia"/>
                <a:cs typeface="Georgia"/>
              </a:rPr>
              <a:t>Вредность каждого компонента рассчитывается по формуле: </a:t>
            </a:r>
          </a:p>
          <a:p>
            <a:pPr marL="0" indent="0">
              <a:buNone/>
            </a:pPr>
            <a:r>
              <a:rPr lang="ru-RU" sz="2400" b="0" dirty="0">
                <a:latin typeface="+mn-lt"/>
                <a:ea typeface="Georgia"/>
                <a:cs typeface="Georgia"/>
              </a:rPr>
              <a:t>D = U + DL*MSL</a:t>
            </a:r>
          </a:p>
          <a:p>
            <a:r>
              <a:rPr lang="ru-RU" sz="2400" b="0" dirty="0">
                <a:latin typeface="+mn-lt"/>
                <a:ea typeface="Georgia"/>
                <a:cs typeface="Georgia"/>
              </a:rPr>
              <a:t>U = 0, если доказано отсутствие отрицательного влияния на человека; U = 1, если влияние неизвестно</a:t>
            </a:r>
          </a:p>
          <a:p>
            <a:r>
              <a:rPr lang="ru-RU" sz="2400" b="0" dirty="0">
                <a:latin typeface="+mn-lt"/>
                <a:ea typeface="Georgia"/>
                <a:cs typeface="Georgia"/>
              </a:rPr>
              <a:t>DL – уровень доказанной вредности (0, 1, 2 или 3)</a:t>
            </a:r>
          </a:p>
          <a:p>
            <a:r>
              <a:rPr lang="ru-RU" sz="2400" b="0" dirty="0">
                <a:latin typeface="+mn-lt"/>
                <a:ea typeface="Georgia"/>
                <a:cs typeface="Georgia"/>
              </a:rPr>
              <a:t>MSL – уровень риска потребления указанного компонента, соответствующий состоянию здоровья конкретного потребителя (1, 2 или 3)</a:t>
            </a:r>
          </a:p>
          <a:p>
            <a:r>
              <a:rPr lang="ru-RU" sz="2400" b="0" dirty="0">
                <a:latin typeface="+mn-lt"/>
                <a:ea typeface="Georgia"/>
                <a:cs typeface="Georgia"/>
              </a:rPr>
              <a:t>Суммарная вредность: TD = D</a:t>
            </a:r>
            <a:r>
              <a:rPr lang="ru-RU" sz="2400" b="0" baseline="-25000" dirty="0">
                <a:latin typeface="+mn-lt"/>
                <a:ea typeface="Georgia"/>
                <a:cs typeface="Georgia"/>
              </a:rPr>
              <a:t>1</a:t>
            </a:r>
            <a:r>
              <a:rPr lang="ru-RU" sz="2400" b="0" dirty="0">
                <a:latin typeface="+mn-lt"/>
                <a:ea typeface="Georgia"/>
                <a:cs typeface="Georgia"/>
              </a:rPr>
              <a:t> + D</a:t>
            </a:r>
            <a:r>
              <a:rPr lang="ru-RU" sz="2400" b="0" baseline="-25000" dirty="0">
                <a:latin typeface="+mn-lt"/>
                <a:ea typeface="Georgia"/>
                <a:cs typeface="Georgia"/>
              </a:rPr>
              <a:t>2</a:t>
            </a:r>
            <a:r>
              <a:rPr lang="ru-RU" sz="2400" b="0" dirty="0">
                <a:latin typeface="+mn-lt"/>
                <a:ea typeface="Georgia"/>
                <a:cs typeface="Georgia"/>
              </a:rPr>
              <a:t> + … + D</a:t>
            </a:r>
            <a:r>
              <a:rPr lang="ru-RU" sz="2400" b="0" baseline="-25000" dirty="0">
                <a:latin typeface="+mn-lt"/>
                <a:ea typeface="Georgia"/>
                <a:cs typeface="Georgia"/>
              </a:rPr>
              <a:t>N </a:t>
            </a:r>
            <a:r>
              <a:rPr lang="ru-RU" sz="2400" b="0" dirty="0">
                <a:latin typeface="+mn-lt"/>
                <a:ea typeface="Georgia"/>
                <a:cs typeface="Georgia"/>
              </a:rPr>
              <a:t>, N – число добавок</a:t>
            </a:r>
          </a:p>
          <a:p>
            <a:pPr marL="0" indent="0">
              <a:buNone/>
            </a:pPr>
            <a:endParaRPr lang="ru-RU" sz="2400" b="0" dirty="0">
              <a:latin typeface="+mn-lt"/>
              <a:ea typeface="Georgia"/>
              <a:cs typeface="Georgia"/>
            </a:endParaRPr>
          </a:p>
          <a:p>
            <a:pPr marL="0" indent="0">
              <a:buNone/>
            </a:pPr>
            <a:r>
              <a:rPr lang="ru-RU" sz="2400" b="0" dirty="0">
                <a:latin typeface="+mn-lt"/>
                <a:ea typeface="Georgia"/>
                <a:cs typeface="Georgia"/>
              </a:rPr>
              <a:t>В приложении потребитель первоначально видит три показателя: TD, N, </a:t>
            </a:r>
            <a:r>
              <a:rPr lang="ru-RU" sz="2400" b="0" dirty="0" err="1">
                <a:latin typeface="+mn-lt"/>
                <a:ea typeface="Georgia"/>
                <a:cs typeface="Georgia"/>
              </a:rPr>
              <a:t>D</a:t>
            </a:r>
            <a:r>
              <a:rPr lang="ru-RU" sz="2400" b="0" baseline="-25000" dirty="0" err="1">
                <a:latin typeface="+mn-lt"/>
                <a:ea typeface="Georgia"/>
                <a:cs typeface="Georgia"/>
              </a:rPr>
              <a:t>средн</a:t>
            </a:r>
            <a:r>
              <a:rPr lang="ru-RU" sz="2400" b="0" baseline="-25000" dirty="0">
                <a:latin typeface="+mn-lt"/>
                <a:ea typeface="Georgia"/>
                <a:cs typeface="Georgia"/>
              </a:rPr>
              <a:t> </a:t>
            </a:r>
            <a:r>
              <a:rPr lang="ru-RU" sz="2400" b="0" dirty="0">
                <a:latin typeface="+mn-lt"/>
                <a:ea typeface="Georgia"/>
                <a:cs typeface="Georgia"/>
              </a:rPr>
              <a:t>= TD/N (0-10). При желании потребитель получает детализированную «Карту вредности» (влияние на органы, характер вредности)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0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CB0F8-EC05-41DC-97E3-3F63AA17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6984"/>
            <a:ext cx="10668000" cy="1292662"/>
          </a:xfrm>
        </p:spPr>
        <p:txBody>
          <a:bodyPr/>
          <a:lstStyle/>
          <a:p>
            <a:r>
              <a:rPr lang="ru-RU" dirty="0"/>
              <a:t>Наш </a:t>
            </a:r>
            <a:r>
              <a:rPr lang="en-US" dirty="0"/>
              <a:t>MVP –</a:t>
            </a:r>
            <a:r>
              <a:rPr lang="ru-RU" dirty="0"/>
              <a:t> рекомендательная система на основе </a:t>
            </a:r>
            <a:r>
              <a:rPr lang="ru-RU" i="1" dirty="0"/>
              <a:t>генеративного</a:t>
            </a:r>
            <a:r>
              <a:rPr lang="ru-RU" dirty="0"/>
              <a:t> </a:t>
            </a:r>
            <a:r>
              <a:rPr lang="ru-RU" i="1" dirty="0"/>
              <a:t>искусственного интеллекта</a:t>
            </a:r>
            <a:r>
              <a:rPr lang="ru-RU" dirty="0"/>
              <a:t>, позволяющая определить вредные пищевые компоненты с учётом здоровья человека.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077D1B8-F29E-41D7-AA83-424C7912DAA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6804" t="4023" r="16349" b="6651"/>
          <a:stretch/>
        </p:blipFill>
        <p:spPr>
          <a:xfrm>
            <a:off x="76200" y="2108992"/>
            <a:ext cx="6021387" cy="3937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124CD7D-B17F-4AEA-9271-191C3F78FA0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6417" t="3983" r="22990" b="11193"/>
          <a:stretch/>
        </p:blipFill>
        <p:spPr>
          <a:xfrm>
            <a:off x="6096000" y="2108993"/>
            <a:ext cx="6011863" cy="4063208"/>
          </a:xfrm>
        </p:spPr>
      </p:pic>
    </p:spTree>
    <p:extLst>
      <p:ext uri="{BB962C8B-B14F-4D97-AF65-F5344CB8AC3E}">
        <p14:creationId xmlns:p14="http://schemas.microsoft.com/office/powerpoint/2010/main" val="158925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1895"/>
            <a:ext cx="2624455" cy="97790"/>
            <a:chOff x="0" y="691895"/>
            <a:chExt cx="2624455" cy="97790"/>
          </a:xfrm>
        </p:grpSpPr>
        <p:sp>
          <p:nvSpPr>
            <p:cNvPr id="3" name="object 3"/>
            <p:cNvSpPr/>
            <p:nvPr/>
          </p:nvSpPr>
          <p:spPr>
            <a:xfrm>
              <a:off x="0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5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A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6804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4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9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608" y="691895"/>
              <a:ext cx="320040" cy="97790"/>
            </a:xfrm>
            <a:custGeom>
              <a:avLst/>
              <a:gdLst/>
              <a:ahLst/>
              <a:cxnLst/>
              <a:rect l="l" t="t" r="r" b="b"/>
              <a:pathLst>
                <a:path w="320040" h="97790">
                  <a:moveTo>
                    <a:pt x="0" y="97536"/>
                  </a:moveTo>
                  <a:lnTo>
                    <a:pt x="320039" y="97536"/>
                  </a:lnTo>
                  <a:lnTo>
                    <a:pt x="320039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C4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3647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4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0452" y="691895"/>
              <a:ext cx="1294130" cy="97790"/>
            </a:xfrm>
            <a:custGeom>
              <a:avLst/>
              <a:gdLst/>
              <a:ahLst/>
              <a:cxnLst/>
              <a:rect l="l" t="t" r="r" b="b"/>
              <a:pathLst>
                <a:path w="1294130" h="97790">
                  <a:moveTo>
                    <a:pt x="129387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293875" y="97536"/>
                  </a:lnTo>
                  <a:lnTo>
                    <a:pt x="1293875" y="0"/>
                  </a:lnTo>
                  <a:close/>
                </a:path>
              </a:pathLst>
            </a:custGeom>
            <a:solidFill>
              <a:srgbClr val="B5D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6804" y="193040"/>
            <a:ext cx="842619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9F00FF"/>
                </a:solidFill>
                <a:latin typeface="+mj-lt"/>
                <a:cs typeface="Calibri"/>
              </a:rPr>
              <a:t>Исследование востребованности продукта</a:t>
            </a:r>
            <a:endParaRPr sz="3200" b="1" dirty="0">
              <a:solidFill>
                <a:srgbClr val="9F00FF"/>
              </a:solidFill>
              <a:latin typeface="+mj-lt"/>
              <a:cs typeface="Calibri"/>
            </a:endParaRPr>
          </a:p>
        </p:txBody>
      </p:sp>
      <p:pic>
        <p:nvPicPr>
          <p:cNvPr id="1026" name="Picture 2" descr="Диаграмма ответов в Формах. Вопрос: Приходится ли Вам избегать какие-либо составляющие в продуктах питания в силу особенностей здоровья (аллергия, ферментная недостаточность, сахарный диабет и тп)?. Количество ответов: 31 ответ.">
            <a:extLst>
              <a:ext uri="{FF2B5EF4-FFF2-40B4-BE49-F238E27FC236}">
                <a16:creationId xmlns:a16="http://schemas.microsoft.com/office/drawing/2014/main" id="{676E1645-34DC-48DF-8050-CE2FC825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3" y="927417"/>
            <a:ext cx="6189599" cy="28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грамма ответов в Формах. Вопрос: Как Вы относитесь к нахождению вредных пищевых добавок в составе продуктов питания (например, глутамат натрия, пищевые красители)?. Количество ответов: 31 ответ.">
            <a:extLst>
              <a:ext uri="{FF2B5EF4-FFF2-40B4-BE49-F238E27FC236}">
                <a16:creationId xmlns:a16="http://schemas.microsoft.com/office/drawing/2014/main" id="{F2E5F077-47AD-4EB9-B1C1-11E711CE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01" y="927417"/>
            <a:ext cx="6189599" cy="28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иаграмма ответов в Формах. Вопрос: Заинтересованы ли Вы в использовании мобильного приложения, которое определит совокупную вредность продукта питания по составу индивидуально для Вас?&#10;. Количество ответов: 31 ответ.">
            <a:extLst>
              <a:ext uri="{FF2B5EF4-FFF2-40B4-BE49-F238E27FC236}">
                <a16:creationId xmlns:a16="http://schemas.microsoft.com/office/drawing/2014/main" id="{73C8F380-E590-47D1-9588-BA20C62B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9" y="3734497"/>
            <a:ext cx="6189599" cy="28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B98E4-B75F-4723-B1FC-5BAB9C67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31557"/>
            <a:ext cx="2971800" cy="984885"/>
          </a:xfrm>
        </p:spPr>
        <p:txBody>
          <a:bodyPr/>
          <a:lstStyle/>
          <a:p>
            <a:r>
              <a:rPr lang="ru-RU" sz="3200" dirty="0">
                <a:solidFill>
                  <a:srgbClr val="9F00FF"/>
                </a:solidFill>
                <a:latin typeface="+mj-lt"/>
              </a:rPr>
              <a:t>Рентабельность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2A308-B0B6-49E1-8B74-F24D582F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1"/>
            <a:ext cx="10089260" cy="4431983"/>
          </a:xfrm>
        </p:spPr>
        <p:txBody>
          <a:bodyPr/>
          <a:lstStyle/>
          <a:p>
            <a:r>
              <a:rPr lang="ru-RU" kern="0" dirty="0">
                <a:effectLst/>
                <a:latin typeface="+mn-lt"/>
                <a:ea typeface="Times New Roman" panose="02020603050405020304" pitchFamily="18" charset="0"/>
              </a:rPr>
              <a:t>Требуемые инвестиции:</a:t>
            </a:r>
          </a:p>
          <a:p>
            <a:r>
              <a:rPr lang="ru-RU" kern="0" dirty="0"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ru-RU" b="0" kern="0" dirty="0">
                <a:effectLst/>
                <a:latin typeface="+mn-lt"/>
                <a:ea typeface="Times New Roman" panose="02020603050405020304" pitchFamily="18" charset="0"/>
              </a:rPr>
              <a:t>Разработка приложения - 700000 руб.</a:t>
            </a:r>
          </a:p>
          <a:p>
            <a:r>
              <a:rPr lang="ru-RU" b="0" dirty="0">
                <a:latin typeface="+mn-lt"/>
                <a:ea typeface="Times New Roman" panose="02020603050405020304" pitchFamily="18" charset="0"/>
              </a:rPr>
              <a:t>- Р</a:t>
            </a:r>
            <a:r>
              <a:rPr lang="ru-RU" b="0" kern="0" dirty="0">
                <a:effectLst/>
                <a:latin typeface="+mn-lt"/>
                <a:ea typeface="Times New Roman" panose="02020603050405020304" pitchFamily="18" charset="0"/>
              </a:rPr>
              <a:t>екламные мероприятия - 400000 руб.</a:t>
            </a:r>
          </a:p>
          <a:p>
            <a:r>
              <a:rPr lang="ru-RU" dirty="0">
                <a:ea typeface="Times New Roman" panose="02020603050405020304" pitchFamily="18" charset="0"/>
              </a:rPr>
              <a:t>Текущие затраты за первый год проекта:</a:t>
            </a:r>
          </a:p>
          <a:p>
            <a:r>
              <a:rPr lang="ru-RU" dirty="0">
                <a:ea typeface="Times New Roman" panose="02020603050405020304" pitchFamily="18" charset="0"/>
              </a:rPr>
              <a:t>- </a:t>
            </a:r>
            <a:r>
              <a:rPr lang="ru-RU" b="0" dirty="0">
                <a:ea typeface="Times New Roman" panose="02020603050405020304" pitchFamily="18" charset="0"/>
              </a:rPr>
              <a:t>Доработка приложения в первый год проекта = 400000 руб.</a:t>
            </a:r>
          </a:p>
          <a:p>
            <a:r>
              <a:rPr lang="ru-RU" b="0" dirty="0">
                <a:ea typeface="Times New Roman" panose="02020603050405020304" pitchFamily="18" charset="0"/>
              </a:rPr>
              <a:t>- Реклама в течение первого года реализации проекта = 400000 руб.</a:t>
            </a:r>
          </a:p>
          <a:p>
            <a:r>
              <a:rPr lang="ru-RU" b="0" dirty="0">
                <a:ea typeface="Times New Roman" panose="02020603050405020304" pitchFamily="18" charset="0"/>
              </a:rPr>
              <a:t>- Затраты на зарплату в первый год = 300000 руб.</a:t>
            </a:r>
          </a:p>
          <a:p>
            <a:r>
              <a:rPr lang="ru-RU" dirty="0">
                <a:latin typeface="+mn-lt"/>
                <a:ea typeface="Times New Roman" panose="02020603050405020304" pitchFamily="18" charset="0"/>
              </a:rPr>
              <a:t>Планируется,</a:t>
            </a:r>
            <a:r>
              <a:rPr lang="ru-RU" kern="0" dirty="0">
                <a:effectLst/>
                <a:latin typeface="+mn-lt"/>
                <a:ea typeface="Times New Roman" panose="02020603050405020304" pitchFamily="18" charset="0"/>
              </a:rPr>
              <a:t> что подписку за первый год оформят 8 тыс. раз, тогда</a:t>
            </a:r>
          </a:p>
          <a:p>
            <a:r>
              <a:rPr lang="ru-RU" kern="0" dirty="0">
                <a:effectLst/>
                <a:latin typeface="+mn-lt"/>
                <a:ea typeface="Times New Roman" panose="02020603050405020304" pitchFamily="18" charset="0"/>
              </a:rPr>
              <a:t>выручка = 200*8000=1600000 руб.</a:t>
            </a:r>
          </a:p>
          <a:p>
            <a:endParaRPr lang="ru-RU" kern="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kern="0" dirty="0">
                <a:effectLst/>
                <a:latin typeface="+mn-lt"/>
                <a:ea typeface="Times New Roman" panose="02020603050405020304" pitchFamily="18" charset="0"/>
              </a:rPr>
              <a:t>Рентабельность инвестиций за первый год проекта = (1600000-1100000)/1100000*100%=45%.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78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828800"/>
            <a:ext cx="72193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B1B1B"/>
                </a:solidFill>
                <a:cs typeface="Calibri"/>
              </a:rPr>
              <a:t>Чикина</a:t>
            </a:r>
            <a:r>
              <a:rPr sz="2400" b="1" spc="1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b="1" spc="-5" dirty="0">
                <a:solidFill>
                  <a:srgbClr val="1B1B1B"/>
                </a:solidFill>
                <a:cs typeface="Calibri"/>
              </a:rPr>
              <a:t>Илюза </a:t>
            </a:r>
            <a:r>
              <a:rPr sz="2400" b="1" dirty="0">
                <a:solidFill>
                  <a:srgbClr val="1B1B1B"/>
                </a:solidFill>
                <a:cs typeface="Calibri"/>
              </a:rPr>
              <a:t>Ильясовна</a:t>
            </a:r>
            <a:r>
              <a:rPr sz="2400" dirty="0">
                <a:solidFill>
                  <a:srgbClr val="1B1B1B"/>
                </a:solidFill>
                <a:cs typeface="Calibri"/>
              </a:rPr>
              <a:t>,</a:t>
            </a:r>
            <a:r>
              <a:rPr sz="2400" spc="-2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cs typeface="Calibri"/>
              </a:rPr>
              <a:t>лидер,</a:t>
            </a:r>
            <a:r>
              <a:rPr sz="2400" spc="-1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cs typeface="Calibri"/>
              </a:rPr>
              <a:t>CEO,</a:t>
            </a:r>
            <a:r>
              <a:rPr sz="2400" spc="-35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 err="1">
                <a:solidFill>
                  <a:srgbClr val="1B1B1B"/>
                </a:solidFill>
                <a:cs typeface="Calibri"/>
              </a:rPr>
              <a:t>студент</a:t>
            </a:r>
            <a:r>
              <a:rPr sz="2400" spc="-20" dirty="0">
                <a:solidFill>
                  <a:srgbClr val="1B1B1B"/>
                </a:solidFill>
                <a:cs typeface="Calibri"/>
              </a:rPr>
              <a:t> </a:t>
            </a:r>
            <a:r>
              <a:rPr lang="ru-RU" sz="2400" spc="-20" dirty="0">
                <a:solidFill>
                  <a:srgbClr val="1B1B1B"/>
                </a:solidFill>
                <a:cs typeface="Calibri"/>
              </a:rPr>
              <a:t>2</a:t>
            </a:r>
            <a:r>
              <a:rPr sz="2400" spc="-5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 err="1">
                <a:solidFill>
                  <a:srgbClr val="1B1B1B"/>
                </a:solidFill>
                <a:cs typeface="Calibri"/>
              </a:rPr>
              <a:t>курса</a:t>
            </a:r>
            <a:r>
              <a:rPr lang="ru-RU" sz="2400" dirty="0">
                <a:cs typeface="Calibri"/>
              </a:rPr>
              <a:t> </a:t>
            </a:r>
            <a:r>
              <a:rPr sz="2400" spc="-5" dirty="0" err="1">
                <a:solidFill>
                  <a:srgbClr val="1B1B1B"/>
                </a:solidFill>
                <a:cs typeface="Calibri"/>
              </a:rPr>
              <a:t>экономического</a:t>
            </a:r>
            <a:r>
              <a:rPr sz="2400" spc="-5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cs typeface="Calibri"/>
              </a:rPr>
              <a:t>факультета КИУ,</a:t>
            </a:r>
            <a:r>
              <a:rPr lang="ru-RU" sz="2400" spc="-5" dirty="0">
                <a:cs typeface="Calibri"/>
              </a:rPr>
              <a:t> спикер, </a:t>
            </a:r>
            <a:r>
              <a:rPr lang="ru-RU" sz="2400" dirty="0">
                <a:cs typeface="Calibri"/>
              </a:rPr>
              <a:t>мастер </a:t>
            </a:r>
            <a:r>
              <a:rPr lang="ru-RU" sz="2400" spc="-440" dirty="0">
                <a:cs typeface="Calibri"/>
              </a:rPr>
              <a:t> </a:t>
            </a:r>
            <a:r>
              <a:rPr lang="ru-RU" sz="2400" spc="-5" dirty="0">
                <a:cs typeface="Calibri"/>
              </a:rPr>
              <a:t>презентации,</a:t>
            </a:r>
            <a:r>
              <a:rPr lang="ru-RU" sz="2400" dirty="0">
                <a:cs typeface="Calibri"/>
              </a:rPr>
              <a:t> </a:t>
            </a:r>
            <a:r>
              <a:rPr sz="2400" dirty="0" err="1">
                <a:solidFill>
                  <a:srgbClr val="1B1B1B"/>
                </a:solidFill>
                <a:cs typeface="Calibri"/>
              </a:rPr>
              <a:t>копирайтер</a:t>
            </a:r>
            <a:r>
              <a:rPr sz="2400" dirty="0">
                <a:solidFill>
                  <a:srgbClr val="1B1B1B"/>
                </a:solidFill>
                <a:cs typeface="Calibri"/>
              </a:rPr>
              <a:t>,</a:t>
            </a:r>
            <a:r>
              <a:rPr sz="2400" spc="-4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cs typeface="Calibri"/>
              </a:rPr>
              <a:t>генератор</a:t>
            </a:r>
            <a:r>
              <a:rPr sz="2400" spc="-5" dirty="0">
                <a:solidFill>
                  <a:srgbClr val="1B1B1B"/>
                </a:solidFill>
                <a:cs typeface="Calibri"/>
              </a:rPr>
              <a:t> идей,</a:t>
            </a:r>
            <a:r>
              <a:rPr sz="2400" spc="-2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cs typeface="Calibri"/>
              </a:rPr>
              <a:t>обучающаяся</a:t>
            </a:r>
            <a:r>
              <a:rPr sz="2400" spc="-3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cs typeface="Calibri"/>
              </a:rPr>
              <a:t>Акселератора</a:t>
            </a:r>
            <a:r>
              <a:rPr sz="2400" spc="-10" dirty="0">
                <a:solidFill>
                  <a:srgbClr val="1B1B1B"/>
                </a:solidFill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cs typeface="Calibri"/>
              </a:rPr>
              <a:t>КИУ.</a:t>
            </a:r>
            <a:endParaRPr sz="2400"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85826"/>
            <a:ext cx="32438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F00FF"/>
                </a:solidFill>
                <a:latin typeface="Calibri"/>
                <a:cs typeface="Calibri"/>
              </a:rPr>
              <a:t>КОМАНДА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371" y="3532907"/>
            <a:ext cx="721931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cs typeface="Calibri"/>
              </a:rPr>
              <a:t>Максимова</a:t>
            </a:r>
            <a:r>
              <a:rPr sz="2400" b="1" spc="-25" dirty="0">
                <a:cs typeface="Calibri"/>
              </a:rPr>
              <a:t> </a:t>
            </a:r>
            <a:r>
              <a:rPr sz="2400" b="1" dirty="0">
                <a:cs typeface="Calibri"/>
              </a:rPr>
              <a:t>Диана Николаевна</a:t>
            </a:r>
            <a:r>
              <a:rPr sz="2800" dirty="0">
                <a:cs typeface="Calibri"/>
              </a:rPr>
              <a:t>,</a:t>
            </a:r>
            <a:r>
              <a:rPr sz="2800" spc="-1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маркетолог,</a:t>
            </a:r>
            <a:r>
              <a:rPr sz="2400" spc="-30" dirty="0">
                <a:cs typeface="Calibri"/>
              </a:rPr>
              <a:t> </a:t>
            </a:r>
            <a:r>
              <a:rPr sz="2400" dirty="0" err="1">
                <a:cs typeface="Calibri"/>
              </a:rPr>
              <a:t>студент</a:t>
            </a:r>
            <a:r>
              <a:rPr sz="2400" spc="-15" dirty="0">
                <a:cs typeface="Calibri"/>
              </a:rPr>
              <a:t> </a:t>
            </a:r>
            <a:r>
              <a:rPr lang="ru-RU" sz="2400" spc="-15" dirty="0">
                <a:cs typeface="Calibri"/>
              </a:rPr>
              <a:t>2 </a:t>
            </a:r>
            <a:r>
              <a:rPr sz="2400" dirty="0" err="1">
                <a:cs typeface="Calibri"/>
              </a:rPr>
              <a:t>курса</a:t>
            </a:r>
            <a:r>
              <a:rPr sz="240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экономического </a:t>
            </a:r>
            <a:r>
              <a:rPr sz="2400" dirty="0">
                <a:cs typeface="Calibri"/>
              </a:rPr>
              <a:t>факультета КИУ, </a:t>
            </a:r>
            <a:r>
              <a:rPr sz="2400" spc="-5" dirty="0">
                <a:cs typeface="Calibri"/>
              </a:rPr>
              <a:t>менеджер, </a:t>
            </a:r>
            <a:r>
              <a:rPr lang="ru-RU" sz="2400" dirty="0">
                <a:solidFill>
                  <a:srgbClr val="1B1B1B"/>
                </a:solidFill>
                <a:cs typeface="Calibri"/>
              </a:rPr>
              <a:t>дизайнер, </a:t>
            </a:r>
            <a:r>
              <a:rPr sz="2400" spc="-5" dirty="0" err="1">
                <a:cs typeface="Calibri"/>
              </a:rPr>
              <a:t>экономист</a:t>
            </a:r>
            <a:r>
              <a:rPr sz="2400" spc="-5" dirty="0">
                <a:cs typeface="Calibri"/>
              </a:rPr>
              <a:t>,</a:t>
            </a:r>
            <a:r>
              <a:rPr sz="2400" spc="-30" dirty="0">
                <a:cs typeface="Calibri"/>
              </a:rPr>
              <a:t> </a:t>
            </a:r>
            <a:r>
              <a:rPr lang="ru-RU" sz="2400" spc="-5" dirty="0" err="1">
                <a:solidFill>
                  <a:srgbClr val="1B1B1B"/>
                </a:solidFill>
                <a:cs typeface="Calibri"/>
              </a:rPr>
              <a:t>продакт</a:t>
            </a:r>
            <a:r>
              <a:rPr lang="ru-RU" sz="2400" spc="-5" dirty="0">
                <a:solidFill>
                  <a:srgbClr val="1B1B1B"/>
                </a:solidFill>
                <a:cs typeface="Calibri"/>
              </a:rPr>
              <a:t>-менеджер, </a:t>
            </a:r>
            <a:r>
              <a:rPr sz="2400" spc="-5" dirty="0" err="1">
                <a:cs typeface="Calibri"/>
              </a:rPr>
              <a:t>обучающаяся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Акселератора</a:t>
            </a:r>
            <a:r>
              <a:rPr sz="2400" spc="-10" dirty="0">
                <a:cs typeface="Calibri"/>
              </a:rPr>
              <a:t> </a:t>
            </a:r>
            <a:r>
              <a:rPr sz="2400" dirty="0">
                <a:cs typeface="Calibri"/>
              </a:rPr>
              <a:t>КИУ.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3500699"/>
            <a:ext cx="1473427" cy="1824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1427" y="1604701"/>
            <a:ext cx="1473427" cy="1824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EE663-2FA0-4B1B-9ECD-0C8CB249056F}"/>
              </a:ext>
            </a:extLst>
          </p:cNvPr>
          <p:cNvSpPr txBox="1"/>
          <p:nvPr/>
        </p:nvSpPr>
        <p:spPr>
          <a:xfrm>
            <a:off x="609600" y="5298569"/>
            <a:ext cx="729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Планируется привлечь команду </a:t>
            </a:r>
            <a:r>
              <a:rPr lang="ru-RU" sz="2400" b="1" dirty="0"/>
              <a:t>разработчиков </a:t>
            </a:r>
            <a:r>
              <a:rPr lang="ru-RU" sz="2400" dirty="0"/>
              <a:t>студентов КИУ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31545"/>
            <a:ext cx="48440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8F00FF"/>
                </a:solidFill>
                <a:latin typeface="Calibri"/>
                <a:cs typeface="Calibri"/>
              </a:rPr>
              <a:t>ПЛАНЫ</a:t>
            </a:r>
            <a:r>
              <a:rPr sz="4400" spc="-55" dirty="0">
                <a:solidFill>
                  <a:srgbClr val="8F00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8F00FF"/>
                </a:solidFill>
                <a:latin typeface="Calibri"/>
                <a:cs typeface="Calibri"/>
              </a:rPr>
              <a:t>РАЗВИТИЯ</a:t>
            </a:r>
            <a:endParaRPr sz="4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8874" y="5552185"/>
            <a:ext cx="676275" cy="647700"/>
            <a:chOff x="388874" y="5552185"/>
            <a:chExt cx="676275" cy="647700"/>
          </a:xfrm>
        </p:grpSpPr>
        <p:sp>
          <p:nvSpPr>
            <p:cNvPr id="4" name="object 4"/>
            <p:cNvSpPr/>
            <p:nvPr/>
          </p:nvSpPr>
          <p:spPr>
            <a:xfrm>
              <a:off x="401574" y="5564885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650747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650747" y="621791"/>
                  </a:lnTo>
                  <a:lnTo>
                    <a:pt x="650747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574" y="5564885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0" y="621791"/>
                  </a:moveTo>
                  <a:lnTo>
                    <a:pt x="650747" y="621791"/>
                  </a:lnTo>
                  <a:lnTo>
                    <a:pt x="650747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612" y="5656710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5" h="434975">
                  <a:moveTo>
                    <a:pt x="215466" y="0"/>
                  </a:moveTo>
                  <a:lnTo>
                    <a:pt x="1032" y="249996"/>
                  </a:lnTo>
                  <a:lnTo>
                    <a:pt x="0" y="258192"/>
                  </a:lnTo>
                  <a:lnTo>
                    <a:pt x="6356" y="272078"/>
                  </a:lnTo>
                  <a:lnTo>
                    <a:pt x="13176" y="276512"/>
                  </a:lnTo>
                  <a:lnTo>
                    <a:pt x="172641" y="276512"/>
                  </a:lnTo>
                  <a:lnTo>
                    <a:pt x="154976" y="421055"/>
                  </a:lnTo>
                  <a:lnTo>
                    <a:pt x="159648" y="429431"/>
                  </a:lnTo>
                  <a:lnTo>
                    <a:pt x="167516" y="432923"/>
                  </a:lnTo>
                  <a:lnTo>
                    <a:pt x="173583" y="434489"/>
                  </a:lnTo>
                  <a:lnTo>
                    <a:pt x="179673" y="434023"/>
                  </a:lnTo>
                  <a:lnTo>
                    <a:pt x="185318" y="431638"/>
                  </a:lnTo>
                  <a:lnTo>
                    <a:pt x="190048" y="427450"/>
                  </a:lnTo>
                  <a:lnTo>
                    <a:pt x="252843" y="350388"/>
                  </a:lnTo>
                  <a:lnTo>
                    <a:pt x="202547" y="350388"/>
                  </a:lnTo>
                  <a:lnTo>
                    <a:pt x="214379" y="253583"/>
                  </a:lnTo>
                  <a:lnTo>
                    <a:pt x="212673" y="247928"/>
                  </a:lnTo>
                  <a:lnTo>
                    <a:pt x="205338" y="239434"/>
                  </a:lnTo>
                  <a:lnTo>
                    <a:pt x="200066" y="237000"/>
                  </a:lnTo>
                  <a:lnTo>
                    <a:pt x="61914" y="237000"/>
                  </a:lnTo>
                  <a:lnTo>
                    <a:pt x="186500" y="84097"/>
                  </a:lnTo>
                  <a:lnTo>
                    <a:pt x="225437" y="84097"/>
                  </a:lnTo>
                  <a:lnTo>
                    <a:pt x="234072" y="13445"/>
                  </a:lnTo>
                  <a:lnTo>
                    <a:pt x="229400" y="5048"/>
                  </a:lnTo>
                  <a:lnTo>
                    <a:pt x="221532" y="1570"/>
                  </a:lnTo>
                  <a:lnTo>
                    <a:pt x="215466" y="0"/>
                  </a:lnTo>
                  <a:close/>
                </a:path>
                <a:path w="389255" h="434975">
                  <a:moveTo>
                    <a:pt x="225437" y="84097"/>
                  </a:moveTo>
                  <a:lnTo>
                    <a:pt x="186500" y="84097"/>
                  </a:lnTo>
                  <a:lnTo>
                    <a:pt x="174669" y="180904"/>
                  </a:lnTo>
                  <a:lnTo>
                    <a:pt x="176375" y="186560"/>
                  </a:lnTo>
                  <a:lnTo>
                    <a:pt x="183710" y="195057"/>
                  </a:lnTo>
                  <a:lnTo>
                    <a:pt x="188982" y="197488"/>
                  </a:lnTo>
                  <a:lnTo>
                    <a:pt x="327131" y="197488"/>
                  </a:lnTo>
                  <a:lnTo>
                    <a:pt x="202547" y="350388"/>
                  </a:lnTo>
                  <a:lnTo>
                    <a:pt x="252843" y="350388"/>
                  </a:lnTo>
                  <a:lnTo>
                    <a:pt x="388004" y="184492"/>
                  </a:lnTo>
                  <a:lnTo>
                    <a:pt x="389045" y="176295"/>
                  </a:lnTo>
                  <a:lnTo>
                    <a:pt x="385859" y="169352"/>
                  </a:lnTo>
                  <a:lnTo>
                    <a:pt x="382704" y="162413"/>
                  </a:lnTo>
                  <a:lnTo>
                    <a:pt x="375872" y="157976"/>
                  </a:lnTo>
                  <a:lnTo>
                    <a:pt x="216407" y="157976"/>
                  </a:lnTo>
                  <a:lnTo>
                    <a:pt x="225437" y="8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612" y="5656710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5" h="434975">
                  <a:moveTo>
                    <a:pt x="221532" y="1570"/>
                  </a:moveTo>
                  <a:lnTo>
                    <a:pt x="229400" y="5048"/>
                  </a:lnTo>
                  <a:lnTo>
                    <a:pt x="234072" y="13445"/>
                  </a:lnTo>
                  <a:lnTo>
                    <a:pt x="233009" y="22124"/>
                  </a:lnTo>
                  <a:lnTo>
                    <a:pt x="216407" y="157976"/>
                  </a:lnTo>
                  <a:lnTo>
                    <a:pt x="368366" y="157976"/>
                  </a:lnTo>
                  <a:lnTo>
                    <a:pt x="375872" y="157976"/>
                  </a:lnTo>
                  <a:lnTo>
                    <a:pt x="382704" y="162413"/>
                  </a:lnTo>
                  <a:lnTo>
                    <a:pt x="385859" y="169352"/>
                  </a:lnTo>
                  <a:lnTo>
                    <a:pt x="389045" y="176295"/>
                  </a:lnTo>
                  <a:lnTo>
                    <a:pt x="388004" y="184492"/>
                  </a:lnTo>
                  <a:lnTo>
                    <a:pt x="190048" y="427450"/>
                  </a:lnTo>
                  <a:lnTo>
                    <a:pt x="173583" y="434489"/>
                  </a:lnTo>
                  <a:lnTo>
                    <a:pt x="167516" y="432923"/>
                  </a:lnTo>
                  <a:lnTo>
                    <a:pt x="159648" y="429431"/>
                  </a:lnTo>
                  <a:lnTo>
                    <a:pt x="154976" y="421055"/>
                  </a:lnTo>
                  <a:lnTo>
                    <a:pt x="156039" y="412351"/>
                  </a:lnTo>
                  <a:lnTo>
                    <a:pt x="172641" y="276512"/>
                  </a:lnTo>
                  <a:lnTo>
                    <a:pt x="20672" y="276512"/>
                  </a:lnTo>
                  <a:lnTo>
                    <a:pt x="13176" y="276512"/>
                  </a:lnTo>
                  <a:lnTo>
                    <a:pt x="6356" y="272078"/>
                  </a:lnTo>
                  <a:lnTo>
                    <a:pt x="3176" y="265135"/>
                  </a:lnTo>
                  <a:lnTo>
                    <a:pt x="0" y="258192"/>
                  </a:lnTo>
                  <a:lnTo>
                    <a:pt x="1032" y="249996"/>
                  </a:lnTo>
                  <a:lnTo>
                    <a:pt x="5829" y="244109"/>
                  </a:lnTo>
                  <a:lnTo>
                    <a:pt x="199003" y="7053"/>
                  </a:lnTo>
                  <a:lnTo>
                    <a:pt x="203733" y="2861"/>
                  </a:lnTo>
                  <a:lnTo>
                    <a:pt x="209377" y="470"/>
                  </a:lnTo>
                  <a:lnTo>
                    <a:pt x="215466" y="0"/>
                  </a:lnTo>
                  <a:lnTo>
                    <a:pt x="221532" y="1570"/>
                  </a:lnTo>
                  <a:close/>
                </a:path>
                <a:path w="389255" h="434975">
                  <a:moveTo>
                    <a:pt x="61914" y="237000"/>
                  </a:moveTo>
                  <a:lnTo>
                    <a:pt x="194524" y="237000"/>
                  </a:lnTo>
                  <a:lnTo>
                    <a:pt x="200066" y="237000"/>
                  </a:lnTo>
                  <a:lnTo>
                    <a:pt x="205338" y="239434"/>
                  </a:lnTo>
                  <a:lnTo>
                    <a:pt x="209005" y="243683"/>
                  </a:lnTo>
                  <a:lnTo>
                    <a:pt x="212673" y="247928"/>
                  </a:lnTo>
                  <a:lnTo>
                    <a:pt x="214379" y="253583"/>
                  </a:lnTo>
                  <a:lnTo>
                    <a:pt x="213693" y="259207"/>
                  </a:lnTo>
                  <a:lnTo>
                    <a:pt x="202547" y="350388"/>
                  </a:lnTo>
                  <a:lnTo>
                    <a:pt x="327131" y="197488"/>
                  </a:lnTo>
                  <a:lnTo>
                    <a:pt x="194524" y="197488"/>
                  </a:lnTo>
                  <a:lnTo>
                    <a:pt x="188982" y="197488"/>
                  </a:lnTo>
                  <a:lnTo>
                    <a:pt x="183710" y="195057"/>
                  </a:lnTo>
                  <a:lnTo>
                    <a:pt x="180042" y="190808"/>
                  </a:lnTo>
                  <a:lnTo>
                    <a:pt x="176375" y="186560"/>
                  </a:lnTo>
                  <a:lnTo>
                    <a:pt x="174669" y="180904"/>
                  </a:lnTo>
                  <a:lnTo>
                    <a:pt x="175355" y="175283"/>
                  </a:lnTo>
                  <a:lnTo>
                    <a:pt x="186500" y="84097"/>
                  </a:lnTo>
                  <a:lnTo>
                    <a:pt x="61914" y="237000"/>
                  </a:lnTo>
                  <a:close/>
                </a:path>
              </a:pathLst>
            </a:custGeom>
            <a:ln w="4337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0397" y="3601465"/>
            <a:ext cx="676275" cy="647700"/>
            <a:chOff x="390397" y="3601465"/>
            <a:chExt cx="676275" cy="647700"/>
          </a:xfrm>
        </p:grpSpPr>
        <p:sp>
          <p:nvSpPr>
            <p:cNvPr id="9" name="object 9"/>
            <p:cNvSpPr/>
            <p:nvPr/>
          </p:nvSpPr>
          <p:spPr>
            <a:xfrm>
              <a:off x="403097" y="3614165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650748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650748" y="621792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097" y="3614165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0" y="621792"/>
                  </a:moveTo>
                  <a:lnTo>
                    <a:pt x="650748" y="621792"/>
                  </a:lnTo>
                  <a:lnTo>
                    <a:pt x="650748" y="0"/>
                  </a:lnTo>
                  <a:lnTo>
                    <a:pt x="0" y="0"/>
                  </a:lnTo>
                  <a:lnTo>
                    <a:pt x="0" y="621792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741" y="3705990"/>
              <a:ext cx="390525" cy="434975"/>
            </a:xfrm>
            <a:custGeom>
              <a:avLst/>
              <a:gdLst/>
              <a:ahLst/>
              <a:cxnLst/>
              <a:rect l="l" t="t" r="r" b="b"/>
              <a:pathLst>
                <a:path w="390525" h="434975">
                  <a:moveTo>
                    <a:pt x="216165" y="0"/>
                  </a:moveTo>
                  <a:lnTo>
                    <a:pt x="1035" y="249996"/>
                  </a:lnTo>
                  <a:lnTo>
                    <a:pt x="0" y="258192"/>
                  </a:lnTo>
                  <a:lnTo>
                    <a:pt x="6377" y="272078"/>
                  </a:lnTo>
                  <a:lnTo>
                    <a:pt x="13219" y="276512"/>
                  </a:lnTo>
                  <a:lnTo>
                    <a:pt x="173201" y="276512"/>
                  </a:lnTo>
                  <a:lnTo>
                    <a:pt x="155479" y="421055"/>
                  </a:lnTo>
                  <a:lnTo>
                    <a:pt x="160166" y="429431"/>
                  </a:lnTo>
                  <a:lnTo>
                    <a:pt x="168059" y="432923"/>
                  </a:lnTo>
                  <a:lnTo>
                    <a:pt x="174146" y="434489"/>
                  </a:lnTo>
                  <a:lnTo>
                    <a:pt x="180256" y="434023"/>
                  </a:lnTo>
                  <a:lnTo>
                    <a:pt x="185919" y="431638"/>
                  </a:lnTo>
                  <a:lnTo>
                    <a:pt x="190664" y="427450"/>
                  </a:lnTo>
                  <a:lnTo>
                    <a:pt x="253663" y="350388"/>
                  </a:lnTo>
                  <a:lnTo>
                    <a:pt x="203204" y="350388"/>
                  </a:lnTo>
                  <a:lnTo>
                    <a:pt x="215074" y="253583"/>
                  </a:lnTo>
                  <a:lnTo>
                    <a:pt x="213362" y="247928"/>
                  </a:lnTo>
                  <a:lnTo>
                    <a:pt x="206004" y="239434"/>
                  </a:lnTo>
                  <a:lnTo>
                    <a:pt x="200715" y="237000"/>
                  </a:lnTo>
                  <a:lnTo>
                    <a:pt x="62115" y="237000"/>
                  </a:lnTo>
                  <a:lnTo>
                    <a:pt x="187105" y="84097"/>
                  </a:lnTo>
                  <a:lnTo>
                    <a:pt x="226168" y="84097"/>
                  </a:lnTo>
                  <a:lnTo>
                    <a:pt x="234831" y="13445"/>
                  </a:lnTo>
                  <a:lnTo>
                    <a:pt x="230144" y="5048"/>
                  </a:lnTo>
                  <a:lnTo>
                    <a:pt x="222251" y="1570"/>
                  </a:lnTo>
                  <a:lnTo>
                    <a:pt x="216165" y="0"/>
                  </a:lnTo>
                  <a:close/>
                </a:path>
                <a:path w="390525" h="434975">
                  <a:moveTo>
                    <a:pt x="226168" y="84097"/>
                  </a:moveTo>
                  <a:lnTo>
                    <a:pt x="187105" y="84097"/>
                  </a:lnTo>
                  <a:lnTo>
                    <a:pt x="175235" y="180904"/>
                  </a:lnTo>
                  <a:lnTo>
                    <a:pt x="176947" y="186560"/>
                  </a:lnTo>
                  <a:lnTo>
                    <a:pt x="184305" y="195057"/>
                  </a:lnTo>
                  <a:lnTo>
                    <a:pt x="189595" y="197488"/>
                  </a:lnTo>
                  <a:lnTo>
                    <a:pt x="328191" y="197488"/>
                  </a:lnTo>
                  <a:lnTo>
                    <a:pt x="203204" y="350388"/>
                  </a:lnTo>
                  <a:lnTo>
                    <a:pt x="253663" y="350388"/>
                  </a:lnTo>
                  <a:lnTo>
                    <a:pt x="389262" y="184492"/>
                  </a:lnTo>
                  <a:lnTo>
                    <a:pt x="390307" y="176295"/>
                  </a:lnTo>
                  <a:lnTo>
                    <a:pt x="387110" y="169352"/>
                  </a:lnTo>
                  <a:lnTo>
                    <a:pt x="383945" y="162413"/>
                  </a:lnTo>
                  <a:lnTo>
                    <a:pt x="377091" y="157976"/>
                  </a:lnTo>
                  <a:lnTo>
                    <a:pt x="217109" y="157976"/>
                  </a:lnTo>
                  <a:lnTo>
                    <a:pt x="226168" y="8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0741" y="3705990"/>
              <a:ext cx="390525" cy="434975"/>
            </a:xfrm>
            <a:custGeom>
              <a:avLst/>
              <a:gdLst/>
              <a:ahLst/>
              <a:cxnLst/>
              <a:rect l="l" t="t" r="r" b="b"/>
              <a:pathLst>
                <a:path w="390525" h="434975">
                  <a:moveTo>
                    <a:pt x="222251" y="1570"/>
                  </a:moveTo>
                  <a:lnTo>
                    <a:pt x="230144" y="5048"/>
                  </a:lnTo>
                  <a:lnTo>
                    <a:pt x="234831" y="13445"/>
                  </a:lnTo>
                  <a:lnTo>
                    <a:pt x="233764" y="22124"/>
                  </a:lnTo>
                  <a:lnTo>
                    <a:pt x="217109" y="157976"/>
                  </a:lnTo>
                  <a:lnTo>
                    <a:pt x="369561" y="157976"/>
                  </a:lnTo>
                  <a:lnTo>
                    <a:pt x="377091" y="157976"/>
                  </a:lnTo>
                  <a:lnTo>
                    <a:pt x="383945" y="162413"/>
                  </a:lnTo>
                  <a:lnTo>
                    <a:pt x="387110" y="169352"/>
                  </a:lnTo>
                  <a:lnTo>
                    <a:pt x="390307" y="176295"/>
                  </a:lnTo>
                  <a:lnTo>
                    <a:pt x="389262" y="184492"/>
                  </a:lnTo>
                  <a:lnTo>
                    <a:pt x="190664" y="427450"/>
                  </a:lnTo>
                  <a:lnTo>
                    <a:pt x="174146" y="434489"/>
                  </a:lnTo>
                  <a:lnTo>
                    <a:pt x="168059" y="432923"/>
                  </a:lnTo>
                  <a:lnTo>
                    <a:pt x="160166" y="429431"/>
                  </a:lnTo>
                  <a:lnTo>
                    <a:pt x="155479" y="421055"/>
                  </a:lnTo>
                  <a:lnTo>
                    <a:pt x="156545" y="412351"/>
                  </a:lnTo>
                  <a:lnTo>
                    <a:pt x="173201" y="276512"/>
                  </a:lnTo>
                  <a:lnTo>
                    <a:pt x="20740" y="276512"/>
                  </a:lnTo>
                  <a:lnTo>
                    <a:pt x="13219" y="276512"/>
                  </a:lnTo>
                  <a:lnTo>
                    <a:pt x="6377" y="272078"/>
                  </a:lnTo>
                  <a:lnTo>
                    <a:pt x="3187" y="265135"/>
                  </a:lnTo>
                  <a:lnTo>
                    <a:pt x="0" y="258192"/>
                  </a:lnTo>
                  <a:lnTo>
                    <a:pt x="1035" y="249996"/>
                  </a:lnTo>
                  <a:lnTo>
                    <a:pt x="5848" y="244109"/>
                  </a:lnTo>
                  <a:lnTo>
                    <a:pt x="199648" y="7053"/>
                  </a:lnTo>
                  <a:lnTo>
                    <a:pt x="204394" y="2861"/>
                  </a:lnTo>
                  <a:lnTo>
                    <a:pt x="210056" y="470"/>
                  </a:lnTo>
                  <a:lnTo>
                    <a:pt x="216165" y="0"/>
                  </a:lnTo>
                  <a:lnTo>
                    <a:pt x="222251" y="1570"/>
                  </a:lnTo>
                  <a:close/>
                </a:path>
                <a:path w="390525" h="434975">
                  <a:moveTo>
                    <a:pt x="62115" y="237000"/>
                  </a:moveTo>
                  <a:lnTo>
                    <a:pt x="195155" y="237000"/>
                  </a:lnTo>
                  <a:lnTo>
                    <a:pt x="200715" y="237000"/>
                  </a:lnTo>
                  <a:lnTo>
                    <a:pt x="206004" y="239434"/>
                  </a:lnTo>
                  <a:lnTo>
                    <a:pt x="209683" y="243683"/>
                  </a:lnTo>
                  <a:lnTo>
                    <a:pt x="213362" y="247928"/>
                  </a:lnTo>
                  <a:lnTo>
                    <a:pt x="215074" y="253583"/>
                  </a:lnTo>
                  <a:lnTo>
                    <a:pt x="214386" y="259207"/>
                  </a:lnTo>
                  <a:lnTo>
                    <a:pt x="203204" y="350388"/>
                  </a:lnTo>
                  <a:lnTo>
                    <a:pt x="328191" y="197488"/>
                  </a:lnTo>
                  <a:lnTo>
                    <a:pt x="195155" y="197488"/>
                  </a:lnTo>
                  <a:lnTo>
                    <a:pt x="189595" y="197488"/>
                  </a:lnTo>
                  <a:lnTo>
                    <a:pt x="184305" y="195057"/>
                  </a:lnTo>
                  <a:lnTo>
                    <a:pt x="180626" y="190808"/>
                  </a:lnTo>
                  <a:lnTo>
                    <a:pt x="176947" y="186560"/>
                  </a:lnTo>
                  <a:lnTo>
                    <a:pt x="175235" y="180904"/>
                  </a:lnTo>
                  <a:lnTo>
                    <a:pt x="175924" y="175283"/>
                  </a:lnTo>
                  <a:lnTo>
                    <a:pt x="187105" y="84097"/>
                  </a:lnTo>
                  <a:lnTo>
                    <a:pt x="62115" y="237000"/>
                  </a:lnTo>
                  <a:close/>
                </a:path>
              </a:pathLst>
            </a:custGeom>
            <a:ln w="4344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79590" y="1755901"/>
            <a:ext cx="676275" cy="647700"/>
            <a:chOff x="6879590" y="1755901"/>
            <a:chExt cx="676275" cy="647700"/>
          </a:xfrm>
        </p:grpSpPr>
        <p:sp>
          <p:nvSpPr>
            <p:cNvPr id="14" name="object 14"/>
            <p:cNvSpPr/>
            <p:nvPr/>
          </p:nvSpPr>
          <p:spPr>
            <a:xfrm>
              <a:off x="6892290" y="1768601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650748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650748" y="621791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92290" y="1768601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0" y="621791"/>
                  </a:moveTo>
                  <a:lnTo>
                    <a:pt x="650748" y="621791"/>
                  </a:lnTo>
                  <a:lnTo>
                    <a:pt x="650748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1328" y="1860426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4" h="434975">
                  <a:moveTo>
                    <a:pt x="215466" y="0"/>
                  </a:moveTo>
                  <a:lnTo>
                    <a:pt x="1032" y="249996"/>
                  </a:lnTo>
                  <a:lnTo>
                    <a:pt x="0" y="258192"/>
                  </a:lnTo>
                  <a:lnTo>
                    <a:pt x="6356" y="272078"/>
                  </a:lnTo>
                  <a:lnTo>
                    <a:pt x="13176" y="276512"/>
                  </a:lnTo>
                  <a:lnTo>
                    <a:pt x="172641" y="276512"/>
                  </a:lnTo>
                  <a:lnTo>
                    <a:pt x="154976" y="421055"/>
                  </a:lnTo>
                  <a:lnTo>
                    <a:pt x="159648" y="429431"/>
                  </a:lnTo>
                  <a:lnTo>
                    <a:pt x="167516" y="432923"/>
                  </a:lnTo>
                  <a:lnTo>
                    <a:pt x="173583" y="434489"/>
                  </a:lnTo>
                  <a:lnTo>
                    <a:pt x="179673" y="434023"/>
                  </a:lnTo>
                  <a:lnTo>
                    <a:pt x="185318" y="431638"/>
                  </a:lnTo>
                  <a:lnTo>
                    <a:pt x="190048" y="427450"/>
                  </a:lnTo>
                  <a:lnTo>
                    <a:pt x="252843" y="350388"/>
                  </a:lnTo>
                  <a:lnTo>
                    <a:pt x="202547" y="350388"/>
                  </a:lnTo>
                  <a:lnTo>
                    <a:pt x="214379" y="253583"/>
                  </a:lnTo>
                  <a:lnTo>
                    <a:pt x="212673" y="247928"/>
                  </a:lnTo>
                  <a:lnTo>
                    <a:pt x="205338" y="239434"/>
                  </a:lnTo>
                  <a:lnTo>
                    <a:pt x="200066" y="237000"/>
                  </a:lnTo>
                  <a:lnTo>
                    <a:pt x="61914" y="237000"/>
                  </a:lnTo>
                  <a:lnTo>
                    <a:pt x="186500" y="84097"/>
                  </a:lnTo>
                  <a:lnTo>
                    <a:pt x="225437" y="84097"/>
                  </a:lnTo>
                  <a:lnTo>
                    <a:pt x="234072" y="13445"/>
                  </a:lnTo>
                  <a:lnTo>
                    <a:pt x="229400" y="5048"/>
                  </a:lnTo>
                  <a:lnTo>
                    <a:pt x="221532" y="1570"/>
                  </a:lnTo>
                  <a:lnTo>
                    <a:pt x="215466" y="0"/>
                  </a:lnTo>
                  <a:close/>
                </a:path>
                <a:path w="389254" h="434975">
                  <a:moveTo>
                    <a:pt x="225437" y="84097"/>
                  </a:moveTo>
                  <a:lnTo>
                    <a:pt x="186500" y="84097"/>
                  </a:lnTo>
                  <a:lnTo>
                    <a:pt x="174669" y="180904"/>
                  </a:lnTo>
                  <a:lnTo>
                    <a:pt x="176375" y="186560"/>
                  </a:lnTo>
                  <a:lnTo>
                    <a:pt x="183710" y="195057"/>
                  </a:lnTo>
                  <a:lnTo>
                    <a:pt x="188982" y="197488"/>
                  </a:lnTo>
                  <a:lnTo>
                    <a:pt x="327131" y="197488"/>
                  </a:lnTo>
                  <a:lnTo>
                    <a:pt x="202547" y="350388"/>
                  </a:lnTo>
                  <a:lnTo>
                    <a:pt x="252843" y="350388"/>
                  </a:lnTo>
                  <a:lnTo>
                    <a:pt x="388004" y="184492"/>
                  </a:lnTo>
                  <a:lnTo>
                    <a:pt x="389045" y="176295"/>
                  </a:lnTo>
                  <a:lnTo>
                    <a:pt x="385859" y="169352"/>
                  </a:lnTo>
                  <a:lnTo>
                    <a:pt x="382704" y="162413"/>
                  </a:lnTo>
                  <a:lnTo>
                    <a:pt x="375872" y="157976"/>
                  </a:lnTo>
                  <a:lnTo>
                    <a:pt x="216407" y="157976"/>
                  </a:lnTo>
                  <a:lnTo>
                    <a:pt x="225437" y="8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1328" y="1860426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4" h="434975">
                  <a:moveTo>
                    <a:pt x="221532" y="1570"/>
                  </a:moveTo>
                  <a:lnTo>
                    <a:pt x="229400" y="5048"/>
                  </a:lnTo>
                  <a:lnTo>
                    <a:pt x="234072" y="13445"/>
                  </a:lnTo>
                  <a:lnTo>
                    <a:pt x="233009" y="22124"/>
                  </a:lnTo>
                  <a:lnTo>
                    <a:pt x="216407" y="157976"/>
                  </a:lnTo>
                  <a:lnTo>
                    <a:pt x="368366" y="157976"/>
                  </a:lnTo>
                  <a:lnTo>
                    <a:pt x="375872" y="157976"/>
                  </a:lnTo>
                  <a:lnTo>
                    <a:pt x="382704" y="162413"/>
                  </a:lnTo>
                  <a:lnTo>
                    <a:pt x="385859" y="169352"/>
                  </a:lnTo>
                  <a:lnTo>
                    <a:pt x="389045" y="176295"/>
                  </a:lnTo>
                  <a:lnTo>
                    <a:pt x="388004" y="184492"/>
                  </a:lnTo>
                  <a:lnTo>
                    <a:pt x="190048" y="427450"/>
                  </a:lnTo>
                  <a:lnTo>
                    <a:pt x="173583" y="434489"/>
                  </a:lnTo>
                  <a:lnTo>
                    <a:pt x="167516" y="432923"/>
                  </a:lnTo>
                  <a:lnTo>
                    <a:pt x="159648" y="429431"/>
                  </a:lnTo>
                  <a:lnTo>
                    <a:pt x="154976" y="421055"/>
                  </a:lnTo>
                  <a:lnTo>
                    <a:pt x="156039" y="412351"/>
                  </a:lnTo>
                  <a:lnTo>
                    <a:pt x="172641" y="276512"/>
                  </a:lnTo>
                  <a:lnTo>
                    <a:pt x="20672" y="276512"/>
                  </a:lnTo>
                  <a:lnTo>
                    <a:pt x="13176" y="276512"/>
                  </a:lnTo>
                  <a:lnTo>
                    <a:pt x="6356" y="272078"/>
                  </a:lnTo>
                  <a:lnTo>
                    <a:pt x="3176" y="265135"/>
                  </a:lnTo>
                  <a:lnTo>
                    <a:pt x="0" y="258192"/>
                  </a:lnTo>
                  <a:lnTo>
                    <a:pt x="1032" y="249996"/>
                  </a:lnTo>
                  <a:lnTo>
                    <a:pt x="5829" y="244109"/>
                  </a:lnTo>
                  <a:lnTo>
                    <a:pt x="199003" y="7053"/>
                  </a:lnTo>
                  <a:lnTo>
                    <a:pt x="203733" y="2861"/>
                  </a:lnTo>
                  <a:lnTo>
                    <a:pt x="209377" y="470"/>
                  </a:lnTo>
                  <a:lnTo>
                    <a:pt x="215466" y="0"/>
                  </a:lnTo>
                  <a:lnTo>
                    <a:pt x="221532" y="1570"/>
                  </a:lnTo>
                  <a:close/>
                </a:path>
                <a:path w="389254" h="434975">
                  <a:moveTo>
                    <a:pt x="61914" y="237000"/>
                  </a:moveTo>
                  <a:lnTo>
                    <a:pt x="194524" y="237000"/>
                  </a:lnTo>
                  <a:lnTo>
                    <a:pt x="200066" y="237000"/>
                  </a:lnTo>
                  <a:lnTo>
                    <a:pt x="205338" y="239434"/>
                  </a:lnTo>
                  <a:lnTo>
                    <a:pt x="209005" y="243683"/>
                  </a:lnTo>
                  <a:lnTo>
                    <a:pt x="212673" y="247928"/>
                  </a:lnTo>
                  <a:lnTo>
                    <a:pt x="214379" y="253583"/>
                  </a:lnTo>
                  <a:lnTo>
                    <a:pt x="213693" y="259207"/>
                  </a:lnTo>
                  <a:lnTo>
                    <a:pt x="202547" y="350388"/>
                  </a:lnTo>
                  <a:lnTo>
                    <a:pt x="327131" y="197488"/>
                  </a:lnTo>
                  <a:lnTo>
                    <a:pt x="194524" y="197488"/>
                  </a:lnTo>
                  <a:lnTo>
                    <a:pt x="188982" y="197488"/>
                  </a:lnTo>
                  <a:lnTo>
                    <a:pt x="183710" y="195057"/>
                  </a:lnTo>
                  <a:lnTo>
                    <a:pt x="180042" y="190808"/>
                  </a:lnTo>
                  <a:lnTo>
                    <a:pt x="176375" y="186560"/>
                  </a:lnTo>
                  <a:lnTo>
                    <a:pt x="174669" y="180904"/>
                  </a:lnTo>
                  <a:lnTo>
                    <a:pt x="175355" y="175283"/>
                  </a:lnTo>
                  <a:lnTo>
                    <a:pt x="186500" y="84097"/>
                  </a:lnTo>
                  <a:lnTo>
                    <a:pt x="61914" y="237000"/>
                  </a:lnTo>
                  <a:close/>
                </a:path>
              </a:pathLst>
            </a:custGeom>
            <a:ln w="4337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8874" y="1874773"/>
            <a:ext cx="676275" cy="647700"/>
            <a:chOff x="388874" y="1874773"/>
            <a:chExt cx="676275" cy="647700"/>
          </a:xfrm>
        </p:grpSpPr>
        <p:sp>
          <p:nvSpPr>
            <p:cNvPr id="19" name="object 19"/>
            <p:cNvSpPr/>
            <p:nvPr/>
          </p:nvSpPr>
          <p:spPr>
            <a:xfrm>
              <a:off x="401574" y="1887473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650747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650747" y="621791"/>
                  </a:lnTo>
                  <a:lnTo>
                    <a:pt x="650747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1574" y="1887473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0" y="621791"/>
                  </a:moveTo>
                  <a:lnTo>
                    <a:pt x="650747" y="621791"/>
                  </a:lnTo>
                  <a:lnTo>
                    <a:pt x="650747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0612" y="1979298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5" h="434975">
                  <a:moveTo>
                    <a:pt x="215466" y="0"/>
                  </a:moveTo>
                  <a:lnTo>
                    <a:pt x="1032" y="249996"/>
                  </a:lnTo>
                  <a:lnTo>
                    <a:pt x="0" y="258192"/>
                  </a:lnTo>
                  <a:lnTo>
                    <a:pt x="6356" y="272078"/>
                  </a:lnTo>
                  <a:lnTo>
                    <a:pt x="13176" y="276512"/>
                  </a:lnTo>
                  <a:lnTo>
                    <a:pt x="172641" y="276512"/>
                  </a:lnTo>
                  <a:lnTo>
                    <a:pt x="154976" y="421055"/>
                  </a:lnTo>
                  <a:lnTo>
                    <a:pt x="159648" y="429431"/>
                  </a:lnTo>
                  <a:lnTo>
                    <a:pt x="167516" y="432923"/>
                  </a:lnTo>
                  <a:lnTo>
                    <a:pt x="173583" y="434489"/>
                  </a:lnTo>
                  <a:lnTo>
                    <a:pt x="179673" y="434023"/>
                  </a:lnTo>
                  <a:lnTo>
                    <a:pt x="185318" y="431638"/>
                  </a:lnTo>
                  <a:lnTo>
                    <a:pt x="190048" y="427450"/>
                  </a:lnTo>
                  <a:lnTo>
                    <a:pt x="252843" y="350388"/>
                  </a:lnTo>
                  <a:lnTo>
                    <a:pt x="202547" y="350388"/>
                  </a:lnTo>
                  <a:lnTo>
                    <a:pt x="214379" y="253583"/>
                  </a:lnTo>
                  <a:lnTo>
                    <a:pt x="212673" y="247928"/>
                  </a:lnTo>
                  <a:lnTo>
                    <a:pt x="205338" y="239434"/>
                  </a:lnTo>
                  <a:lnTo>
                    <a:pt x="200066" y="237000"/>
                  </a:lnTo>
                  <a:lnTo>
                    <a:pt x="61914" y="237000"/>
                  </a:lnTo>
                  <a:lnTo>
                    <a:pt x="186500" y="84097"/>
                  </a:lnTo>
                  <a:lnTo>
                    <a:pt x="225437" y="84097"/>
                  </a:lnTo>
                  <a:lnTo>
                    <a:pt x="234072" y="13445"/>
                  </a:lnTo>
                  <a:lnTo>
                    <a:pt x="229400" y="5048"/>
                  </a:lnTo>
                  <a:lnTo>
                    <a:pt x="221532" y="1570"/>
                  </a:lnTo>
                  <a:lnTo>
                    <a:pt x="215466" y="0"/>
                  </a:lnTo>
                  <a:close/>
                </a:path>
                <a:path w="389255" h="434975">
                  <a:moveTo>
                    <a:pt x="225437" y="84097"/>
                  </a:moveTo>
                  <a:lnTo>
                    <a:pt x="186500" y="84097"/>
                  </a:lnTo>
                  <a:lnTo>
                    <a:pt x="174669" y="180904"/>
                  </a:lnTo>
                  <a:lnTo>
                    <a:pt x="176375" y="186560"/>
                  </a:lnTo>
                  <a:lnTo>
                    <a:pt x="183710" y="195057"/>
                  </a:lnTo>
                  <a:lnTo>
                    <a:pt x="188982" y="197488"/>
                  </a:lnTo>
                  <a:lnTo>
                    <a:pt x="327131" y="197488"/>
                  </a:lnTo>
                  <a:lnTo>
                    <a:pt x="202547" y="350388"/>
                  </a:lnTo>
                  <a:lnTo>
                    <a:pt x="252843" y="350388"/>
                  </a:lnTo>
                  <a:lnTo>
                    <a:pt x="388004" y="184492"/>
                  </a:lnTo>
                  <a:lnTo>
                    <a:pt x="389045" y="176295"/>
                  </a:lnTo>
                  <a:lnTo>
                    <a:pt x="385859" y="169352"/>
                  </a:lnTo>
                  <a:lnTo>
                    <a:pt x="382704" y="162413"/>
                  </a:lnTo>
                  <a:lnTo>
                    <a:pt x="375872" y="157976"/>
                  </a:lnTo>
                  <a:lnTo>
                    <a:pt x="216407" y="157976"/>
                  </a:lnTo>
                  <a:lnTo>
                    <a:pt x="225437" y="8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612" y="1979298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5" h="434975">
                  <a:moveTo>
                    <a:pt x="221532" y="1570"/>
                  </a:moveTo>
                  <a:lnTo>
                    <a:pt x="229400" y="5048"/>
                  </a:lnTo>
                  <a:lnTo>
                    <a:pt x="234072" y="13445"/>
                  </a:lnTo>
                  <a:lnTo>
                    <a:pt x="233009" y="22124"/>
                  </a:lnTo>
                  <a:lnTo>
                    <a:pt x="216407" y="157976"/>
                  </a:lnTo>
                  <a:lnTo>
                    <a:pt x="368366" y="157976"/>
                  </a:lnTo>
                  <a:lnTo>
                    <a:pt x="375872" y="157976"/>
                  </a:lnTo>
                  <a:lnTo>
                    <a:pt x="382704" y="162413"/>
                  </a:lnTo>
                  <a:lnTo>
                    <a:pt x="385859" y="169352"/>
                  </a:lnTo>
                  <a:lnTo>
                    <a:pt x="389045" y="176295"/>
                  </a:lnTo>
                  <a:lnTo>
                    <a:pt x="388004" y="184492"/>
                  </a:lnTo>
                  <a:lnTo>
                    <a:pt x="190048" y="427450"/>
                  </a:lnTo>
                  <a:lnTo>
                    <a:pt x="173583" y="434489"/>
                  </a:lnTo>
                  <a:lnTo>
                    <a:pt x="167516" y="432923"/>
                  </a:lnTo>
                  <a:lnTo>
                    <a:pt x="159648" y="429431"/>
                  </a:lnTo>
                  <a:lnTo>
                    <a:pt x="154976" y="421055"/>
                  </a:lnTo>
                  <a:lnTo>
                    <a:pt x="156039" y="412351"/>
                  </a:lnTo>
                  <a:lnTo>
                    <a:pt x="172641" y="276512"/>
                  </a:lnTo>
                  <a:lnTo>
                    <a:pt x="20672" y="276512"/>
                  </a:lnTo>
                  <a:lnTo>
                    <a:pt x="13176" y="276512"/>
                  </a:lnTo>
                  <a:lnTo>
                    <a:pt x="6356" y="272078"/>
                  </a:lnTo>
                  <a:lnTo>
                    <a:pt x="3176" y="265135"/>
                  </a:lnTo>
                  <a:lnTo>
                    <a:pt x="0" y="258192"/>
                  </a:lnTo>
                  <a:lnTo>
                    <a:pt x="1032" y="249996"/>
                  </a:lnTo>
                  <a:lnTo>
                    <a:pt x="5829" y="244109"/>
                  </a:lnTo>
                  <a:lnTo>
                    <a:pt x="199003" y="7053"/>
                  </a:lnTo>
                  <a:lnTo>
                    <a:pt x="203733" y="2861"/>
                  </a:lnTo>
                  <a:lnTo>
                    <a:pt x="209377" y="470"/>
                  </a:lnTo>
                  <a:lnTo>
                    <a:pt x="215466" y="0"/>
                  </a:lnTo>
                  <a:lnTo>
                    <a:pt x="221532" y="1570"/>
                  </a:lnTo>
                  <a:close/>
                </a:path>
                <a:path w="389255" h="434975">
                  <a:moveTo>
                    <a:pt x="61914" y="237000"/>
                  </a:moveTo>
                  <a:lnTo>
                    <a:pt x="194524" y="237000"/>
                  </a:lnTo>
                  <a:lnTo>
                    <a:pt x="200066" y="237000"/>
                  </a:lnTo>
                  <a:lnTo>
                    <a:pt x="205338" y="239434"/>
                  </a:lnTo>
                  <a:lnTo>
                    <a:pt x="209005" y="243683"/>
                  </a:lnTo>
                  <a:lnTo>
                    <a:pt x="212673" y="247928"/>
                  </a:lnTo>
                  <a:lnTo>
                    <a:pt x="214379" y="253583"/>
                  </a:lnTo>
                  <a:lnTo>
                    <a:pt x="213693" y="259207"/>
                  </a:lnTo>
                  <a:lnTo>
                    <a:pt x="202547" y="350388"/>
                  </a:lnTo>
                  <a:lnTo>
                    <a:pt x="327131" y="197488"/>
                  </a:lnTo>
                  <a:lnTo>
                    <a:pt x="194524" y="197488"/>
                  </a:lnTo>
                  <a:lnTo>
                    <a:pt x="188982" y="197488"/>
                  </a:lnTo>
                  <a:lnTo>
                    <a:pt x="183710" y="195057"/>
                  </a:lnTo>
                  <a:lnTo>
                    <a:pt x="180042" y="190808"/>
                  </a:lnTo>
                  <a:lnTo>
                    <a:pt x="176375" y="186560"/>
                  </a:lnTo>
                  <a:lnTo>
                    <a:pt x="174669" y="180904"/>
                  </a:lnTo>
                  <a:lnTo>
                    <a:pt x="175355" y="175283"/>
                  </a:lnTo>
                  <a:lnTo>
                    <a:pt x="186500" y="84097"/>
                  </a:lnTo>
                  <a:lnTo>
                    <a:pt x="61914" y="237000"/>
                  </a:lnTo>
                  <a:close/>
                </a:path>
              </a:pathLst>
            </a:custGeom>
            <a:ln w="4337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73608" y="4316729"/>
            <a:ext cx="114300" cy="1087120"/>
          </a:xfrm>
          <a:custGeom>
            <a:avLst/>
            <a:gdLst/>
            <a:ahLst/>
            <a:cxnLst/>
            <a:rect l="l" t="t" r="r" b="b"/>
            <a:pathLst>
              <a:path w="114300" h="1087120">
                <a:moveTo>
                  <a:pt x="76200" y="95250"/>
                </a:moveTo>
                <a:lnTo>
                  <a:pt x="38100" y="95250"/>
                </a:lnTo>
                <a:lnTo>
                  <a:pt x="38100" y="1086612"/>
                </a:lnTo>
                <a:lnTo>
                  <a:pt x="76200" y="1086612"/>
                </a:lnTo>
                <a:lnTo>
                  <a:pt x="76200" y="95250"/>
                </a:lnTo>
                <a:close/>
              </a:path>
              <a:path w="114300" h="108712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08712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2E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127" y="2710433"/>
            <a:ext cx="114300" cy="720090"/>
          </a:xfrm>
          <a:custGeom>
            <a:avLst/>
            <a:gdLst/>
            <a:ahLst/>
            <a:cxnLst/>
            <a:rect l="l" t="t" r="r" b="b"/>
            <a:pathLst>
              <a:path w="114300" h="720089">
                <a:moveTo>
                  <a:pt x="76200" y="95250"/>
                </a:moveTo>
                <a:lnTo>
                  <a:pt x="38100" y="95250"/>
                </a:lnTo>
                <a:lnTo>
                  <a:pt x="38100" y="719836"/>
                </a:lnTo>
                <a:lnTo>
                  <a:pt x="76200" y="719836"/>
                </a:lnTo>
                <a:lnTo>
                  <a:pt x="76200" y="95250"/>
                </a:lnTo>
                <a:close/>
              </a:path>
              <a:path w="114300" h="72008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72008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2E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8085" y="2141220"/>
            <a:ext cx="1991360" cy="114300"/>
          </a:xfrm>
          <a:custGeom>
            <a:avLst/>
            <a:gdLst/>
            <a:ahLst/>
            <a:cxnLst/>
            <a:rect l="l" t="t" r="r" b="b"/>
            <a:pathLst>
              <a:path w="1991360" h="114300">
                <a:moveTo>
                  <a:pt x="1876552" y="0"/>
                </a:moveTo>
                <a:lnTo>
                  <a:pt x="1876552" y="114300"/>
                </a:lnTo>
                <a:lnTo>
                  <a:pt x="1952752" y="76200"/>
                </a:lnTo>
                <a:lnTo>
                  <a:pt x="1895602" y="76200"/>
                </a:lnTo>
                <a:lnTo>
                  <a:pt x="1895602" y="38100"/>
                </a:lnTo>
                <a:lnTo>
                  <a:pt x="1952752" y="38100"/>
                </a:lnTo>
                <a:lnTo>
                  <a:pt x="1876552" y="0"/>
                </a:lnTo>
                <a:close/>
              </a:path>
              <a:path w="1991360" h="114300">
                <a:moveTo>
                  <a:pt x="187655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876552" y="76200"/>
                </a:lnTo>
                <a:lnTo>
                  <a:pt x="1876552" y="38100"/>
                </a:lnTo>
                <a:close/>
              </a:path>
              <a:path w="1991360" h="114300">
                <a:moveTo>
                  <a:pt x="1952752" y="38100"/>
                </a:moveTo>
                <a:lnTo>
                  <a:pt x="1895602" y="38100"/>
                </a:lnTo>
                <a:lnTo>
                  <a:pt x="1895602" y="76200"/>
                </a:lnTo>
                <a:lnTo>
                  <a:pt x="1952752" y="76200"/>
                </a:lnTo>
                <a:lnTo>
                  <a:pt x="1990852" y="57150"/>
                </a:lnTo>
                <a:lnTo>
                  <a:pt x="1952752" y="38100"/>
                </a:lnTo>
                <a:close/>
              </a:path>
            </a:pathLst>
          </a:custGeom>
          <a:solidFill>
            <a:srgbClr val="FF2E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sz="half" idx="2"/>
          </p:nvPr>
        </p:nvSpPr>
        <p:spPr>
          <a:xfrm>
            <a:off x="1353565" y="1768601"/>
            <a:ext cx="5135880" cy="419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Доработка</a:t>
            </a:r>
            <a:r>
              <a:rPr spc="-30" dirty="0"/>
              <a:t> </a:t>
            </a:r>
            <a:r>
              <a:rPr spc="-5" dirty="0"/>
              <a:t>MVP</a:t>
            </a:r>
            <a:r>
              <a:rPr spc="-15" dirty="0"/>
              <a:t> </a:t>
            </a:r>
            <a:r>
              <a:rPr spc="-5" dirty="0"/>
              <a:t>по</a:t>
            </a:r>
          </a:p>
          <a:p>
            <a:pPr marL="46990">
              <a:lnSpc>
                <a:spcPct val="100000"/>
              </a:lnSpc>
            </a:pPr>
            <a:r>
              <a:rPr spc="-5" dirty="0"/>
              <a:t>результатам</a:t>
            </a:r>
          </a:p>
          <a:p>
            <a:pPr marL="46990">
              <a:lnSpc>
                <a:spcPct val="100000"/>
              </a:lnSpc>
            </a:pPr>
            <a:r>
              <a:rPr spc="-5" dirty="0"/>
              <a:t>решенческих</a:t>
            </a:r>
            <a:r>
              <a:rPr spc="10" dirty="0"/>
              <a:t> </a:t>
            </a:r>
            <a:r>
              <a:rPr spc="-5" dirty="0"/>
              <a:t>интервью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L="12700" marR="601345">
              <a:lnSpc>
                <a:spcPct val="100000"/>
              </a:lnSpc>
              <a:spcBef>
                <a:spcPts val="1665"/>
              </a:spcBef>
            </a:pPr>
            <a:r>
              <a:rPr spc="-5" dirty="0"/>
              <a:t>Проведение решенческих</a:t>
            </a:r>
            <a:r>
              <a:rPr spc="25" dirty="0"/>
              <a:t> </a:t>
            </a:r>
            <a:r>
              <a:rPr spc="-5" dirty="0"/>
              <a:t>интервью с </a:t>
            </a:r>
            <a:r>
              <a:rPr spc="-480" dirty="0"/>
              <a:t> </a:t>
            </a:r>
            <a:r>
              <a:rPr spc="-5" dirty="0"/>
              <a:t>потенциальными</a:t>
            </a:r>
            <a:r>
              <a:rPr spc="10" dirty="0"/>
              <a:t> </a:t>
            </a:r>
            <a:r>
              <a:rPr spc="-5" dirty="0"/>
              <a:t>потребителями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продуктов и</a:t>
            </a:r>
            <a:r>
              <a:rPr dirty="0"/>
              <a:t> </a:t>
            </a:r>
            <a:r>
              <a:rPr spc="-5" dirty="0"/>
              <a:t>услуг</a:t>
            </a:r>
            <a:r>
              <a:rPr spc="20" dirty="0"/>
              <a:t> </a:t>
            </a:r>
            <a:r>
              <a:rPr spc="-5" dirty="0"/>
              <a:t>проекта</a:t>
            </a:r>
            <a:r>
              <a:rPr dirty="0"/>
              <a:t> </a:t>
            </a:r>
            <a:r>
              <a:rPr spc="-5" dirty="0"/>
              <a:t>и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потенциальными</a:t>
            </a:r>
            <a:r>
              <a:rPr spc="15" dirty="0"/>
              <a:t> </a:t>
            </a:r>
            <a:r>
              <a:rPr spc="-5" dirty="0"/>
              <a:t>партнерами.</a:t>
            </a:r>
            <a:r>
              <a:rPr dirty="0"/>
              <a:t> </a:t>
            </a:r>
            <a:r>
              <a:rPr spc="-5" dirty="0"/>
              <a:t>Реализация </a:t>
            </a:r>
            <a:r>
              <a:rPr spc="-480" dirty="0"/>
              <a:t> </a:t>
            </a:r>
            <a:r>
              <a:rPr spc="-5" dirty="0"/>
              <a:t>первых</a:t>
            </a:r>
            <a:r>
              <a:rPr spc="10" dirty="0"/>
              <a:t> </a:t>
            </a:r>
            <a:r>
              <a:rPr spc="-5" dirty="0"/>
              <a:t>продаж во</a:t>
            </a:r>
            <a:r>
              <a:rPr dirty="0"/>
              <a:t> </a:t>
            </a:r>
            <a:r>
              <a:rPr spc="-5" dirty="0"/>
              <a:t>время решенческих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интервью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/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Разработка</a:t>
            </a:r>
            <a:r>
              <a:rPr spc="-20" dirty="0"/>
              <a:t> </a:t>
            </a:r>
            <a:r>
              <a:rPr spc="-10" dirty="0"/>
              <a:t>MVP </a:t>
            </a:r>
            <a:r>
              <a:rPr spc="-5" dirty="0"/>
              <a:t>проекта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80401" y="1689354"/>
            <a:ext cx="3570604" cy="484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64869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Тестирование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каналов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продаж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 выбор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приоритетных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каналов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spc="-10" dirty="0">
                <a:latin typeface="Calibri"/>
                <a:cs typeface="Calibri"/>
              </a:rPr>
              <a:t>продвижения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Calibri"/>
              <a:cs typeface="Calibri"/>
            </a:endParaRPr>
          </a:p>
          <a:p>
            <a:pPr marL="12700" marR="9207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Построение и непрерывное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совершенствование воронки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продаж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111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Продвижение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выбранным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каналам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продаж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масштабирование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проекта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федеральном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уровне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79590" y="3612134"/>
            <a:ext cx="676275" cy="647700"/>
            <a:chOff x="6879590" y="3612134"/>
            <a:chExt cx="676275" cy="647700"/>
          </a:xfrm>
        </p:grpSpPr>
        <p:sp>
          <p:nvSpPr>
            <p:cNvPr id="29" name="object 29"/>
            <p:cNvSpPr/>
            <p:nvPr/>
          </p:nvSpPr>
          <p:spPr>
            <a:xfrm>
              <a:off x="6892290" y="3624834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650748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650748" y="621792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92290" y="3624834"/>
              <a:ext cx="650875" cy="622300"/>
            </a:xfrm>
            <a:custGeom>
              <a:avLst/>
              <a:gdLst/>
              <a:ahLst/>
              <a:cxnLst/>
              <a:rect l="l" t="t" r="r" b="b"/>
              <a:pathLst>
                <a:path w="650875" h="622300">
                  <a:moveTo>
                    <a:pt x="0" y="621792"/>
                  </a:moveTo>
                  <a:lnTo>
                    <a:pt x="650748" y="621792"/>
                  </a:lnTo>
                  <a:lnTo>
                    <a:pt x="650748" y="0"/>
                  </a:lnTo>
                  <a:lnTo>
                    <a:pt x="0" y="0"/>
                  </a:lnTo>
                  <a:lnTo>
                    <a:pt x="0" y="621792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1328" y="3716658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4" h="434975">
                  <a:moveTo>
                    <a:pt x="215466" y="0"/>
                  </a:moveTo>
                  <a:lnTo>
                    <a:pt x="1032" y="249996"/>
                  </a:lnTo>
                  <a:lnTo>
                    <a:pt x="0" y="258192"/>
                  </a:lnTo>
                  <a:lnTo>
                    <a:pt x="6356" y="272078"/>
                  </a:lnTo>
                  <a:lnTo>
                    <a:pt x="13176" y="276512"/>
                  </a:lnTo>
                  <a:lnTo>
                    <a:pt x="172641" y="276512"/>
                  </a:lnTo>
                  <a:lnTo>
                    <a:pt x="154976" y="421055"/>
                  </a:lnTo>
                  <a:lnTo>
                    <a:pt x="159648" y="429431"/>
                  </a:lnTo>
                  <a:lnTo>
                    <a:pt x="167516" y="432923"/>
                  </a:lnTo>
                  <a:lnTo>
                    <a:pt x="173583" y="434489"/>
                  </a:lnTo>
                  <a:lnTo>
                    <a:pt x="179673" y="434023"/>
                  </a:lnTo>
                  <a:lnTo>
                    <a:pt x="185318" y="431638"/>
                  </a:lnTo>
                  <a:lnTo>
                    <a:pt x="190048" y="427450"/>
                  </a:lnTo>
                  <a:lnTo>
                    <a:pt x="252843" y="350388"/>
                  </a:lnTo>
                  <a:lnTo>
                    <a:pt x="202547" y="350388"/>
                  </a:lnTo>
                  <a:lnTo>
                    <a:pt x="214379" y="253583"/>
                  </a:lnTo>
                  <a:lnTo>
                    <a:pt x="212673" y="247928"/>
                  </a:lnTo>
                  <a:lnTo>
                    <a:pt x="205338" y="239434"/>
                  </a:lnTo>
                  <a:lnTo>
                    <a:pt x="200066" y="237000"/>
                  </a:lnTo>
                  <a:lnTo>
                    <a:pt x="61914" y="237000"/>
                  </a:lnTo>
                  <a:lnTo>
                    <a:pt x="186500" y="84097"/>
                  </a:lnTo>
                  <a:lnTo>
                    <a:pt x="225437" y="84097"/>
                  </a:lnTo>
                  <a:lnTo>
                    <a:pt x="234072" y="13445"/>
                  </a:lnTo>
                  <a:lnTo>
                    <a:pt x="229400" y="5048"/>
                  </a:lnTo>
                  <a:lnTo>
                    <a:pt x="221532" y="1570"/>
                  </a:lnTo>
                  <a:lnTo>
                    <a:pt x="215466" y="0"/>
                  </a:lnTo>
                  <a:close/>
                </a:path>
                <a:path w="389254" h="434975">
                  <a:moveTo>
                    <a:pt x="225437" y="84097"/>
                  </a:moveTo>
                  <a:lnTo>
                    <a:pt x="186500" y="84097"/>
                  </a:lnTo>
                  <a:lnTo>
                    <a:pt x="174669" y="180904"/>
                  </a:lnTo>
                  <a:lnTo>
                    <a:pt x="176375" y="186560"/>
                  </a:lnTo>
                  <a:lnTo>
                    <a:pt x="183710" y="195057"/>
                  </a:lnTo>
                  <a:lnTo>
                    <a:pt x="188982" y="197488"/>
                  </a:lnTo>
                  <a:lnTo>
                    <a:pt x="327131" y="197488"/>
                  </a:lnTo>
                  <a:lnTo>
                    <a:pt x="202547" y="350388"/>
                  </a:lnTo>
                  <a:lnTo>
                    <a:pt x="252843" y="350388"/>
                  </a:lnTo>
                  <a:lnTo>
                    <a:pt x="388004" y="184492"/>
                  </a:lnTo>
                  <a:lnTo>
                    <a:pt x="389045" y="176295"/>
                  </a:lnTo>
                  <a:lnTo>
                    <a:pt x="385859" y="169352"/>
                  </a:lnTo>
                  <a:lnTo>
                    <a:pt x="382704" y="162413"/>
                  </a:lnTo>
                  <a:lnTo>
                    <a:pt x="375872" y="157976"/>
                  </a:lnTo>
                  <a:lnTo>
                    <a:pt x="216407" y="157976"/>
                  </a:lnTo>
                  <a:lnTo>
                    <a:pt x="225437" y="84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21328" y="3716658"/>
              <a:ext cx="389255" cy="434975"/>
            </a:xfrm>
            <a:custGeom>
              <a:avLst/>
              <a:gdLst/>
              <a:ahLst/>
              <a:cxnLst/>
              <a:rect l="l" t="t" r="r" b="b"/>
              <a:pathLst>
                <a:path w="389254" h="434975">
                  <a:moveTo>
                    <a:pt x="221532" y="1570"/>
                  </a:moveTo>
                  <a:lnTo>
                    <a:pt x="229400" y="5048"/>
                  </a:lnTo>
                  <a:lnTo>
                    <a:pt x="234072" y="13445"/>
                  </a:lnTo>
                  <a:lnTo>
                    <a:pt x="233009" y="22124"/>
                  </a:lnTo>
                  <a:lnTo>
                    <a:pt x="216407" y="157976"/>
                  </a:lnTo>
                  <a:lnTo>
                    <a:pt x="368366" y="157976"/>
                  </a:lnTo>
                  <a:lnTo>
                    <a:pt x="375872" y="157976"/>
                  </a:lnTo>
                  <a:lnTo>
                    <a:pt x="382704" y="162413"/>
                  </a:lnTo>
                  <a:lnTo>
                    <a:pt x="385859" y="169352"/>
                  </a:lnTo>
                  <a:lnTo>
                    <a:pt x="389045" y="176295"/>
                  </a:lnTo>
                  <a:lnTo>
                    <a:pt x="388004" y="184492"/>
                  </a:lnTo>
                  <a:lnTo>
                    <a:pt x="190048" y="427450"/>
                  </a:lnTo>
                  <a:lnTo>
                    <a:pt x="173583" y="434489"/>
                  </a:lnTo>
                  <a:lnTo>
                    <a:pt x="167516" y="432923"/>
                  </a:lnTo>
                  <a:lnTo>
                    <a:pt x="159648" y="429431"/>
                  </a:lnTo>
                  <a:lnTo>
                    <a:pt x="154976" y="421055"/>
                  </a:lnTo>
                  <a:lnTo>
                    <a:pt x="156039" y="412351"/>
                  </a:lnTo>
                  <a:lnTo>
                    <a:pt x="172641" y="276512"/>
                  </a:lnTo>
                  <a:lnTo>
                    <a:pt x="20672" y="276512"/>
                  </a:lnTo>
                  <a:lnTo>
                    <a:pt x="13176" y="276512"/>
                  </a:lnTo>
                  <a:lnTo>
                    <a:pt x="6356" y="272078"/>
                  </a:lnTo>
                  <a:lnTo>
                    <a:pt x="3176" y="265135"/>
                  </a:lnTo>
                  <a:lnTo>
                    <a:pt x="0" y="258192"/>
                  </a:lnTo>
                  <a:lnTo>
                    <a:pt x="1032" y="249996"/>
                  </a:lnTo>
                  <a:lnTo>
                    <a:pt x="5829" y="244109"/>
                  </a:lnTo>
                  <a:lnTo>
                    <a:pt x="199003" y="7053"/>
                  </a:lnTo>
                  <a:lnTo>
                    <a:pt x="203733" y="2861"/>
                  </a:lnTo>
                  <a:lnTo>
                    <a:pt x="209377" y="470"/>
                  </a:lnTo>
                  <a:lnTo>
                    <a:pt x="215466" y="0"/>
                  </a:lnTo>
                  <a:lnTo>
                    <a:pt x="221532" y="1570"/>
                  </a:lnTo>
                  <a:close/>
                </a:path>
                <a:path w="389254" h="434975">
                  <a:moveTo>
                    <a:pt x="61914" y="237000"/>
                  </a:moveTo>
                  <a:lnTo>
                    <a:pt x="194524" y="237000"/>
                  </a:lnTo>
                  <a:lnTo>
                    <a:pt x="200066" y="237000"/>
                  </a:lnTo>
                  <a:lnTo>
                    <a:pt x="205338" y="239434"/>
                  </a:lnTo>
                  <a:lnTo>
                    <a:pt x="209005" y="243683"/>
                  </a:lnTo>
                  <a:lnTo>
                    <a:pt x="212673" y="247928"/>
                  </a:lnTo>
                  <a:lnTo>
                    <a:pt x="214379" y="253583"/>
                  </a:lnTo>
                  <a:lnTo>
                    <a:pt x="213693" y="259207"/>
                  </a:lnTo>
                  <a:lnTo>
                    <a:pt x="202547" y="350388"/>
                  </a:lnTo>
                  <a:lnTo>
                    <a:pt x="327131" y="197488"/>
                  </a:lnTo>
                  <a:lnTo>
                    <a:pt x="194524" y="197488"/>
                  </a:lnTo>
                  <a:lnTo>
                    <a:pt x="188982" y="197488"/>
                  </a:lnTo>
                  <a:lnTo>
                    <a:pt x="183710" y="195057"/>
                  </a:lnTo>
                  <a:lnTo>
                    <a:pt x="180042" y="190808"/>
                  </a:lnTo>
                  <a:lnTo>
                    <a:pt x="176375" y="186560"/>
                  </a:lnTo>
                  <a:lnTo>
                    <a:pt x="174669" y="180904"/>
                  </a:lnTo>
                  <a:lnTo>
                    <a:pt x="175355" y="175283"/>
                  </a:lnTo>
                  <a:lnTo>
                    <a:pt x="186500" y="84097"/>
                  </a:lnTo>
                  <a:lnTo>
                    <a:pt x="61914" y="237000"/>
                  </a:lnTo>
                  <a:close/>
                </a:path>
              </a:pathLst>
            </a:custGeom>
            <a:ln w="4337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879590" y="5547614"/>
            <a:ext cx="676275" cy="648970"/>
            <a:chOff x="6879590" y="5547614"/>
            <a:chExt cx="676275" cy="648970"/>
          </a:xfrm>
        </p:grpSpPr>
        <p:sp>
          <p:nvSpPr>
            <p:cNvPr id="34" name="object 34"/>
            <p:cNvSpPr/>
            <p:nvPr/>
          </p:nvSpPr>
          <p:spPr>
            <a:xfrm>
              <a:off x="6892290" y="5560314"/>
              <a:ext cx="650875" cy="623570"/>
            </a:xfrm>
            <a:custGeom>
              <a:avLst/>
              <a:gdLst/>
              <a:ahLst/>
              <a:cxnLst/>
              <a:rect l="l" t="t" r="r" b="b"/>
              <a:pathLst>
                <a:path w="650875" h="623570">
                  <a:moveTo>
                    <a:pt x="650748" y="0"/>
                  </a:moveTo>
                  <a:lnTo>
                    <a:pt x="0" y="0"/>
                  </a:lnTo>
                  <a:lnTo>
                    <a:pt x="0" y="623316"/>
                  </a:lnTo>
                  <a:lnTo>
                    <a:pt x="650748" y="623316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92290" y="5560314"/>
              <a:ext cx="650875" cy="623570"/>
            </a:xfrm>
            <a:custGeom>
              <a:avLst/>
              <a:gdLst/>
              <a:ahLst/>
              <a:cxnLst/>
              <a:rect l="l" t="t" r="r" b="b"/>
              <a:pathLst>
                <a:path w="650875" h="623570">
                  <a:moveTo>
                    <a:pt x="0" y="623316"/>
                  </a:moveTo>
                  <a:lnTo>
                    <a:pt x="650748" y="623316"/>
                  </a:lnTo>
                  <a:lnTo>
                    <a:pt x="650748" y="0"/>
                  </a:lnTo>
                  <a:lnTo>
                    <a:pt x="0" y="0"/>
                  </a:lnTo>
                  <a:lnTo>
                    <a:pt x="0" y="623316"/>
                  </a:lnTo>
                  <a:close/>
                </a:path>
              </a:pathLst>
            </a:custGeom>
            <a:ln w="25399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1328" y="5652215"/>
              <a:ext cx="389255" cy="436245"/>
            </a:xfrm>
            <a:custGeom>
              <a:avLst/>
              <a:gdLst/>
              <a:ahLst/>
              <a:cxnLst/>
              <a:rect l="l" t="t" r="r" b="b"/>
              <a:pathLst>
                <a:path w="389254" h="436245">
                  <a:moveTo>
                    <a:pt x="215466" y="0"/>
                  </a:moveTo>
                  <a:lnTo>
                    <a:pt x="1032" y="250784"/>
                  </a:lnTo>
                  <a:lnTo>
                    <a:pt x="0" y="259006"/>
                  </a:lnTo>
                  <a:lnTo>
                    <a:pt x="6356" y="272936"/>
                  </a:lnTo>
                  <a:lnTo>
                    <a:pt x="13176" y="277383"/>
                  </a:lnTo>
                  <a:lnTo>
                    <a:pt x="172641" y="277383"/>
                  </a:lnTo>
                  <a:lnTo>
                    <a:pt x="154976" y="422382"/>
                  </a:lnTo>
                  <a:lnTo>
                    <a:pt x="159648" y="430784"/>
                  </a:lnTo>
                  <a:lnTo>
                    <a:pt x="167516" y="434288"/>
                  </a:lnTo>
                  <a:lnTo>
                    <a:pt x="173583" y="435859"/>
                  </a:lnTo>
                  <a:lnTo>
                    <a:pt x="179673" y="435391"/>
                  </a:lnTo>
                  <a:lnTo>
                    <a:pt x="185318" y="432999"/>
                  </a:lnTo>
                  <a:lnTo>
                    <a:pt x="190048" y="428797"/>
                  </a:lnTo>
                  <a:lnTo>
                    <a:pt x="252843" y="351492"/>
                  </a:lnTo>
                  <a:lnTo>
                    <a:pt x="202547" y="351492"/>
                  </a:lnTo>
                  <a:lnTo>
                    <a:pt x="214379" y="254383"/>
                  </a:lnTo>
                  <a:lnTo>
                    <a:pt x="212673" y="248710"/>
                  </a:lnTo>
                  <a:lnTo>
                    <a:pt x="205338" y="240189"/>
                  </a:lnTo>
                  <a:lnTo>
                    <a:pt x="200066" y="237747"/>
                  </a:lnTo>
                  <a:lnTo>
                    <a:pt x="61914" y="237747"/>
                  </a:lnTo>
                  <a:lnTo>
                    <a:pt x="186500" y="84362"/>
                  </a:lnTo>
                  <a:lnTo>
                    <a:pt x="225437" y="84362"/>
                  </a:lnTo>
                  <a:lnTo>
                    <a:pt x="234072" y="13487"/>
                  </a:lnTo>
                  <a:lnTo>
                    <a:pt x="229400" y="5064"/>
                  </a:lnTo>
                  <a:lnTo>
                    <a:pt x="221532" y="1575"/>
                  </a:lnTo>
                  <a:lnTo>
                    <a:pt x="215466" y="0"/>
                  </a:lnTo>
                  <a:close/>
                </a:path>
                <a:path w="389254" h="436245">
                  <a:moveTo>
                    <a:pt x="225437" y="84362"/>
                  </a:moveTo>
                  <a:lnTo>
                    <a:pt x="186500" y="84362"/>
                  </a:lnTo>
                  <a:lnTo>
                    <a:pt x="174669" y="181474"/>
                  </a:lnTo>
                  <a:lnTo>
                    <a:pt x="176375" y="187148"/>
                  </a:lnTo>
                  <a:lnTo>
                    <a:pt x="183710" y="195671"/>
                  </a:lnTo>
                  <a:lnTo>
                    <a:pt x="188982" y="198110"/>
                  </a:lnTo>
                  <a:lnTo>
                    <a:pt x="327131" y="198110"/>
                  </a:lnTo>
                  <a:lnTo>
                    <a:pt x="202547" y="351492"/>
                  </a:lnTo>
                  <a:lnTo>
                    <a:pt x="252843" y="351492"/>
                  </a:lnTo>
                  <a:lnTo>
                    <a:pt x="388004" y="185073"/>
                  </a:lnTo>
                  <a:lnTo>
                    <a:pt x="389045" y="176851"/>
                  </a:lnTo>
                  <a:lnTo>
                    <a:pt x="385859" y="169886"/>
                  </a:lnTo>
                  <a:lnTo>
                    <a:pt x="382704" y="162924"/>
                  </a:lnTo>
                  <a:lnTo>
                    <a:pt x="375872" y="158474"/>
                  </a:lnTo>
                  <a:lnTo>
                    <a:pt x="216407" y="158474"/>
                  </a:lnTo>
                  <a:lnTo>
                    <a:pt x="225437" y="84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21328" y="5652215"/>
              <a:ext cx="389255" cy="436245"/>
            </a:xfrm>
            <a:custGeom>
              <a:avLst/>
              <a:gdLst/>
              <a:ahLst/>
              <a:cxnLst/>
              <a:rect l="l" t="t" r="r" b="b"/>
              <a:pathLst>
                <a:path w="389254" h="436245">
                  <a:moveTo>
                    <a:pt x="221532" y="1575"/>
                  </a:moveTo>
                  <a:lnTo>
                    <a:pt x="229400" y="5064"/>
                  </a:lnTo>
                  <a:lnTo>
                    <a:pt x="234072" y="13487"/>
                  </a:lnTo>
                  <a:lnTo>
                    <a:pt x="233009" y="22194"/>
                  </a:lnTo>
                  <a:lnTo>
                    <a:pt x="216407" y="158474"/>
                  </a:lnTo>
                  <a:lnTo>
                    <a:pt x="368366" y="158474"/>
                  </a:lnTo>
                  <a:lnTo>
                    <a:pt x="375872" y="158474"/>
                  </a:lnTo>
                  <a:lnTo>
                    <a:pt x="382704" y="162924"/>
                  </a:lnTo>
                  <a:lnTo>
                    <a:pt x="385859" y="169886"/>
                  </a:lnTo>
                  <a:lnTo>
                    <a:pt x="389045" y="176851"/>
                  </a:lnTo>
                  <a:lnTo>
                    <a:pt x="388004" y="185073"/>
                  </a:lnTo>
                  <a:lnTo>
                    <a:pt x="190048" y="428797"/>
                  </a:lnTo>
                  <a:lnTo>
                    <a:pt x="173583" y="435859"/>
                  </a:lnTo>
                  <a:lnTo>
                    <a:pt x="167516" y="434288"/>
                  </a:lnTo>
                  <a:lnTo>
                    <a:pt x="159648" y="430784"/>
                  </a:lnTo>
                  <a:lnTo>
                    <a:pt x="154976" y="422382"/>
                  </a:lnTo>
                  <a:lnTo>
                    <a:pt x="156039" y="413651"/>
                  </a:lnTo>
                  <a:lnTo>
                    <a:pt x="172641" y="277383"/>
                  </a:lnTo>
                  <a:lnTo>
                    <a:pt x="20672" y="277383"/>
                  </a:lnTo>
                  <a:lnTo>
                    <a:pt x="13176" y="277383"/>
                  </a:lnTo>
                  <a:lnTo>
                    <a:pt x="6356" y="272936"/>
                  </a:lnTo>
                  <a:lnTo>
                    <a:pt x="3176" y="265971"/>
                  </a:lnTo>
                  <a:lnTo>
                    <a:pt x="0" y="259006"/>
                  </a:lnTo>
                  <a:lnTo>
                    <a:pt x="1032" y="250784"/>
                  </a:lnTo>
                  <a:lnTo>
                    <a:pt x="5829" y="244878"/>
                  </a:lnTo>
                  <a:lnTo>
                    <a:pt x="199003" y="7076"/>
                  </a:lnTo>
                  <a:lnTo>
                    <a:pt x="203733" y="2870"/>
                  </a:lnTo>
                  <a:lnTo>
                    <a:pt x="209377" y="471"/>
                  </a:lnTo>
                  <a:lnTo>
                    <a:pt x="215466" y="0"/>
                  </a:lnTo>
                  <a:lnTo>
                    <a:pt x="221532" y="1575"/>
                  </a:lnTo>
                  <a:close/>
                </a:path>
                <a:path w="389254" h="436245">
                  <a:moveTo>
                    <a:pt x="61914" y="237747"/>
                  </a:moveTo>
                  <a:lnTo>
                    <a:pt x="194524" y="237747"/>
                  </a:lnTo>
                  <a:lnTo>
                    <a:pt x="200066" y="237747"/>
                  </a:lnTo>
                  <a:lnTo>
                    <a:pt x="205338" y="240189"/>
                  </a:lnTo>
                  <a:lnTo>
                    <a:pt x="209005" y="244451"/>
                  </a:lnTo>
                  <a:lnTo>
                    <a:pt x="212673" y="248710"/>
                  </a:lnTo>
                  <a:lnTo>
                    <a:pt x="214379" y="254383"/>
                  </a:lnTo>
                  <a:lnTo>
                    <a:pt x="213693" y="260024"/>
                  </a:lnTo>
                  <a:lnTo>
                    <a:pt x="202547" y="351492"/>
                  </a:lnTo>
                  <a:lnTo>
                    <a:pt x="327131" y="198110"/>
                  </a:lnTo>
                  <a:lnTo>
                    <a:pt x="194524" y="198110"/>
                  </a:lnTo>
                  <a:lnTo>
                    <a:pt x="188982" y="198110"/>
                  </a:lnTo>
                  <a:lnTo>
                    <a:pt x="183710" y="195671"/>
                  </a:lnTo>
                  <a:lnTo>
                    <a:pt x="180042" y="191409"/>
                  </a:lnTo>
                  <a:lnTo>
                    <a:pt x="176375" y="187148"/>
                  </a:lnTo>
                  <a:lnTo>
                    <a:pt x="174669" y="181474"/>
                  </a:lnTo>
                  <a:lnTo>
                    <a:pt x="175355" y="175836"/>
                  </a:lnTo>
                  <a:lnTo>
                    <a:pt x="186500" y="84362"/>
                  </a:lnTo>
                  <a:lnTo>
                    <a:pt x="61914" y="237747"/>
                  </a:lnTo>
                  <a:close/>
                </a:path>
              </a:pathLst>
            </a:custGeom>
            <a:ln w="4344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7109459" y="2596133"/>
            <a:ext cx="114300" cy="833119"/>
          </a:xfrm>
          <a:custGeom>
            <a:avLst/>
            <a:gdLst/>
            <a:ahLst/>
            <a:cxnLst/>
            <a:rect l="l" t="t" r="r" b="b"/>
            <a:pathLst>
              <a:path w="114300" h="833120">
                <a:moveTo>
                  <a:pt x="38100" y="718819"/>
                </a:moveTo>
                <a:lnTo>
                  <a:pt x="0" y="718819"/>
                </a:lnTo>
                <a:lnTo>
                  <a:pt x="57150" y="833119"/>
                </a:lnTo>
                <a:lnTo>
                  <a:pt x="104775" y="737869"/>
                </a:lnTo>
                <a:lnTo>
                  <a:pt x="38100" y="737869"/>
                </a:lnTo>
                <a:lnTo>
                  <a:pt x="38100" y="718819"/>
                </a:lnTo>
                <a:close/>
              </a:path>
              <a:path w="114300" h="833120">
                <a:moveTo>
                  <a:pt x="76200" y="0"/>
                </a:moveTo>
                <a:lnTo>
                  <a:pt x="38100" y="0"/>
                </a:lnTo>
                <a:lnTo>
                  <a:pt x="38100" y="737869"/>
                </a:lnTo>
                <a:lnTo>
                  <a:pt x="76200" y="737869"/>
                </a:lnTo>
                <a:lnTo>
                  <a:pt x="76200" y="0"/>
                </a:lnTo>
                <a:close/>
              </a:path>
              <a:path w="114300" h="833120">
                <a:moveTo>
                  <a:pt x="114300" y="718819"/>
                </a:moveTo>
                <a:lnTo>
                  <a:pt x="76200" y="718819"/>
                </a:lnTo>
                <a:lnTo>
                  <a:pt x="76200" y="737869"/>
                </a:lnTo>
                <a:lnTo>
                  <a:pt x="104775" y="737869"/>
                </a:lnTo>
                <a:lnTo>
                  <a:pt x="114300" y="718819"/>
                </a:lnTo>
                <a:close/>
              </a:path>
            </a:pathLst>
          </a:custGeom>
          <a:solidFill>
            <a:srgbClr val="FF2E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0128" y="4415790"/>
            <a:ext cx="114300" cy="987425"/>
          </a:xfrm>
          <a:custGeom>
            <a:avLst/>
            <a:gdLst/>
            <a:ahLst/>
            <a:cxnLst/>
            <a:rect l="l" t="t" r="r" b="b"/>
            <a:pathLst>
              <a:path w="114300" h="987425">
                <a:moveTo>
                  <a:pt x="38100" y="873125"/>
                </a:moveTo>
                <a:lnTo>
                  <a:pt x="0" y="873125"/>
                </a:lnTo>
                <a:lnTo>
                  <a:pt x="57150" y="987425"/>
                </a:lnTo>
                <a:lnTo>
                  <a:pt x="104775" y="892175"/>
                </a:lnTo>
                <a:lnTo>
                  <a:pt x="38100" y="892175"/>
                </a:lnTo>
                <a:lnTo>
                  <a:pt x="38100" y="873125"/>
                </a:lnTo>
                <a:close/>
              </a:path>
              <a:path w="114300" h="987425">
                <a:moveTo>
                  <a:pt x="76200" y="0"/>
                </a:moveTo>
                <a:lnTo>
                  <a:pt x="38100" y="0"/>
                </a:lnTo>
                <a:lnTo>
                  <a:pt x="38100" y="892175"/>
                </a:lnTo>
                <a:lnTo>
                  <a:pt x="76200" y="892175"/>
                </a:lnTo>
                <a:lnTo>
                  <a:pt x="76200" y="0"/>
                </a:lnTo>
                <a:close/>
              </a:path>
              <a:path w="114300" h="987425">
                <a:moveTo>
                  <a:pt x="114300" y="873125"/>
                </a:moveTo>
                <a:lnTo>
                  <a:pt x="76200" y="873125"/>
                </a:lnTo>
                <a:lnTo>
                  <a:pt x="76200" y="892175"/>
                </a:lnTo>
                <a:lnTo>
                  <a:pt x="104775" y="892175"/>
                </a:lnTo>
                <a:lnTo>
                  <a:pt x="114300" y="873125"/>
                </a:lnTo>
                <a:close/>
              </a:path>
            </a:pathLst>
          </a:custGeom>
          <a:solidFill>
            <a:srgbClr val="FF2E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02096" y="0"/>
            <a:ext cx="6090031" cy="6858508"/>
            <a:chOff x="6102096" y="0"/>
            <a:chExt cx="6090031" cy="6858508"/>
          </a:xfrm>
        </p:grpSpPr>
        <p:sp>
          <p:nvSpPr>
            <p:cNvPr id="3" name="object 3"/>
            <p:cNvSpPr/>
            <p:nvPr/>
          </p:nvSpPr>
          <p:spPr>
            <a:xfrm>
              <a:off x="6103620" y="1793748"/>
              <a:ext cx="6088380" cy="5064760"/>
            </a:xfrm>
            <a:custGeom>
              <a:avLst/>
              <a:gdLst/>
              <a:ahLst/>
              <a:cxnLst/>
              <a:rect l="l" t="t" r="r" b="b"/>
              <a:pathLst>
                <a:path w="6088380" h="5064759">
                  <a:moveTo>
                    <a:pt x="0" y="5064248"/>
                  </a:moveTo>
                  <a:lnTo>
                    <a:pt x="6088380" y="5064248"/>
                  </a:lnTo>
                  <a:lnTo>
                    <a:pt x="6088380" y="0"/>
                  </a:lnTo>
                  <a:lnTo>
                    <a:pt x="0" y="0"/>
                  </a:lnTo>
                  <a:lnTo>
                    <a:pt x="0" y="5064248"/>
                  </a:lnTo>
                  <a:close/>
                </a:path>
              </a:pathLst>
            </a:custGeom>
            <a:solidFill>
              <a:srgbClr val="B5D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20" y="0"/>
              <a:ext cx="2252980" cy="1793875"/>
            </a:xfrm>
            <a:custGeom>
              <a:avLst/>
              <a:gdLst/>
              <a:ahLst/>
              <a:cxnLst/>
              <a:rect l="l" t="t" r="r" b="b"/>
              <a:pathLst>
                <a:path w="2252979" h="1793875">
                  <a:moveTo>
                    <a:pt x="0" y="1793748"/>
                  </a:moveTo>
                  <a:lnTo>
                    <a:pt x="2252472" y="1793748"/>
                  </a:lnTo>
                  <a:lnTo>
                    <a:pt x="2252472" y="0"/>
                  </a:lnTo>
                  <a:lnTo>
                    <a:pt x="0" y="0"/>
                  </a:lnTo>
                  <a:lnTo>
                    <a:pt x="0" y="1793748"/>
                  </a:lnTo>
                  <a:close/>
                </a:path>
              </a:pathLst>
            </a:custGeom>
            <a:solidFill>
              <a:srgbClr val="FC4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2096" y="5347715"/>
              <a:ext cx="2372995" cy="1510665"/>
            </a:xfrm>
            <a:custGeom>
              <a:avLst/>
              <a:gdLst/>
              <a:ahLst/>
              <a:cxnLst/>
              <a:rect l="l" t="t" r="r" b="b"/>
              <a:pathLst>
                <a:path w="2372995" h="1510665">
                  <a:moveTo>
                    <a:pt x="2372868" y="0"/>
                  </a:moveTo>
                  <a:lnTo>
                    <a:pt x="0" y="0"/>
                  </a:lnTo>
                  <a:lnTo>
                    <a:pt x="0" y="1510281"/>
                  </a:lnTo>
                  <a:lnTo>
                    <a:pt x="2372868" y="1510281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FA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56092" y="0"/>
              <a:ext cx="3836035" cy="1800225"/>
            </a:xfrm>
            <a:custGeom>
              <a:avLst/>
              <a:gdLst/>
              <a:ahLst/>
              <a:cxnLst/>
              <a:rect l="l" t="t" r="r" b="b"/>
              <a:pathLst>
                <a:path w="3836034" h="1800225">
                  <a:moveTo>
                    <a:pt x="0" y="1799844"/>
                  </a:moveTo>
                  <a:lnTo>
                    <a:pt x="3835907" y="1799844"/>
                  </a:lnTo>
                  <a:lnTo>
                    <a:pt x="3835907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5200" y="2190064"/>
            <a:ext cx="3924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b="0" spc="-5" dirty="0">
                <a:solidFill>
                  <a:srgbClr val="8F00FF"/>
                </a:solidFill>
                <a:latin typeface="Calibri"/>
                <a:cs typeface="Calibri"/>
              </a:rPr>
              <a:t>СПАСИБО</a:t>
            </a:r>
            <a:r>
              <a:rPr sz="7200" b="0" spc="-5" dirty="0">
                <a:solidFill>
                  <a:srgbClr val="8F00FF"/>
                </a:solidFill>
                <a:latin typeface="Calibri"/>
                <a:cs typeface="Calibri"/>
              </a:rPr>
              <a:t>!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200" y="3813809"/>
            <a:ext cx="13976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8F00FF"/>
                </a:solidFill>
                <a:latin typeface="Calibri"/>
                <a:cs typeface="Calibri"/>
              </a:rPr>
              <a:t>КОНТАКТЫ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333494"/>
            <a:ext cx="4216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айт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5394" y="4309109"/>
            <a:ext cx="387883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latin typeface="Calibri"/>
                <a:cs typeface="Calibri"/>
              </a:rPr>
              <a:t>https://pt.2035.university/project/mobilnoe-prilozenie-vredanol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200" y="5020049"/>
            <a:ext cx="85808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B1B1B"/>
                </a:solidFill>
                <a:latin typeface="Calibri"/>
                <a:cs typeface="Calibri"/>
              </a:rPr>
              <a:t>Телефон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5393" y="5020049"/>
            <a:ext cx="237299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B1B1B"/>
                </a:solidFill>
                <a:latin typeface="Calibri"/>
                <a:cs typeface="Calibri"/>
              </a:rPr>
              <a:t>+7</a:t>
            </a:r>
            <a:r>
              <a:rPr spc="-10" dirty="0">
                <a:solidFill>
                  <a:srgbClr val="1B1B1B"/>
                </a:solidFill>
                <a:latin typeface="Calibri"/>
                <a:cs typeface="Calibri"/>
              </a:rPr>
              <a:t> (939)</a:t>
            </a:r>
            <a:r>
              <a:rPr spc="1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B1B1B"/>
                </a:solidFill>
                <a:latin typeface="Calibri"/>
                <a:cs typeface="Calibri"/>
              </a:rPr>
              <a:t>392</a:t>
            </a:r>
            <a:r>
              <a:rPr spc="1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B1B1B"/>
                </a:solidFill>
                <a:latin typeface="Calibri"/>
                <a:cs typeface="Calibri"/>
              </a:rPr>
              <a:t>3043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200" y="5706604"/>
            <a:ext cx="654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B1B1B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1B1B1B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1B1B1B"/>
                </a:solidFill>
                <a:latin typeface="Calibri"/>
                <a:cs typeface="Calibri"/>
              </a:rPr>
              <a:t>ail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5393" y="5682219"/>
            <a:ext cx="273474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B1B1B"/>
                </a:solidFill>
                <a:latin typeface="Calibri"/>
                <a:cs typeface="Calibri"/>
                <a:hlinkClick r:id="rId3"/>
              </a:rPr>
              <a:t>ilyuza.chikina@gmail.com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46CA18-4075-4DCF-A830-A68D1FC1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39" y="1439402"/>
            <a:ext cx="4309142" cy="4309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151" y="985826"/>
            <a:ext cx="744524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>
                <a:solidFill>
                  <a:srgbClr val="8F00FF"/>
                </a:solidFill>
                <a:latin typeface="Calibri"/>
                <a:cs typeface="Calibri"/>
              </a:rPr>
              <a:t>АКТУАЛЬНОСТЬ</a:t>
            </a:r>
            <a:r>
              <a:rPr lang="ru-RU" sz="4400" spc="-60" dirty="0">
                <a:solidFill>
                  <a:srgbClr val="8F00FF"/>
                </a:solidFill>
                <a:latin typeface="Calibri"/>
                <a:cs typeface="Calibri"/>
              </a:rPr>
              <a:t> </a:t>
            </a:r>
            <a:r>
              <a:rPr lang="ru-RU" sz="4400" dirty="0">
                <a:solidFill>
                  <a:srgbClr val="8F00FF"/>
                </a:solidFill>
                <a:latin typeface="Calibri"/>
                <a:cs typeface="Calibri"/>
              </a:rPr>
              <a:t>ПРОЕКТА</a:t>
            </a:r>
            <a:endParaRPr lang="ru-RU"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608" y="2133600"/>
            <a:ext cx="420319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FF2E2C"/>
              </a:buClr>
              <a:tabLst>
                <a:tab pos="311785" algn="l"/>
              </a:tabLst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Решается проблема эффективного информирования покупателя в розничном магазине о наличии в продукте компонентов, негативно влияющих на его здоровье.</a:t>
            </a:r>
            <a:endParaRPr lang="ru-RU" sz="2400" dirty="0"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91895"/>
            <a:ext cx="2624455" cy="97790"/>
            <a:chOff x="0" y="691895"/>
            <a:chExt cx="2624455" cy="97790"/>
          </a:xfrm>
        </p:grpSpPr>
        <p:sp>
          <p:nvSpPr>
            <p:cNvPr id="5" name="object 5"/>
            <p:cNvSpPr/>
            <p:nvPr/>
          </p:nvSpPr>
          <p:spPr>
            <a:xfrm>
              <a:off x="0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5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A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804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4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9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608" y="691895"/>
              <a:ext cx="320040" cy="97790"/>
            </a:xfrm>
            <a:custGeom>
              <a:avLst/>
              <a:gdLst/>
              <a:ahLst/>
              <a:cxnLst/>
              <a:rect l="l" t="t" r="r" b="b"/>
              <a:pathLst>
                <a:path w="320040" h="97790">
                  <a:moveTo>
                    <a:pt x="0" y="97536"/>
                  </a:moveTo>
                  <a:lnTo>
                    <a:pt x="320039" y="97536"/>
                  </a:lnTo>
                  <a:lnTo>
                    <a:pt x="320039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C4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3647" y="691895"/>
              <a:ext cx="337185" cy="97790"/>
            </a:xfrm>
            <a:custGeom>
              <a:avLst/>
              <a:gdLst/>
              <a:ahLst/>
              <a:cxnLst/>
              <a:rect l="l" t="t" r="r" b="b"/>
              <a:pathLst>
                <a:path w="337184" h="97790">
                  <a:moveTo>
                    <a:pt x="0" y="97536"/>
                  </a:moveTo>
                  <a:lnTo>
                    <a:pt x="336804" y="97536"/>
                  </a:lnTo>
                  <a:lnTo>
                    <a:pt x="33680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0452" y="691895"/>
              <a:ext cx="1294130" cy="97790"/>
            </a:xfrm>
            <a:custGeom>
              <a:avLst/>
              <a:gdLst/>
              <a:ahLst/>
              <a:cxnLst/>
              <a:rect l="l" t="t" r="r" b="b"/>
              <a:pathLst>
                <a:path w="1294130" h="97790">
                  <a:moveTo>
                    <a:pt x="129387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293875" y="97536"/>
                  </a:lnTo>
                  <a:lnTo>
                    <a:pt x="1293875" y="0"/>
                  </a:lnTo>
                  <a:close/>
                </a:path>
              </a:pathLst>
            </a:custGeom>
            <a:solidFill>
              <a:srgbClr val="B5D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Женщина в супермаркете, считывающая пищевую ценность продукта на полке">
            <a:extLst>
              <a:ext uri="{FF2B5EF4-FFF2-40B4-BE49-F238E27FC236}">
                <a16:creationId xmlns:a16="http://schemas.microsoft.com/office/drawing/2014/main" id="{36DC92DD-92B1-451C-960A-45E7339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5734050" cy="381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997712"/>
            <a:ext cx="56822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spc="-10" dirty="0">
                <a:solidFill>
                  <a:srgbClr val="9F00FF"/>
                </a:solidFill>
              </a:rPr>
              <a:t>ЦЕЛЕВАЯ АУДИТОРИЯ</a:t>
            </a:r>
            <a:endParaRPr lang="ru-RU" sz="4400" dirty="0">
              <a:solidFill>
                <a:srgbClr val="9F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06B4A-5A8E-4F26-B4C3-EB6FCC8747B7}"/>
              </a:ext>
            </a:extLst>
          </p:cNvPr>
          <p:cNvSpPr txBox="1"/>
          <p:nvPr/>
        </p:nvSpPr>
        <p:spPr>
          <a:xfrm>
            <a:off x="685800" y="1828800"/>
            <a:ext cx="9144000" cy="43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Люди в возрасте 18-60 лет, живущие на территории РФ и избегающие какие-либо компоненты в продуктах питания:</a:t>
            </a:r>
          </a:p>
          <a:p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ts val="35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             в силу особенностей здоровья</a:t>
            </a:r>
          </a:p>
          <a:p>
            <a:pPr>
              <a:lnSpc>
                <a:spcPts val="3500"/>
              </a:lnSpc>
            </a:pP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ts val="3500"/>
              </a:lnSpc>
            </a:pPr>
            <a:r>
              <a:rPr lang="ru-RU" sz="2400" dirty="0">
                <a:solidFill>
                  <a:srgbClr val="000000"/>
                </a:solidFill>
              </a:rPr>
              <a:t>            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следящие за здоровьем</a:t>
            </a:r>
          </a:p>
          <a:p>
            <a:pPr>
              <a:lnSpc>
                <a:spcPts val="3500"/>
              </a:lnSpc>
            </a:pPr>
            <a:r>
              <a:rPr lang="ru-RU" sz="2400" dirty="0">
                <a:solidFill>
                  <a:srgbClr val="000000"/>
                </a:solidFill>
              </a:rPr>
              <a:t>             </a:t>
            </a:r>
          </a:p>
          <a:p>
            <a:pPr>
              <a:lnSpc>
                <a:spcPts val="35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             занимающиеся профилактикой метаболических нарушений</a:t>
            </a:r>
          </a:p>
          <a:p>
            <a:pPr>
              <a:lnSpc>
                <a:spcPts val="3500"/>
              </a:lnSpc>
            </a:pP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ts val="35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             желающие сократить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каллораж</a:t>
            </a:r>
            <a:endParaRPr lang="ru-RU" sz="2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B711B1-2A77-4F87-BCD8-E3E7A4863B86}"/>
              </a:ext>
            </a:extLst>
          </p:cNvPr>
          <p:cNvSpPr/>
          <p:nvPr/>
        </p:nvSpPr>
        <p:spPr>
          <a:xfrm>
            <a:off x="716504" y="2810941"/>
            <a:ext cx="720000" cy="72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0C7E45-028B-4EED-9A6F-C9CBD24F182D}"/>
              </a:ext>
            </a:extLst>
          </p:cNvPr>
          <p:cNvSpPr/>
          <p:nvPr/>
        </p:nvSpPr>
        <p:spPr>
          <a:xfrm>
            <a:off x="705556" y="3740450"/>
            <a:ext cx="720000" cy="720000"/>
          </a:xfrm>
          <a:prstGeom prst="rect">
            <a:avLst/>
          </a:prstGeom>
          <a:solidFill>
            <a:srgbClr val="F1A9D6"/>
          </a:solidFill>
          <a:ln>
            <a:solidFill>
              <a:srgbClr val="F1A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7738A5-2B25-4B43-A0D3-D3B64884BF7E}"/>
              </a:ext>
            </a:extLst>
          </p:cNvPr>
          <p:cNvSpPr/>
          <p:nvPr/>
        </p:nvSpPr>
        <p:spPr>
          <a:xfrm>
            <a:off x="705556" y="4664917"/>
            <a:ext cx="720000" cy="720000"/>
          </a:xfrm>
          <a:prstGeom prst="rect">
            <a:avLst/>
          </a:prstGeom>
          <a:solidFill>
            <a:srgbClr val="9F00FF"/>
          </a:solidFill>
          <a:ln>
            <a:solidFill>
              <a:srgbClr val="9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AEB7C8-1AC4-4FB0-860A-684587EBA2DF}"/>
              </a:ext>
            </a:extLst>
          </p:cNvPr>
          <p:cNvSpPr/>
          <p:nvPr/>
        </p:nvSpPr>
        <p:spPr>
          <a:xfrm>
            <a:off x="694608" y="5594426"/>
            <a:ext cx="720000" cy="720000"/>
          </a:xfrm>
          <a:prstGeom prst="rect">
            <a:avLst/>
          </a:prstGeom>
          <a:solidFill>
            <a:srgbClr val="B5D7E0"/>
          </a:solidFill>
          <a:ln>
            <a:solidFill>
              <a:srgbClr val="B5D7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99DEE2-ABE2-46CD-A939-B5ADA782E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504" y="2802258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02E6DAE-F081-4E89-9A38-104B1BD77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556" y="3733800"/>
            <a:ext cx="720000" cy="7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A44BD60-8B5F-4976-B7EE-012C34F5D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312" y="4682481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FE88F78-BDC8-42AF-AD17-A91E56723A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268" y="55882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246" y="175163"/>
            <a:ext cx="33200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F00FF"/>
                </a:solidFill>
                <a:latin typeface="Calibri"/>
                <a:cs typeface="Calibri"/>
              </a:rPr>
              <a:t>РЕШЕНИЕ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566AF-0E3C-480C-8FDD-9C518783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48" y="838200"/>
            <a:ext cx="9333904" cy="5794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997712"/>
            <a:ext cx="35486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>
                <a:solidFill>
                  <a:srgbClr val="9F00FF"/>
                </a:solidFill>
              </a:rPr>
              <a:t>КОНКУРЕНТЫ</a:t>
            </a:r>
            <a:endParaRPr sz="4400" dirty="0">
              <a:solidFill>
                <a:srgbClr val="9F00FF"/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60E87B7-B5B6-4CBB-A217-774D8AD44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28880"/>
              </p:ext>
            </p:extLst>
          </p:nvPr>
        </p:nvGraphicFramePr>
        <p:xfrm>
          <a:off x="2032000" y="1828800"/>
          <a:ext cx="812800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97712"/>
            <a:ext cx="87302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>
                <a:solidFill>
                  <a:srgbClr val="9F00FF"/>
                </a:solidFill>
                <a:latin typeface="Calibri"/>
                <a:cs typeface="Calibri"/>
              </a:rPr>
              <a:t>КОНКУРЕНТНЫЕ ПРЕИМУЩЕСТВА</a:t>
            </a:r>
            <a:endParaRPr sz="4400" dirty="0">
              <a:solidFill>
                <a:srgbClr val="9F00FF"/>
              </a:solidFill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AD57ED7-767B-4215-987A-8F3843E80AD3}"/>
              </a:ext>
            </a:extLst>
          </p:cNvPr>
          <p:cNvSpPr txBox="1"/>
          <p:nvPr/>
        </p:nvSpPr>
        <p:spPr>
          <a:xfrm>
            <a:off x="838200" y="1984959"/>
            <a:ext cx="10387084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М</a:t>
            </a:r>
            <a:r>
              <a:rPr sz="2400" spc="-5" dirty="0" err="1">
                <a:solidFill>
                  <a:srgbClr val="1B1B1B"/>
                </a:solidFill>
                <a:latin typeface="Calibri"/>
                <a:cs typeface="Calibri"/>
              </a:rPr>
              <a:t>обильное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приложение</a:t>
            </a:r>
            <a:r>
              <a:rPr sz="2400" spc="1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«</a:t>
            </a:r>
            <a:r>
              <a:rPr sz="2400" spc="-5" dirty="0" err="1">
                <a:solidFill>
                  <a:srgbClr val="1B1B1B"/>
                </a:solidFill>
                <a:latin typeface="Calibri"/>
                <a:cs typeface="Calibri"/>
              </a:rPr>
              <a:t>ВредаНоль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»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1B1B1B"/>
                </a:solidFill>
                <a:latin typeface="Calibri"/>
                <a:cs typeface="Calibri"/>
              </a:rPr>
              <a:t>имеет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733425" marR="5080">
              <a:lnSpc>
                <a:spcPct val="100000"/>
              </a:lnSpc>
            </a:pP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базу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данных </a:t>
            </a: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с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информацией </a:t>
            </a: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из анкеты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покупателя, которая позволяет </a:t>
            </a: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 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оценить </a:t>
            </a: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совокупную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опасность продуктов питания </a:t>
            </a:r>
            <a:r>
              <a:rPr lang="ru-RU" sz="2400" dirty="0">
                <a:solidFill>
                  <a:srgbClr val="1B1B1B"/>
                </a:solidFill>
                <a:latin typeface="Calibri"/>
                <a:cs typeface="Calibri"/>
              </a:rPr>
              <a:t>с учётом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особенностей </a:t>
            </a:r>
            <a:r>
              <a:rPr lang="ru-RU" sz="2400" spc="-53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lang="ru-RU" sz="2400" spc="-5" dirty="0">
                <a:solidFill>
                  <a:srgbClr val="1B1B1B"/>
                </a:solidFill>
                <a:latin typeface="Calibri"/>
                <a:cs typeface="Calibri"/>
              </a:rPr>
              <a:t>здоровья и предпочтений</a:t>
            </a:r>
          </a:p>
          <a:p>
            <a:pPr marL="733425" marR="5080"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 marL="733425">
              <a:lnSpc>
                <a:spcPct val="100000"/>
              </a:lnSpc>
            </a:pP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систему</a:t>
            </a:r>
            <a:r>
              <a:rPr sz="2400" spc="-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анализа</a:t>
            </a:r>
            <a:r>
              <a:rPr sz="2400" spc="-1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состава</a:t>
            </a:r>
            <a:r>
              <a:rPr sz="2400" spc="-1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продуктов,</a:t>
            </a:r>
            <a:r>
              <a:rPr sz="2400" spc="-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 которой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используются</a:t>
            </a:r>
            <a:endParaRPr sz="2400" dirty="0">
              <a:latin typeface="Calibri"/>
              <a:cs typeface="Calibri"/>
            </a:endParaRPr>
          </a:p>
          <a:p>
            <a:pPr marL="733425">
              <a:lnSpc>
                <a:spcPct val="100000"/>
              </a:lnSpc>
            </a:pPr>
            <a:r>
              <a:rPr sz="2400" spc="-5" dirty="0" err="1">
                <a:solidFill>
                  <a:srgbClr val="1B1B1B"/>
                </a:solidFill>
                <a:latin typeface="Calibri"/>
                <a:cs typeface="Calibri"/>
              </a:rPr>
              <a:t>информационные</a:t>
            </a:r>
            <a:r>
              <a:rPr sz="2400" spc="3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1B1B1B"/>
                </a:solidFill>
                <a:latin typeface="Calibri"/>
                <a:cs typeface="Calibri"/>
              </a:rPr>
              <a:t>технологии</a:t>
            </a:r>
            <a:r>
              <a:rPr lang="ru-RU" sz="2400" spc="-10" dirty="0">
                <a:solidFill>
                  <a:srgbClr val="1B1B1B"/>
                </a:solidFill>
                <a:latin typeface="Calibri"/>
                <a:cs typeface="Calibri"/>
              </a:rPr>
              <a:t> и искусственный </a:t>
            </a:r>
            <a:r>
              <a:rPr lang="ru-RU" sz="2400" spc="-10" dirty="0" err="1">
                <a:solidFill>
                  <a:srgbClr val="1B1B1B"/>
                </a:solidFill>
                <a:latin typeface="Calibri"/>
                <a:cs typeface="Calibri"/>
              </a:rPr>
              <a:t>интелект</a:t>
            </a:r>
            <a:r>
              <a:rPr lang="ru-RU" sz="2400" spc="-10" dirty="0">
                <a:solidFill>
                  <a:srgbClr val="1B1B1B"/>
                </a:solidFill>
                <a:latin typeface="Calibri"/>
                <a:cs typeface="Calibri"/>
              </a:rPr>
              <a:t>;</a:t>
            </a:r>
          </a:p>
          <a:p>
            <a:pPr marL="733425"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 marL="733425" marR="601980">
              <a:lnSpc>
                <a:spcPct val="100000"/>
              </a:lnSpc>
            </a:pP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полную 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базу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данных продуктов питания, находящихся </a:t>
            </a:r>
            <a:r>
              <a:rPr sz="2400" dirty="0">
                <a:solidFill>
                  <a:srgbClr val="1B1B1B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российском </a:t>
            </a:r>
            <a:r>
              <a:rPr sz="2400" spc="-53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B1B1B"/>
                </a:solidFill>
                <a:latin typeface="Calibri"/>
                <a:cs typeface="Calibri"/>
              </a:rPr>
              <a:t>рынке.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622A93E5-7BA1-41F1-925B-0FFE177F099B}"/>
              </a:ext>
            </a:extLst>
          </p:cNvPr>
          <p:cNvGrpSpPr/>
          <p:nvPr/>
        </p:nvGrpSpPr>
        <p:grpSpPr>
          <a:xfrm>
            <a:off x="612199" y="2816860"/>
            <a:ext cx="764540" cy="764540"/>
            <a:chOff x="559562" y="2729738"/>
            <a:chExt cx="612140" cy="612140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F9F2B6C8-6261-4E8A-BB2D-0F8F5FA0DA20}"/>
                </a:ext>
              </a:extLst>
            </p:cNvPr>
            <p:cNvSpPr/>
            <p:nvPr/>
          </p:nvSpPr>
          <p:spPr>
            <a:xfrm>
              <a:off x="572262" y="2742438"/>
              <a:ext cx="586740" cy="586740"/>
            </a:xfrm>
            <a:custGeom>
              <a:avLst/>
              <a:gdLst/>
              <a:ahLst/>
              <a:cxnLst/>
              <a:rect l="l" t="t" r="r" b="b"/>
              <a:pathLst>
                <a:path w="586740" h="586739">
                  <a:moveTo>
                    <a:pt x="58674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6740" y="58673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042C0202-7662-4E16-A830-0A3FDB1F08A4}"/>
                </a:ext>
              </a:extLst>
            </p:cNvPr>
            <p:cNvSpPr/>
            <p:nvPr/>
          </p:nvSpPr>
          <p:spPr>
            <a:xfrm>
              <a:off x="572262" y="2742438"/>
              <a:ext cx="586740" cy="586740"/>
            </a:xfrm>
            <a:custGeom>
              <a:avLst/>
              <a:gdLst/>
              <a:ahLst/>
              <a:cxnLst/>
              <a:rect l="l" t="t" r="r" b="b"/>
              <a:pathLst>
                <a:path w="586740" h="586739">
                  <a:moveTo>
                    <a:pt x="0" y="586739"/>
                  </a:moveTo>
                  <a:lnTo>
                    <a:pt x="586740" y="586739"/>
                  </a:lnTo>
                  <a:lnTo>
                    <a:pt x="586740" y="0"/>
                  </a:lnTo>
                  <a:lnTo>
                    <a:pt x="0" y="0"/>
                  </a:lnTo>
                  <a:lnTo>
                    <a:pt x="0" y="586739"/>
                  </a:lnTo>
                  <a:close/>
                </a:path>
              </a:pathLst>
            </a:custGeom>
            <a:ln w="25400">
              <a:solidFill>
                <a:srgbClr val="FBAE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2E036976-2DB2-40B6-9268-D60B292C78CF}"/>
                </a:ext>
              </a:extLst>
            </p:cNvPr>
            <p:cNvSpPr/>
            <p:nvPr/>
          </p:nvSpPr>
          <p:spPr>
            <a:xfrm>
              <a:off x="657937" y="2791006"/>
              <a:ext cx="452120" cy="476884"/>
            </a:xfrm>
            <a:custGeom>
              <a:avLst/>
              <a:gdLst/>
              <a:ahLst/>
              <a:cxnLst/>
              <a:rect l="l" t="t" r="r" b="b"/>
              <a:pathLst>
                <a:path w="452119" h="476885">
                  <a:moveTo>
                    <a:pt x="311335" y="0"/>
                  </a:moveTo>
                  <a:lnTo>
                    <a:pt x="271013" y="8019"/>
                  </a:lnTo>
                  <a:lnTo>
                    <a:pt x="236826" y="30873"/>
                  </a:lnTo>
                  <a:lnTo>
                    <a:pt x="43214" y="224494"/>
                  </a:lnTo>
                  <a:lnTo>
                    <a:pt x="11231" y="272362"/>
                  </a:lnTo>
                  <a:lnTo>
                    <a:pt x="0" y="328827"/>
                  </a:lnTo>
                  <a:lnTo>
                    <a:pt x="2861" y="357746"/>
                  </a:lnTo>
                  <a:lnTo>
                    <a:pt x="24789" y="410688"/>
                  </a:lnTo>
                  <a:lnTo>
                    <a:pt x="65685" y="451586"/>
                  </a:lnTo>
                  <a:lnTo>
                    <a:pt x="118623" y="473515"/>
                  </a:lnTo>
                  <a:lnTo>
                    <a:pt x="147543" y="476376"/>
                  </a:lnTo>
                  <a:lnTo>
                    <a:pt x="176462" y="473515"/>
                  </a:lnTo>
                  <a:lnTo>
                    <a:pt x="229400" y="451586"/>
                  </a:lnTo>
                  <a:lnTo>
                    <a:pt x="445484" y="239540"/>
                  </a:lnTo>
                  <a:lnTo>
                    <a:pt x="451648" y="224643"/>
                  </a:lnTo>
                  <a:lnTo>
                    <a:pt x="450107" y="216714"/>
                  </a:lnTo>
                  <a:lnTo>
                    <a:pt x="222078" y="403366"/>
                  </a:lnTo>
                  <a:lnTo>
                    <a:pt x="206023" y="416529"/>
                  </a:lnTo>
                  <a:lnTo>
                    <a:pt x="187880" y="426216"/>
                  </a:lnTo>
                  <a:lnTo>
                    <a:pt x="168203" y="432195"/>
                  </a:lnTo>
                  <a:lnTo>
                    <a:pt x="147543" y="434240"/>
                  </a:lnTo>
                  <a:lnTo>
                    <a:pt x="126883" y="432195"/>
                  </a:lnTo>
                  <a:lnTo>
                    <a:pt x="89063" y="416529"/>
                  </a:lnTo>
                  <a:lnTo>
                    <a:pt x="59844" y="387310"/>
                  </a:lnTo>
                  <a:lnTo>
                    <a:pt x="44179" y="349488"/>
                  </a:lnTo>
                  <a:lnTo>
                    <a:pt x="42135" y="328827"/>
                  </a:lnTo>
                  <a:lnTo>
                    <a:pt x="44179" y="308166"/>
                  </a:lnTo>
                  <a:lnTo>
                    <a:pt x="59844" y="270343"/>
                  </a:lnTo>
                  <a:lnTo>
                    <a:pt x="266620" y="60678"/>
                  </a:lnTo>
                  <a:lnTo>
                    <a:pt x="311335" y="42134"/>
                  </a:lnTo>
                  <a:lnTo>
                    <a:pt x="323733" y="43363"/>
                  </a:lnTo>
                  <a:lnTo>
                    <a:pt x="363970" y="70309"/>
                  </a:lnTo>
                  <a:lnTo>
                    <a:pt x="374584" y="105385"/>
                  </a:lnTo>
                  <a:lnTo>
                    <a:pt x="373359" y="117784"/>
                  </a:lnTo>
                  <a:lnTo>
                    <a:pt x="158291" y="347696"/>
                  </a:lnTo>
                  <a:lnTo>
                    <a:pt x="126243" y="323237"/>
                  </a:lnTo>
                  <a:lnTo>
                    <a:pt x="311268" y="135257"/>
                  </a:lnTo>
                  <a:lnTo>
                    <a:pt x="315911" y="128293"/>
                  </a:lnTo>
                  <a:lnTo>
                    <a:pt x="288470" y="100829"/>
                  </a:lnTo>
                  <a:lnTo>
                    <a:pt x="102624" y="284117"/>
                  </a:lnTo>
                  <a:lnTo>
                    <a:pt x="84107" y="328827"/>
                  </a:lnTo>
                  <a:lnTo>
                    <a:pt x="85332" y="341219"/>
                  </a:lnTo>
                  <a:lnTo>
                    <a:pt x="112254" y="381431"/>
                  </a:lnTo>
                  <a:lnTo>
                    <a:pt x="147332" y="392055"/>
                  </a:lnTo>
                  <a:lnTo>
                    <a:pt x="159725" y="390829"/>
                  </a:lnTo>
                  <a:lnTo>
                    <a:pt x="385877" y="179917"/>
                  </a:lnTo>
                  <a:lnTo>
                    <a:pt x="408701" y="145726"/>
                  </a:lnTo>
                  <a:lnTo>
                    <a:pt x="416716" y="105385"/>
                  </a:lnTo>
                  <a:lnTo>
                    <a:pt x="414674" y="84735"/>
                  </a:lnTo>
                  <a:lnTo>
                    <a:pt x="399026" y="46919"/>
                  </a:lnTo>
                  <a:lnTo>
                    <a:pt x="369818" y="17704"/>
                  </a:lnTo>
                  <a:lnTo>
                    <a:pt x="331998" y="2042"/>
                  </a:lnTo>
                  <a:lnTo>
                    <a:pt x="311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">
            <a:extLst>
              <a:ext uri="{FF2B5EF4-FFF2-40B4-BE49-F238E27FC236}">
                <a16:creationId xmlns:a16="http://schemas.microsoft.com/office/drawing/2014/main" id="{8D7E14D1-BD72-43FE-A74E-1AA88C3B3352}"/>
              </a:ext>
            </a:extLst>
          </p:cNvPr>
          <p:cNvGrpSpPr/>
          <p:nvPr/>
        </p:nvGrpSpPr>
        <p:grpSpPr>
          <a:xfrm>
            <a:off x="624803" y="4220184"/>
            <a:ext cx="732816" cy="732816"/>
            <a:chOff x="559562" y="4290314"/>
            <a:chExt cx="612140" cy="6140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8B014FDE-C031-48E1-832F-448F8F2D5E47}"/>
                </a:ext>
              </a:extLst>
            </p:cNvPr>
            <p:cNvSpPr/>
            <p:nvPr/>
          </p:nvSpPr>
          <p:spPr>
            <a:xfrm>
              <a:off x="572262" y="4303014"/>
              <a:ext cx="586740" cy="588645"/>
            </a:xfrm>
            <a:custGeom>
              <a:avLst/>
              <a:gdLst/>
              <a:ahLst/>
              <a:cxnLst/>
              <a:rect l="l" t="t" r="r" b="b"/>
              <a:pathLst>
                <a:path w="586740" h="588645">
                  <a:moveTo>
                    <a:pt x="58674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586740" y="588263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C4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CB576FB-C3A7-48BD-B829-EE94158113FC}"/>
                </a:ext>
              </a:extLst>
            </p:cNvPr>
            <p:cNvSpPr/>
            <p:nvPr/>
          </p:nvSpPr>
          <p:spPr>
            <a:xfrm>
              <a:off x="572262" y="4303014"/>
              <a:ext cx="586740" cy="588645"/>
            </a:xfrm>
            <a:custGeom>
              <a:avLst/>
              <a:gdLst/>
              <a:ahLst/>
              <a:cxnLst/>
              <a:rect l="l" t="t" r="r" b="b"/>
              <a:pathLst>
                <a:path w="586740" h="588645">
                  <a:moveTo>
                    <a:pt x="0" y="588263"/>
                  </a:moveTo>
                  <a:lnTo>
                    <a:pt x="586740" y="588263"/>
                  </a:lnTo>
                  <a:lnTo>
                    <a:pt x="58674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25400">
              <a:solidFill>
                <a:srgbClr val="FC48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A0266E8D-E43B-45B0-9262-EB7F9AF7D8CC}"/>
                </a:ext>
              </a:extLst>
            </p:cNvPr>
            <p:cNvSpPr/>
            <p:nvPr/>
          </p:nvSpPr>
          <p:spPr>
            <a:xfrm>
              <a:off x="617216" y="4360634"/>
              <a:ext cx="502284" cy="480059"/>
            </a:xfrm>
            <a:custGeom>
              <a:avLst/>
              <a:gdLst/>
              <a:ahLst/>
              <a:cxnLst/>
              <a:rect l="l" t="t" r="r" b="b"/>
              <a:pathLst>
                <a:path w="502284" h="480060">
                  <a:moveTo>
                    <a:pt x="259669" y="0"/>
                  </a:moveTo>
                  <a:lnTo>
                    <a:pt x="242299" y="0"/>
                  </a:lnTo>
                  <a:lnTo>
                    <a:pt x="234367" y="4921"/>
                  </a:lnTo>
                  <a:lnTo>
                    <a:pt x="165321" y="144792"/>
                  </a:lnTo>
                  <a:lnTo>
                    <a:pt x="10912" y="167374"/>
                  </a:lnTo>
                  <a:lnTo>
                    <a:pt x="3779" y="173400"/>
                  </a:lnTo>
                  <a:lnTo>
                    <a:pt x="1100" y="181662"/>
                  </a:lnTo>
                  <a:lnTo>
                    <a:pt x="0" y="187947"/>
                  </a:lnTo>
                  <a:lnTo>
                    <a:pt x="656" y="194178"/>
                  </a:lnTo>
                  <a:lnTo>
                    <a:pt x="2980" y="199997"/>
                  </a:lnTo>
                  <a:lnTo>
                    <a:pt x="6885" y="205047"/>
                  </a:lnTo>
                  <a:lnTo>
                    <a:pt x="112375" y="307799"/>
                  </a:lnTo>
                  <a:lnTo>
                    <a:pt x="86012" y="461523"/>
                  </a:lnTo>
                  <a:lnTo>
                    <a:pt x="89529" y="470176"/>
                  </a:lnTo>
                  <a:lnTo>
                    <a:pt x="96557" y="475282"/>
                  </a:lnTo>
                  <a:lnTo>
                    <a:pt x="102196" y="478274"/>
                  </a:lnTo>
                  <a:lnTo>
                    <a:pt x="108326" y="479579"/>
                  </a:lnTo>
                  <a:lnTo>
                    <a:pt x="114580" y="479168"/>
                  </a:lnTo>
                  <a:lnTo>
                    <a:pt x="120589" y="477016"/>
                  </a:lnTo>
                  <a:lnTo>
                    <a:pt x="238322" y="415100"/>
                  </a:lnTo>
                  <a:lnTo>
                    <a:pt x="140275" y="415100"/>
                  </a:lnTo>
                  <a:lnTo>
                    <a:pt x="160653" y="296280"/>
                  </a:lnTo>
                  <a:lnTo>
                    <a:pt x="158195" y="288724"/>
                  </a:lnTo>
                  <a:lnTo>
                    <a:pt x="71826" y="204595"/>
                  </a:lnTo>
                  <a:lnTo>
                    <a:pt x="191198" y="187148"/>
                  </a:lnTo>
                  <a:lnTo>
                    <a:pt x="197615" y="182480"/>
                  </a:lnTo>
                  <a:lnTo>
                    <a:pt x="250984" y="74368"/>
                  </a:lnTo>
                  <a:lnTo>
                    <a:pt x="301889" y="74368"/>
                  </a:lnTo>
                  <a:lnTo>
                    <a:pt x="267601" y="4921"/>
                  </a:lnTo>
                  <a:lnTo>
                    <a:pt x="259669" y="0"/>
                  </a:lnTo>
                  <a:close/>
                </a:path>
                <a:path w="502284" h="480060">
                  <a:moveTo>
                    <a:pt x="349037" y="408441"/>
                  </a:moveTo>
                  <a:lnTo>
                    <a:pt x="250984" y="408441"/>
                  </a:lnTo>
                  <a:lnTo>
                    <a:pt x="381386" y="477016"/>
                  </a:lnTo>
                  <a:lnTo>
                    <a:pt x="387390" y="479168"/>
                  </a:lnTo>
                  <a:lnTo>
                    <a:pt x="393645" y="479579"/>
                  </a:lnTo>
                  <a:lnTo>
                    <a:pt x="399777" y="478274"/>
                  </a:lnTo>
                  <a:lnTo>
                    <a:pt x="405415" y="475282"/>
                  </a:lnTo>
                  <a:lnTo>
                    <a:pt x="412435" y="470176"/>
                  </a:lnTo>
                  <a:lnTo>
                    <a:pt x="415945" y="461523"/>
                  </a:lnTo>
                  <a:lnTo>
                    <a:pt x="414498" y="452961"/>
                  </a:lnTo>
                  <a:lnTo>
                    <a:pt x="408004" y="415100"/>
                  </a:lnTo>
                  <a:lnTo>
                    <a:pt x="361700" y="415100"/>
                  </a:lnTo>
                  <a:lnTo>
                    <a:pt x="349037" y="408441"/>
                  </a:lnTo>
                  <a:close/>
                </a:path>
                <a:path w="502284" h="480060">
                  <a:moveTo>
                    <a:pt x="254954" y="358967"/>
                  </a:moveTo>
                  <a:lnTo>
                    <a:pt x="247011" y="358967"/>
                  </a:lnTo>
                  <a:lnTo>
                    <a:pt x="140275" y="415100"/>
                  </a:lnTo>
                  <a:lnTo>
                    <a:pt x="238322" y="415100"/>
                  </a:lnTo>
                  <a:lnTo>
                    <a:pt x="250984" y="408441"/>
                  </a:lnTo>
                  <a:lnTo>
                    <a:pt x="349037" y="408441"/>
                  </a:lnTo>
                  <a:lnTo>
                    <a:pt x="254954" y="358967"/>
                  </a:lnTo>
                  <a:close/>
                </a:path>
                <a:path w="502284" h="480060">
                  <a:moveTo>
                    <a:pt x="301889" y="74368"/>
                  </a:moveTo>
                  <a:lnTo>
                    <a:pt x="250984" y="74368"/>
                  </a:lnTo>
                  <a:lnTo>
                    <a:pt x="304350" y="182480"/>
                  </a:lnTo>
                  <a:lnTo>
                    <a:pt x="310766" y="187148"/>
                  </a:lnTo>
                  <a:lnTo>
                    <a:pt x="430131" y="204595"/>
                  </a:lnTo>
                  <a:lnTo>
                    <a:pt x="343787" y="288724"/>
                  </a:lnTo>
                  <a:lnTo>
                    <a:pt x="341326" y="296280"/>
                  </a:lnTo>
                  <a:lnTo>
                    <a:pt x="361700" y="415100"/>
                  </a:lnTo>
                  <a:lnTo>
                    <a:pt x="408004" y="415100"/>
                  </a:lnTo>
                  <a:lnTo>
                    <a:pt x="389601" y="307799"/>
                  </a:lnTo>
                  <a:lnTo>
                    <a:pt x="495087" y="205047"/>
                  </a:lnTo>
                  <a:lnTo>
                    <a:pt x="498995" y="199997"/>
                  </a:lnTo>
                  <a:lnTo>
                    <a:pt x="501321" y="194178"/>
                  </a:lnTo>
                  <a:lnTo>
                    <a:pt x="501978" y="187947"/>
                  </a:lnTo>
                  <a:lnTo>
                    <a:pt x="500878" y="181662"/>
                  </a:lnTo>
                  <a:lnTo>
                    <a:pt x="498200" y="173400"/>
                  </a:lnTo>
                  <a:lnTo>
                    <a:pt x="491034" y="167374"/>
                  </a:lnTo>
                  <a:lnTo>
                    <a:pt x="336658" y="144792"/>
                  </a:lnTo>
                  <a:lnTo>
                    <a:pt x="301889" y="7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>
            <a:extLst>
              <a:ext uri="{FF2B5EF4-FFF2-40B4-BE49-F238E27FC236}">
                <a16:creationId xmlns:a16="http://schemas.microsoft.com/office/drawing/2014/main" id="{7354D89E-7783-46DE-824D-79CEEAE902D3}"/>
              </a:ext>
            </a:extLst>
          </p:cNvPr>
          <p:cNvGrpSpPr/>
          <p:nvPr/>
        </p:nvGrpSpPr>
        <p:grpSpPr>
          <a:xfrm>
            <a:off x="609600" y="5334000"/>
            <a:ext cx="732816" cy="732815"/>
            <a:chOff x="547369" y="5381497"/>
            <a:chExt cx="614045" cy="612140"/>
          </a:xfrm>
        </p:grpSpPr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4402C3A3-F5CF-4BD0-8760-455F0030DF7E}"/>
                </a:ext>
              </a:extLst>
            </p:cNvPr>
            <p:cNvSpPr/>
            <p:nvPr/>
          </p:nvSpPr>
          <p:spPr>
            <a:xfrm>
              <a:off x="560069" y="5394197"/>
              <a:ext cx="588645" cy="586740"/>
            </a:xfrm>
            <a:custGeom>
              <a:avLst/>
              <a:gdLst/>
              <a:ahLst/>
              <a:cxnLst/>
              <a:rect l="l" t="t" r="r" b="b"/>
              <a:pathLst>
                <a:path w="588644" h="586739">
                  <a:moveTo>
                    <a:pt x="588264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8264" y="586739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B5D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CCEC2959-8D56-4D06-8B59-F742261A0EFE}"/>
                </a:ext>
              </a:extLst>
            </p:cNvPr>
            <p:cNvSpPr/>
            <p:nvPr/>
          </p:nvSpPr>
          <p:spPr>
            <a:xfrm>
              <a:off x="560069" y="5394197"/>
              <a:ext cx="588645" cy="586740"/>
            </a:xfrm>
            <a:custGeom>
              <a:avLst/>
              <a:gdLst/>
              <a:ahLst/>
              <a:cxnLst/>
              <a:rect l="l" t="t" r="r" b="b"/>
              <a:pathLst>
                <a:path w="588644" h="586739">
                  <a:moveTo>
                    <a:pt x="0" y="586739"/>
                  </a:moveTo>
                  <a:lnTo>
                    <a:pt x="588264" y="586739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586739"/>
                  </a:lnTo>
                  <a:close/>
                </a:path>
              </a:pathLst>
            </a:custGeom>
            <a:ln w="25400">
              <a:solidFill>
                <a:srgbClr val="B5D7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506CE303-B573-48D0-888B-EA7CC19C9F06}"/>
                </a:ext>
              </a:extLst>
            </p:cNvPr>
            <p:cNvSpPr/>
            <p:nvPr/>
          </p:nvSpPr>
          <p:spPr>
            <a:xfrm>
              <a:off x="609999" y="5561414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4">
                  <a:moveTo>
                    <a:pt x="2839" y="323727"/>
                  </a:moveTo>
                  <a:lnTo>
                    <a:pt x="0" y="331726"/>
                  </a:lnTo>
                  <a:lnTo>
                    <a:pt x="2011" y="340654"/>
                  </a:lnTo>
                  <a:lnTo>
                    <a:pt x="14014" y="352656"/>
                  </a:lnTo>
                  <a:lnTo>
                    <a:pt x="22948" y="354670"/>
                  </a:lnTo>
                  <a:lnTo>
                    <a:pt x="30926" y="351830"/>
                  </a:lnTo>
                  <a:lnTo>
                    <a:pt x="23572" y="331095"/>
                  </a:lnTo>
                  <a:lnTo>
                    <a:pt x="2839" y="323727"/>
                  </a:lnTo>
                  <a:close/>
                </a:path>
                <a:path w="354965" h="354964">
                  <a:moveTo>
                    <a:pt x="233819" y="0"/>
                  </a:moveTo>
                  <a:lnTo>
                    <a:pt x="187490" y="9178"/>
                  </a:lnTo>
                  <a:lnTo>
                    <a:pt x="148187" y="35389"/>
                  </a:lnTo>
                  <a:lnTo>
                    <a:pt x="121399" y="68747"/>
                  </a:lnTo>
                  <a:lnTo>
                    <a:pt x="95929" y="110753"/>
                  </a:lnTo>
                  <a:lnTo>
                    <a:pt x="71811" y="157812"/>
                  </a:lnTo>
                  <a:lnTo>
                    <a:pt x="49813" y="205899"/>
                  </a:lnTo>
                  <a:lnTo>
                    <a:pt x="30890" y="250819"/>
                  </a:lnTo>
                  <a:lnTo>
                    <a:pt x="16059" y="288303"/>
                  </a:lnTo>
                  <a:lnTo>
                    <a:pt x="2839" y="323727"/>
                  </a:lnTo>
                  <a:lnTo>
                    <a:pt x="23572" y="331095"/>
                  </a:lnTo>
                  <a:lnTo>
                    <a:pt x="30947" y="351830"/>
                  </a:lnTo>
                  <a:lnTo>
                    <a:pt x="83940" y="331787"/>
                  </a:lnTo>
                  <a:lnTo>
                    <a:pt x="125711" y="314786"/>
                  </a:lnTo>
                  <a:lnTo>
                    <a:pt x="172736" y="294235"/>
                  </a:lnTo>
                  <a:lnTo>
                    <a:pt x="174531" y="293395"/>
                  </a:lnTo>
                  <a:lnTo>
                    <a:pt x="61291" y="293395"/>
                  </a:lnTo>
                  <a:lnTo>
                    <a:pt x="67463" y="277800"/>
                  </a:lnTo>
                  <a:lnTo>
                    <a:pt x="81967" y="242545"/>
                  </a:lnTo>
                  <a:lnTo>
                    <a:pt x="98033" y="205755"/>
                  </a:lnTo>
                  <a:lnTo>
                    <a:pt x="114876" y="169880"/>
                  </a:lnTo>
                  <a:lnTo>
                    <a:pt x="123506" y="152648"/>
                  </a:lnTo>
                  <a:lnTo>
                    <a:pt x="126941" y="152648"/>
                  </a:lnTo>
                  <a:lnTo>
                    <a:pt x="145632" y="112575"/>
                  </a:lnTo>
                  <a:lnTo>
                    <a:pt x="171363" y="75291"/>
                  </a:lnTo>
                  <a:lnTo>
                    <a:pt x="204301" y="49852"/>
                  </a:lnTo>
                  <a:lnTo>
                    <a:pt x="233784" y="44009"/>
                  </a:lnTo>
                  <a:lnTo>
                    <a:pt x="327070" y="44009"/>
                  </a:lnTo>
                  <a:lnTo>
                    <a:pt x="319384" y="35528"/>
                  </a:lnTo>
                  <a:lnTo>
                    <a:pt x="280133" y="9248"/>
                  </a:lnTo>
                  <a:lnTo>
                    <a:pt x="245576" y="580"/>
                  </a:lnTo>
                  <a:lnTo>
                    <a:pt x="233819" y="0"/>
                  </a:lnTo>
                  <a:close/>
                </a:path>
                <a:path w="354965" h="354964">
                  <a:moveTo>
                    <a:pt x="125852" y="154982"/>
                  </a:moveTo>
                  <a:lnTo>
                    <a:pt x="61291" y="293395"/>
                  </a:lnTo>
                  <a:lnTo>
                    <a:pt x="130751" y="159858"/>
                  </a:lnTo>
                  <a:lnTo>
                    <a:pt x="125852" y="154982"/>
                  </a:lnTo>
                  <a:close/>
                </a:path>
                <a:path w="354965" h="354964">
                  <a:moveTo>
                    <a:pt x="257051" y="107513"/>
                  </a:moveTo>
                  <a:lnTo>
                    <a:pt x="248770" y="109125"/>
                  </a:lnTo>
                  <a:lnTo>
                    <a:pt x="241490" y="113960"/>
                  </a:lnTo>
                  <a:lnTo>
                    <a:pt x="236656" y="121239"/>
                  </a:lnTo>
                  <a:lnTo>
                    <a:pt x="235045" y="129520"/>
                  </a:lnTo>
                  <a:lnTo>
                    <a:pt x="236656" y="137801"/>
                  </a:lnTo>
                  <a:lnTo>
                    <a:pt x="241490" y="145081"/>
                  </a:lnTo>
                  <a:lnTo>
                    <a:pt x="279673" y="183263"/>
                  </a:lnTo>
                  <a:lnTo>
                    <a:pt x="268279" y="192080"/>
                  </a:lnTo>
                  <a:lnTo>
                    <a:pt x="222773" y="220278"/>
                  </a:lnTo>
                  <a:lnTo>
                    <a:pt x="177887" y="243242"/>
                  </a:lnTo>
                  <a:lnTo>
                    <a:pt x="131236" y="264550"/>
                  </a:lnTo>
                  <a:lnTo>
                    <a:pt x="93975" y="280307"/>
                  </a:lnTo>
                  <a:lnTo>
                    <a:pt x="61291" y="293395"/>
                  </a:lnTo>
                  <a:lnTo>
                    <a:pt x="174531" y="293395"/>
                  </a:lnTo>
                  <a:lnTo>
                    <a:pt x="220874" y="271075"/>
                  </a:lnTo>
                  <a:lnTo>
                    <a:pt x="265697" y="246361"/>
                  </a:lnTo>
                  <a:lnTo>
                    <a:pt x="304046" y="220170"/>
                  </a:lnTo>
                  <a:lnTo>
                    <a:pt x="324347" y="201285"/>
                  </a:lnTo>
                  <a:lnTo>
                    <a:pt x="325185" y="200661"/>
                  </a:lnTo>
                  <a:lnTo>
                    <a:pt x="325987" y="199973"/>
                  </a:lnTo>
                  <a:lnTo>
                    <a:pt x="328640" y="197310"/>
                  </a:lnTo>
                  <a:lnTo>
                    <a:pt x="330140" y="195143"/>
                  </a:lnTo>
                  <a:lnTo>
                    <a:pt x="331187" y="192829"/>
                  </a:lnTo>
                  <a:lnTo>
                    <a:pt x="335328" y="186830"/>
                  </a:lnTo>
                  <a:lnTo>
                    <a:pt x="351745" y="147444"/>
                  </a:lnTo>
                  <a:lnTo>
                    <a:pt x="306095" y="147444"/>
                  </a:lnTo>
                  <a:lnTo>
                    <a:pt x="272609" y="113960"/>
                  </a:lnTo>
                  <a:lnTo>
                    <a:pt x="265331" y="109125"/>
                  </a:lnTo>
                  <a:lnTo>
                    <a:pt x="257051" y="107513"/>
                  </a:lnTo>
                  <a:close/>
                </a:path>
                <a:path w="354965" h="354964">
                  <a:moveTo>
                    <a:pt x="152032" y="118944"/>
                  </a:moveTo>
                  <a:lnTo>
                    <a:pt x="130751" y="159858"/>
                  </a:lnTo>
                  <a:lnTo>
                    <a:pt x="148225" y="177246"/>
                  </a:lnTo>
                  <a:lnTo>
                    <a:pt x="155517" y="182063"/>
                  </a:lnTo>
                  <a:lnTo>
                    <a:pt x="163802" y="183655"/>
                  </a:lnTo>
                  <a:lnTo>
                    <a:pt x="172102" y="182007"/>
                  </a:lnTo>
                  <a:lnTo>
                    <a:pt x="179345" y="177172"/>
                  </a:lnTo>
                  <a:lnTo>
                    <a:pt x="184162" y="169880"/>
                  </a:lnTo>
                  <a:lnTo>
                    <a:pt x="185753" y="161595"/>
                  </a:lnTo>
                  <a:lnTo>
                    <a:pt x="184122" y="153319"/>
                  </a:lnTo>
                  <a:lnTo>
                    <a:pt x="179271" y="146052"/>
                  </a:lnTo>
                  <a:lnTo>
                    <a:pt x="152032" y="118944"/>
                  </a:lnTo>
                  <a:close/>
                </a:path>
                <a:path w="354965" h="354964">
                  <a:moveTo>
                    <a:pt x="126941" y="152648"/>
                  </a:moveTo>
                  <a:lnTo>
                    <a:pt x="123506" y="152648"/>
                  </a:lnTo>
                  <a:lnTo>
                    <a:pt x="125852" y="154982"/>
                  </a:lnTo>
                  <a:lnTo>
                    <a:pt x="126941" y="152648"/>
                  </a:lnTo>
                  <a:close/>
                </a:path>
                <a:path w="354965" h="354964">
                  <a:moveTo>
                    <a:pt x="327070" y="44009"/>
                  </a:moveTo>
                  <a:lnTo>
                    <a:pt x="233784" y="44009"/>
                  </a:lnTo>
                  <a:lnTo>
                    <a:pt x="241344" y="44386"/>
                  </a:lnTo>
                  <a:lnTo>
                    <a:pt x="248812" y="45500"/>
                  </a:lnTo>
                  <a:lnTo>
                    <a:pt x="288240" y="66614"/>
                  </a:lnTo>
                  <a:lnTo>
                    <a:pt x="309291" y="106076"/>
                  </a:lnTo>
                  <a:lnTo>
                    <a:pt x="310755" y="121239"/>
                  </a:lnTo>
                  <a:lnTo>
                    <a:pt x="310462" y="127830"/>
                  </a:lnTo>
                  <a:lnTo>
                    <a:pt x="309579" y="134486"/>
                  </a:lnTo>
                  <a:lnTo>
                    <a:pt x="308121" y="141036"/>
                  </a:lnTo>
                  <a:lnTo>
                    <a:pt x="306095" y="147444"/>
                  </a:lnTo>
                  <a:lnTo>
                    <a:pt x="351745" y="147444"/>
                  </a:lnTo>
                  <a:lnTo>
                    <a:pt x="352419" y="144757"/>
                  </a:lnTo>
                  <a:lnTo>
                    <a:pt x="354173" y="133022"/>
                  </a:lnTo>
                  <a:lnTo>
                    <a:pt x="354774" y="121239"/>
                  </a:lnTo>
                  <a:lnTo>
                    <a:pt x="354272" y="110753"/>
                  </a:lnTo>
                  <a:lnTo>
                    <a:pt x="340524" y="64056"/>
                  </a:lnTo>
                  <a:lnTo>
                    <a:pt x="327371" y="44341"/>
                  </a:lnTo>
                  <a:lnTo>
                    <a:pt x="327070" y="44009"/>
                  </a:lnTo>
                  <a:close/>
                </a:path>
                <a:path w="354965" h="354964">
                  <a:moveTo>
                    <a:pt x="179293" y="66536"/>
                  </a:moveTo>
                  <a:lnTo>
                    <a:pt x="145632" y="112575"/>
                  </a:lnTo>
                  <a:lnTo>
                    <a:pt x="152032" y="118944"/>
                  </a:lnTo>
                  <a:lnTo>
                    <a:pt x="179293" y="66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3E7CDF87-81CC-4622-892A-D2BE61D9A78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678" y="5436994"/>
              <a:ext cx="242039" cy="242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440" y="762000"/>
            <a:ext cx="5311559" cy="54731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0105" y="1238503"/>
            <a:ext cx="807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TAM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6135" y="2486913"/>
            <a:ext cx="796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SAM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8892" y="4446270"/>
            <a:ext cx="82994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SOM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42861" y="506984"/>
            <a:ext cx="2484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15,8</a:t>
            </a:r>
            <a:r>
              <a:rPr sz="2800" b="1" spc="-35" dirty="0">
                <a:solidFill>
                  <a:srgbClr val="FBAE17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BAE17"/>
                </a:solidFill>
                <a:latin typeface="Calibri"/>
                <a:cs typeface="Calibri"/>
              </a:rPr>
              <a:t>млрд</a:t>
            </a:r>
            <a:r>
              <a:rPr sz="2800" b="1" spc="-70" dirty="0">
                <a:solidFill>
                  <a:srgbClr val="FBAE17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BAE17"/>
                </a:solidFill>
                <a:latin typeface="Calibri"/>
                <a:cs typeface="Calibri"/>
              </a:rPr>
              <a:t>руб.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6196" y="928394"/>
            <a:ext cx="4941570" cy="29031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AE17"/>
                </a:solidFill>
                <a:latin typeface="Calibri"/>
                <a:cs typeface="Calibri"/>
              </a:rPr>
              <a:t>общий</a:t>
            </a:r>
            <a:r>
              <a:rPr sz="2000" b="1" spc="-50" dirty="0">
                <a:solidFill>
                  <a:srgbClr val="FBAE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BAE17"/>
                </a:solidFill>
                <a:latin typeface="Calibri"/>
                <a:cs typeface="Calibri"/>
              </a:rPr>
              <a:t>объём</a:t>
            </a:r>
            <a:r>
              <a:rPr sz="2000" b="1" spc="-25" dirty="0">
                <a:solidFill>
                  <a:srgbClr val="FBAE1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BAE17"/>
                </a:solidFill>
                <a:latin typeface="Calibri"/>
                <a:cs typeface="Calibri"/>
              </a:rPr>
              <a:t>рынка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Количество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людей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России 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возрасте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ru-RU" spc="-20" dirty="0">
                <a:latin typeface="Calibri"/>
                <a:cs typeface="Calibri"/>
              </a:rPr>
              <a:t>18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до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ru-RU" sz="1800" spc="-25" dirty="0">
                <a:latin typeface="Calibri"/>
                <a:cs typeface="Calibri"/>
              </a:rPr>
              <a:t>6</a:t>
            </a:r>
            <a:r>
              <a:rPr sz="1800" spc="-25" dirty="0">
                <a:latin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sz="1800" dirty="0">
                <a:latin typeface="Calibri"/>
                <a:cs typeface="Calibri"/>
              </a:rPr>
              <a:t>лет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равно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81,2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млн</a:t>
            </a:r>
            <a:r>
              <a:rPr sz="1800" spc="-20" dirty="0">
                <a:latin typeface="Calibri"/>
                <a:cs typeface="Calibri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+пользующихся интернетом (89%) 72,3 млн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+следящие за здоровьем (9,1%) 6,6 млн</a:t>
            </a:r>
          </a:p>
          <a:p>
            <a:pPr marL="12700"/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Покупают подписку за 200 руб., каждый месяц = 15,8 млрд</a:t>
            </a:r>
          </a:p>
          <a:p>
            <a:pPr marL="127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1524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2861" y="3371850"/>
            <a:ext cx="4591050" cy="158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9F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15,8</a:t>
            </a:r>
            <a:r>
              <a:rPr sz="2800" b="1" spc="-35" dirty="0">
                <a:solidFill>
                  <a:srgbClr val="9F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F00FF"/>
                </a:solidFill>
                <a:latin typeface="Calibri"/>
                <a:cs typeface="Calibri"/>
              </a:rPr>
              <a:t>млрд</a:t>
            </a:r>
            <a:r>
              <a:rPr sz="2800" b="1" spc="-70" dirty="0">
                <a:solidFill>
                  <a:srgbClr val="9F00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F00FF"/>
                </a:solidFill>
                <a:latin typeface="Calibri"/>
                <a:cs typeface="Calibri"/>
              </a:rPr>
              <a:t>руб.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dirty="0">
                <a:solidFill>
                  <a:srgbClr val="9F00FF"/>
                </a:solidFill>
                <a:latin typeface="Calibri"/>
                <a:cs typeface="Calibri"/>
              </a:rPr>
              <a:t>доступный</a:t>
            </a:r>
            <a:r>
              <a:rPr sz="2000" b="1" spc="-45" dirty="0">
                <a:solidFill>
                  <a:srgbClr val="9F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F00FF"/>
                </a:solidFill>
                <a:latin typeface="Calibri"/>
                <a:cs typeface="Calibri"/>
              </a:rPr>
              <a:t>объём</a:t>
            </a:r>
            <a:r>
              <a:rPr sz="2000" b="1" spc="-20" dirty="0">
                <a:solidFill>
                  <a:srgbClr val="9F00FF"/>
                </a:solidFill>
                <a:latin typeface="Calibri"/>
                <a:cs typeface="Calibri"/>
              </a:rPr>
              <a:t> рынка</a:t>
            </a:r>
            <a:endParaRPr sz="2000" dirty="0">
              <a:latin typeface="Calibri"/>
              <a:cs typeface="Calibri"/>
            </a:endParaRPr>
          </a:p>
          <a:p>
            <a:pPr marL="12700" marR="62992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SAM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равен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TAM,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10" dirty="0">
                <a:latin typeface="Calibri"/>
                <a:cs typeface="Calibri"/>
              </a:rPr>
              <a:t> географическое </a:t>
            </a:r>
            <a:r>
              <a:rPr sz="1800" dirty="0">
                <a:latin typeface="Calibri"/>
                <a:cs typeface="Calibri"/>
              </a:rPr>
              <a:t>расположение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потенциального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потребительского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сегмента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территория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РФ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2861" y="5055489"/>
            <a:ext cx="4015104" cy="1039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25" dirty="0">
                <a:solidFill>
                  <a:srgbClr val="FF0000"/>
                </a:solidFill>
                <a:latin typeface="Calibri"/>
                <a:cs typeface="Calibri"/>
              </a:rPr>
              <a:t>158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млн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руб.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реально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достижимый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объём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рынка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SOM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равен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рынка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E925-6C2E-4152-92C5-C435B6D0CD3D}"/>
              </a:ext>
            </a:extLst>
          </p:cNvPr>
          <p:cNvSpPr txBox="1"/>
          <p:nvPr/>
        </p:nvSpPr>
        <p:spPr>
          <a:xfrm>
            <a:off x="228600" y="322318"/>
            <a:ext cx="165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ОБЪЁМ РЫНКА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46" y="3029016"/>
            <a:ext cx="3724910" cy="2247900"/>
          </a:xfrm>
          <a:custGeom>
            <a:avLst/>
            <a:gdLst/>
            <a:ahLst/>
            <a:cxnLst/>
            <a:rect l="l" t="t" r="r" b="b"/>
            <a:pathLst>
              <a:path w="3724909" h="2247900">
                <a:moveTo>
                  <a:pt x="0" y="374650"/>
                </a:moveTo>
                <a:lnTo>
                  <a:pt x="2919" y="327660"/>
                </a:lnTo>
                <a:lnTo>
                  <a:pt x="11443" y="282411"/>
                </a:lnTo>
                <a:lnTo>
                  <a:pt x="25221" y="239253"/>
                </a:lnTo>
                <a:lnTo>
                  <a:pt x="43902" y="198538"/>
                </a:lnTo>
                <a:lnTo>
                  <a:pt x="67133" y="160617"/>
                </a:lnTo>
                <a:lnTo>
                  <a:pt x="94563" y="125842"/>
                </a:lnTo>
                <a:lnTo>
                  <a:pt x="125842" y="94563"/>
                </a:lnTo>
                <a:lnTo>
                  <a:pt x="160617" y="67133"/>
                </a:lnTo>
                <a:lnTo>
                  <a:pt x="198538" y="43902"/>
                </a:lnTo>
                <a:lnTo>
                  <a:pt x="239253" y="25221"/>
                </a:lnTo>
                <a:lnTo>
                  <a:pt x="282411" y="11443"/>
                </a:lnTo>
                <a:lnTo>
                  <a:pt x="327660" y="2919"/>
                </a:lnTo>
                <a:lnTo>
                  <a:pt x="374650" y="0"/>
                </a:lnTo>
                <a:lnTo>
                  <a:pt x="3350006" y="0"/>
                </a:lnTo>
                <a:lnTo>
                  <a:pt x="3396995" y="2919"/>
                </a:lnTo>
                <a:lnTo>
                  <a:pt x="3442244" y="11443"/>
                </a:lnTo>
                <a:lnTo>
                  <a:pt x="3485402" y="25221"/>
                </a:lnTo>
                <a:lnTo>
                  <a:pt x="3526117" y="43902"/>
                </a:lnTo>
                <a:lnTo>
                  <a:pt x="3564038" y="67133"/>
                </a:lnTo>
                <a:lnTo>
                  <a:pt x="3598813" y="94563"/>
                </a:lnTo>
                <a:lnTo>
                  <a:pt x="3630092" y="125842"/>
                </a:lnTo>
                <a:lnTo>
                  <a:pt x="3657522" y="160617"/>
                </a:lnTo>
                <a:lnTo>
                  <a:pt x="3680753" y="198538"/>
                </a:lnTo>
                <a:lnTo>
                  <a:pt x="3699434" y="239253"/>
                </a:lnTo>
                <a:lnTo>
                  <a:pt x="3713212" y="282411"/>
                </a:lnTo>
                <a:lnTo>
                  <a:pt x="3721736" y="327660"/>
                </a:lnTo>
                <a:lnTo>
                  <a:pt x="3724656" y="374650"/>
                </a:lnTo>
                <a:lnTo>
                  <a:pt x="3724656" y="1873250"/>
                </a:lnTo>
                <a:lnTo>
                  <a:pt x="3721736" y="1920239"/>
                </a:lnTo>
                <a:lnTo>
                  <a:pt x="3713212" y="1965488"/>
                </a:lnTo>
                <a:lnTo>
                  <a:pt x="3699434" y="2008646"/>
                </a:lnTo>
                <a:lnTo>
                  <a:pt x="3680753" y="2049361"/>
                </a:lnTo>
                <a:lnTo>
                  <a:pt x="3657522" y="2087282"/>
                </a:lnTo>
                <a:lnTo>
                  <a:pt x="3630092" y="2122057"/>
                </a:lnTo>
                <a:lnTo>
                  <a:pt x="3598813" y="2153336"/>
                </a:lnTo>
                <a:lnTo>
                  <a:pt x="3564038" y="2180766"/>
                </a:lnTo>
                <a:lnTo>
                  <a:pt x="3526117" y="2203997"/>
                </a:lnTo>
                <a:lnTo>
                  <a:pt x="3485402" y="2222678"/>
                </a:lnTo>
                <a:lnTo>
                  <a:pt x="3442244" y="2236456"/>
                </a:lnTo>
                <a:lnTo>
                  <a:pt x="3396995" y="2244980"/>
                </a:lnTo>
                <a:lnTo>
                  <a:pt x="3350006" y="2247900"/>
                </a:lnTo>
                <a:lnTo>
                  <a:pt x="374650" y="2247900"/>
                </a:lnTo>
                <a:lnTo>
                  <a:pt x="327660" y="2244980"/>
                </a:lnTo>
                <a:lnTo>
                  <a:pt x="282411" y="2236456"/>
                </a:lnTo>
                <a:lnTo>
                  <a:pt x="239253" y="2222678"/>
                </a:lnTo>
                <a:lnTo>
                  <a:pt x="198538" y="2203997"/>
                </a:lnTo>
                <a:lnTo>
                  <a:pt x="160617" y="2180766"/>
                </a:lnTo>
                <a:lnTo>
                  <a:pt x="125842" y="2153336"/>
                </a:lnTo>
                <a:lnTo>
                  <a:pt x="94563" y="2122057"/>
                </a:lnTo>
                <a:lnTo>
                  <a:pt x="67133" y="2087282"/>
                </a:lnTo>
                <a:lnTo>
                  <a:pt x="43902" y="2049361"/>
                </a:lnTo>
                <a:lnTo>
                  <a:pt x="25221" y="2008646"/>
                </a:lnTo>
                <a:lnTo>
                  <a:pt x="11443" y="1965488"/>
                </a:lnTo>
                <a:lnTo>
                  <a:pt x="2919" y="1920239"/>
                </a:lnTo>
                <a:lnTo>
                  <a:pt x="0" y="1873250"/>
                </a:lnTo>
                <a:lnTo>
                  <a:pt x="0" y="374650"/>
                </a:lnTo>
                <a:close/>
              </a:path>
            </a:pathLst>
          </a:custGeom>
          <a:ln w="76200">
            <a:solidFill>
              <a:srgbClr val="B5D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448" y="3165616"/>
            <a:ext cx="3423285" cy="194691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Ключевые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виды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деятельности</a:t>
            </a:r>
            <a:endParaRPr sz="1800" dirty="0">
              <a:latin typeface="Calibri"/>
              <a:cs typeface="Calibri"/>
            </a:endParaRPr>
          </a:p>
          <a:p>
            <a:pPr marL="12700" marR="10407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Постоянная поддержка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платформы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мобильного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приложения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рабочем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состоянии,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совершенствование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поиска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конкретного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клиента.</a:t>
            </a:r>
          </a:p>
        </p:txBody>
      </p:sp>
      <p:sp>
        <p:nvSpPr>
          <p:cNvPr id="4" name="object 4"/>
          <p:cNvSpPr/>
          <p:nvPr/>
        </p:nvSpPr>
        <p:spPr>
          <a:xfrm>
            <a:off x="8081869" y="1951050"/>
            <a:ext cx="3652931" cy="3041955"/>
          </a:xfrm>
          <a:custGeom>
            <a:avLst/>
            <a:gdLst/>
            <a:ahLst/>
            <a:cxnLst/>
            <a:rect l="l" t="t" r="r" b="b"/>
            <a:pathLst>
              <a:path w="4293235" h="2554604">
                <a:moveTo>
                  <a:pt x="0" y="425704"/>
                </a:moveTo>
                <a:lnTo>
                  <a:pt x="2498" y="379324"/>
                </a:lnTo>
                <a:lnTo>
                  <a:pt x="9819" y="334390"/>
                </a:lnTo>
                <a:lnTo>
                  <a:pt x="21703" y="291161"/>
                </a:lnTo>
                <a:lnTo>
                  <a:pt x="37891" y="249897"/>
                </a:lnTo>
                <a:lnTo>
                  <a:pt x="58122" y="210857"/>
                </a:lnTo>
                <a:lnTo>
                  <a:pt x="82138" y="174302"/>
                </a:lnTo>
                <a:lnTo>
                  <a:pt x="109678" y="140492"/>
                </a:lnTo>
                <a:lnTo>
                  <a:pt x="140482" y="109687"/>
                </a:lnTo>
                <a:lnTo>
                  <a:pt x="174291" y="82145"/>
                </a:lnTo>
                <a:lnTo>
                  <a:pt x="210846" y="58128"/>
                </a:lnTo>
                <a:lnTo>
                  <a:pt x="249886" y="37895"/>
                </a:lnTo>
                <a:lnTo>
                  <a:pt x="291151" y="21705"/>
                </a:lnTo>
                <a:lnTo>
                  <a:pt x="334382" y="9820"/>
                </a:lnTo>
                <a:lnTo>
                  <a:pt x="379320" y="2498"/>
                </a:lnTo>
                <a:lnTo>
                  <a:pt x="425704" y="0"/>
                </a:lnTo>
                <a:lnTo>
                  <a:pt x="3867404" y="0"/>
                </a:lnTo>
                <a:lnTo>
                  <a:pt x="3913783" y="2498"/>
                </a:lnTo>
                <a:lnTo>
                  <a:pt x="3958717" y="9820"/>
                </a:lnTo>
                <a:lnTo>
                  <a:pt x="4001946" y="21705"/>
                </a:lnTo>
                <a:lnTo>
                  <a:pt x="4043210" y="37895"/>
                </a:lnTo>
                <a:lnTo>
                  <a:pt x="4082250" y="58128"/>
                </a:lnTo>
                <a:lnTo>
                  <a:pt x="4118805" y="82145"/>
                </a:lnTo>
                <a:lnTo>
                  <a:pt x="4152615" y="109687"/>
                </a:lnTo>
                <a:lnTo>
                  <a:pt x="4183420" y="140492"/>
                </a:lnTo>
                <a:lnTo>
                  <a:pt x="4210962" y="174302"/>
                </a:lnTo>
                <a:lnTo>
                  <a:pt x="4234979" y="210857"/>
                </a:lnTo>
                <a:lnTo>
                  <a:pt x="4255212" y="249897"/>
                </a:lnTo>
                <a:lnTo>
                  <a:pt x="4271402" y="291161"/>
                </a:lnTo>
                <a:lnTo>
                  <a:pt x="4283287" y="334390"/>
                </a:lnTo>
                <a:lnTo>
                  <a:pt x="4290609" y="379324"/>
                </a:lnTo>
                <a:lnTo>
                  <a:pt x="4293108" y="425704"/>
                </a:lnTo>
                <a:lnTo>
                  <a:pt x="4293108" y="2128520"/>
                </a:lnTo>
                <a:lnTo>
                  <a:pt x="4290609" y="2174899"/>
                </a:lnTo>
                <a:lnTo>
                  <a:pt x="4283287" y="2219833"/>
                </a:lnTo>
                <a:lnTo>
                  <a:pt x="4271402" y="2263062"/>
                </a:lnTo>
                <a:lnTo>
                  <a:pt x="4255212" y="2304326"/>
                </a:lnTo>
                <a:lnTo>
                  <a:pt x="4234979" y="2343366"/>
                </a:lnTo>
                <a:lnTo>
                  <a:pt x="4210962" y="2379921"/>
                </a:lnTo>
                <a:lnTo>
                  <a:pt x="4183420" y="2413731"/>
                </a:lnTo>
                <a:lnTo>
                  <a:pt x="4152615" y="2444536"/>
                </a:lnTo>
                <a:lnTo>
                  <a:pt x="4118805" y="2472078"/>
                </a:lnTo>
                <a:lnTo>
                  <a:pt x="4082250" y="2496095"/>
                </a:lnTo>
                <a:lnTo>
                  <a:pt x="4043210" y="2516328"/>
                </a:lnTo>
                <a:lnTo>
                  <a:pt x="4001946" y="2532518"/>
                </a:lnTo>
                <a:lnTo>
                  <a:pt x="3958717" y="2544403"/>
                </a:lnTo>
                <a:lnTo>
                  <a:pt x="3913783" y="2551725"/>
                </a:lnTo>
                <a:lnTo>
                  <a:pt x="3867404" y="2554224"/>
                </a:lnTo>
                <a:lnTo>
                  <a:pt x="425704" y="2554224"/>
                </a:lnTo>
                <a:lnTo>
                  <a:pt x="379320" y="2551725"/>
                </a:lnTo>
                <a:lnTo>
                  <a:pt x="334382" y="2544403"/>
                </a:lnTo>
                <a:lnTo>
                  <a:pt x="291151" y="2532518"/>
                </a:lnTo>
                <a:lnTo>
                  <a:pt x="249886" y="2516328"/>
                </a:lnTo>
                <a:lnTo>
                  <a:pt x="210846" y="2496095"/>
                </a:lnTo>
                <a:lnTo>
                  <a:pt x="174291" y="2472078"/>
                </a:lnTo>
                <a:lnTo>
                  <a:pt x="140482" y="2444536"/>
                </a:lnTo>
                <a:lnTo>
                  <a:pt x="109678" y="2413731"/>
                </a:lnTo>
                <a:lnTo>
                  <a:pt x="82138" y="2379921"/>
                </a:lnTo>
                <a:lnTo>
                  <a:pt x="58122" y="2343366"/>
                </a:lnTo>
                <a:lnTo>
                  <a:pt x="37891" y="2304326"/>
                </a:lnTo>
                <a:lnTo>
                  <a:pt x="21703" y="2263062"/>
                </a:lnTo>
                <a:lnTo>
                  <a:pt x="9819" y="2219833"/>
                </a:lnTo>
                <a:lnTo>
                  <a:pt x="2498" y="2174899"/>
                </a:lnTo>
                <a:lnTo>
                  <a:pt x="0" y="2128520"/>
                </a:lnTo>
                <a:lnTo>
                  <a:pt x="0" y="425704"/>
                </a:lnTo>
                <a:close/>
              </a:path>
            </a:pathLst>
          </a:custGeom>
          <a:ln w="76199">
            <a:solidFill>
              <a:srgbClr val="B5D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4124" y="2093987"/>
            <a:ext cx="3411982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Ключевые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ресурсы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 err="1">
                <a:latin typeface="Calibri"/>
                <a:cs typeface="Calibri"/>
              </a:rPr>
              <a:t>Интеллектуальные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dirty="0" err="1">
                <a:latin typeface="Calibri"/>
                <a:cs typeface="Calibri"/>
              </a:rPr>
              <a:t>эффективный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менеджмент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5" dirty="0" err="1">
                <a:latin typeface="Calibri"/>
                <a:cs typeface="Calibri"/>
              </a:rPr>
              <a:t>интеллектуальный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труд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команды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проекта</a:t>
            </a:r>
            <a:r>
              <a:rPr lang="ru-RU" sz="1800" spc="-5" dirty="0">
                <a:latin typeface="Calibri"/>
                <a:cs typeface="Calibri"/>
              </a:rPr>
              <a:t>, т</a:t>
            </a:r>
            <a:r>
              <a:rPr sz="1800" spc="-5" dirty="0" err="1">
                <a:latin typeface="Calibri"/>
                <a:cs typeface="Calibri"/>
              </a:rPr>
              <a:t>ехнологии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разработки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мобильного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приложения</a:t>
            </a:r>
            <a:r>
              <a:rPr sz="1800" dirty="0">
                <a:latin typeface="Calibri"/>
                <a:cs typeface="Calibri"/>
              </a:rPr>
              <a:t> </a:t>
            </a:r>
            <a:endParaRPr lang="ru-RU" spc="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 err="1">
                <a:latin typeface="Calibri"/>
                <a:cs typeface="Calibri"/>
              </a:rPr>
              <a:t>Человеческие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dirty="0" err="1">
                <a:latin typeface="Calibri"/>
                <a:cs typeface="Calibri"/>
              </a:rPr>
              <a:t>компетенции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членов</a:t>
            </a:r>
            <a:r>
              <a:rPr lang="ru-RU"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команды</a:t>
            </a:r>
            <a:endParaRPr lang="ru-RU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 err="1">
                <a:latin typeface="Calibri"/>
                <a:cs typeface="Calibri"/>
              </a:rPr>
              <a:t>Финансовые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инвестиции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446" y="304800"/>
            <a:ext cx="52641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8F00FF"/>
                </a:solidFill>
                <a:latin typeface="Calibri"/>
                <a:cs typeface="Calibri"/>
              </a:rPr>
              <a:t>БИЗНЕ</a:t>
            </a:r>
            <a:r>
              <a:rPr sz="4400" spc="-10" dirty="0">
                <a:solidFill>
                  <a:srgbClr val="8F00FF"/>
                </a:solidFill>
                <a:latin typeface="Calibri"/>
                <a:cs typeface="Calibri"/>
              </a:rPr>
              <a:t>С</a:t>
            </a:r>
            <a:r>
              <a:rPr sz="4400" spc="-5" dirty="0">
                <a:solidFill>
                  <a:srgbClr val="8F00FF"/>
                </a:solidFill>
                <a:latin typeface="Calibri"/>
                <a:cs typeface="Calibri"/>
              </a:rPr>
              <a:t>-</a:t>
            </a:r>
            <a:r>
              <a:rPr sz="4400" dirty="0">
                <a:solidFill>
                  <a:srgbClr val="8F00FF"/>
                </a:solidFill>
                <a:latin typeface="Calibri"/>
                <a:cs typeface="Calibri"/>
              </a:rPr>
              <a:t>МОДЕЛЬ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1752600"/>
            <a:ext cx="3205480" cy="3240981"/>
          </a:xfrm>
          <a:custGeom>
            <a:avLst/>
            <a:gdLst/>
            <a:ahLst/>
            <a:cxnLst/>
            <a:rect l="l" t="t" r="r" b="b"/>
            <a:pathLst>
              <a:path w="3205479" h="3442970">
                <a:moveTo>
                  <a:pt x="0" y="534161"/>
                </a:moveTo>
                <a:lnTo>
                  <a:pt x="2182" y="485540"/>
                </a:lnTo>
                <a:lnTo>
                  <a:pt x="8605" y="438142"/>
                </a:lnTo>
                <a:lnTo>
                  <a:pt x="19079" y="392156"/>
                </a:lnTo>
                <a:lnTo>
                  <a:pt x="33417" y="347770"/>
                </a:lnTo>
                <a:lnTo>
                  <a:pt x="51428" y="305174"/>
                </a:lnTo>
                <a:lnTo>
                  <a:pt x="72926" y="264555"/>
                </a:lnTo>
                <a:lnTo>
                  <a:pt x="97720" y="226102"/>
                </a:lnTo>
                <a:lnTo>
                  <a:pt x="125624" y="190003"/>
                </a:lnTo>
                <a:lnTo>
                  <a:pt x="156448" y="156448"/>
                </a:lnTo>
                <a:lnTo>
                  <a:pt x="190003" y="125624"/>
                </a:lnTo>
                <a:lnTo>
                  <a:pt x="226102" y="97720"/>
                </a:lnTo>
                <a:lnTo>
                  <a:pt x="264555" y="72926"/>
                </a:lnTo>
                <a:lnTo>
                  <a:pt x="305174" y="51428"/>
                </a:lnTo>
                <a:lnTo>
                  <a:pt x="347770" y="33417"/>
                </a:lnTo>
                <a:lnTo>
                  <a:pt x="392156" y="19079"/>
                </a:lnTo>
                <a:lnTo>
                  <a:pt x="438142" y="8605"/>
                </a:lnTo>
                <a:lnTo>
                  <a:pt x="485540" y="2182"/>
                </a:lnTo>
                <a:lnTo>
                  <a:pt x="534162" y="0"/>
                </a:lnTo>
                <a:lnTo>
                  <a:pt x="2670810" y="0"/>
                </a:lnTo>
                <a:lnTo>
                  <a:pt x="2719431" y="2182"/>
                </a:lnTo>
                <a:lnTo>
                  <a:pt x="2766829" y="8605"/>
                </a:lnTo>
                <a:lnTo>
                  <a:pt x="2812815" y="19079"/>
                </a:lnTo>
                <a:lnTo>
                  <a:pt x="2857201" y="33417"/>
                </a:lnTo>
                <a:lnTo>
                  <a:pt x="2899797" y="51428"/>
                </a:lnTo>
                <a:lnTo>
                  <a:pt x="2940416" y="72926"/>
                </a:lnTo>
                <a:lnTo>
                  <a:pt x="2978869" y="97720"/>
                </a:lnTo>
                <a:lnTo>
                  <a:pt x="3014968" y="125624"/>
                </a:lnTo>
                <a:lnTo>
                  <a:pt x="3048523" y="156448"/>
                </a:lnTo>
                <a:lnTo>
                  <a:pt x="3079347" y="190003"/>
                </a:lnTo>
                <a:lnTo>
                  <a:pt x="3107251" y="226102"/>
                </a:lnTo>
                <a:lnTo>
                  <a:pt x="3132045" y="264555"/>
                </a:lnTo>
                <a:lnTo>
                  <a:pt x="3153543" y="305174"/>
                </a:lnTo>
                <a:lnTo>
                  <a:pt x="3171554" y="347770"/>
                </a:lnTo>
                <a:lnTo>
                  <a:pt x="3185892" y="392156"/>
                </a:lnTo>
                <a:lnTo>
                  <a:pt x="3196366" y="438142"/>
                </a:lnTo>
                <a:lnTo>
                  <a:pt x="3202789" y="485540"/>
                </a:lnTo>
                <a:lnTo>
                  <a:pt x="3204971" y="534161"/>
                </a:lnTo>
                <a:lnTo>
                  <a:pt x="3204971" y="2908554"/>
                </a:lnTo>
                <a:lnTo>
                  <a:pt x="3202789" y="2957175"/>
                </a:lnTo>
                <a:lnTo>
                  <a:pt x="3196366" y="3004573"/>
                </a:lnTo>
                <a:lnTo>
                  <a:pt x="3185892" y="3050559"/>
                </a:lnTo>
                <a:lnTo>
                  <a:pt x="3171554" y="3094945"/>
                </a:lnTo>
                <a:lnTo>
                  <a:pt x="3153543" y="3137541"/>
                </a:lnTo>
                <a:lnTo>
                  <a:pt x="3132045" y="3178160"/>
                </a:lnTo>
                <a:lnTo>
                  <a:pt x="3107251" y="3216613"/>
                </a:lnTo>
                <a:lnTo>
                  <a:pt x="3079347" y="3252712"/>
                </a:lnTo>
                <a:lnTo>
                  <a:pt x="3048523" y="3286267"/>
                </a:lnTo>
                <a:lnTo>
                  <a:pt x="3014968" y="3317091"/>
                </a:lnTo>
                <a:lnTo>
                  <a:pt x="2978869" y="3344995"/>
                </a:lnTo>
                <a:lnTo>
                  <a:pt x="2940416" y="3369789"/>
                </a:lnTo>
                <a:lnTo>
                  <a:pt x="2899797" y="3391287"/>
                </a:lnTo>
                <a:lnTo>
                  <a:pt x="2857201" y="3409298"/>
                </a:lnTo>
                <a:lnTo>
                  <a:pt x="2812815" y="3423636"/>
                </a:lnTo>
                <a:lnTo>
                  <a:pt x="2766829" y="3434110"/>
                </a:lnTo>
                <a:lnTo>
                  <a:pt x="2719431" y="3440533"/>
                </a:lnTo>
                <a:lnTo>
                  <a:pt x="2670810" y="3442716"/>
                </a:lnTo>
                <a:lnTo>
                  <a:pt x="534162" y="3442716"/>
                </a:lnTo>
                <a:lnTo>
                  <a:pt x="485540" y="3440533"/>
                </a:lnTo>
                <a:lnTo>
                  <a:pt x="438142" y="3434110"/>
                </a:lnTo>
                <a:lnTo>
                  <a:pt x="392156" y="3423636"/>
                </a:lnTo>
                <a:lnTo>
                  <a:pt x="347770" y="3409298"/>
                </a:lnTo>
                <a:lnTo>
                  <a:pt x="305174" y="3391287"/>
                </a:lnTo>
                <a:lnTo>
                  <a:pt x="264555" y="3369789"/>
                </a:lnTo>
                <a:lnTo>
                  <a:pt x="226102" y="3344995"/>
                </a:lnTo>
                <a:lnTo>
                  <a:pt x="190003" y="3317091"/>
                </a:lnTo>
                <a:lnTo>
                  <a:pt x="156448" y="3286267"/>
                </a:lnTo>
                <a:lnTo>
                  <a:pt x="125624" y="3252712"/>
                </a:lnTo>
                <a:lnTo>
                  <a:pt x="97720" y="3216613"/>
                </a:lnTo>
                <a:lnTo>
                  <a:pt x="72926" y="3178160"/>
                </a:lnTo>
                <a:lnTo>
                  <a:pt x="51428" y="3137541"/>
                </a:lnTo>
                <a:lnTo>
                  <a:pt x="33417" y="3094945"/>
                </a:lnTo>
                <a:lnTo>
                  <a:pt x="19079" y="3050559"/>
                </a:lnTo>
                <a:lnTo>
                  <a:pt x="8605" y="3004573"/>
                </a:lnTo>
                <a:lnTo>
                  <a:pt x="2182" y="2957175"/>
                </a:lnTo>
                <a:lnTo>
                  <a:pt x="0" y="2908554"/>
                </a:lnTo>
                <a:lnTo>
                  <a:pt x="0" y="534161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4963" y="1951050"/>
            <a:ext cx="2805304" cy="282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62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latin typeface="Calibri"/>
                <a:cs typeface="Calibri"/>
              </a:rPr>
              <a:t>Ценностное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предложение</a:t>
            </a:r>
            <a:endParaRPr lang="ru-RU" sz="1800" b="1" spc="-5" dirty="0">
              <a:latin typeface="Calibri"/>
              <a:cs typeface="Calibri"/>
            </a:endParaRPr>
          </a:p>
          <a:p>
            <a:pPr marL="12700" marR="134620">
              <a:lnSpc>
                <a:spcPct val="100000"/>
              </a:lnSpc>
              <a:spcBef>
                <a:spcPts val="100"/>
              </a:spcBef>
            </a:pPr>
            <a:endParaRPr lang="ru-RU" sz="18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dirty="0">
                <a:latin typeface="Calibri"/>
                <a:cs typeface="Calibri"/>
              </a:rPr>
              <a:t>Ваше</a:t>
            </a:r>
            <a:r>
              <a:rPr lang="ru-RU" sz="1800" spc="-25" dirty="0">
                <a:latin typeface="Calibri"/>
                <a:cs typeface="Calibri"/>
              </a:rPr>
              <a:t> </a:t>
            </a:r>
            <a:r>
              <a:rPr lang="ru-RU" sz="1800" spc="-5" dirty="0">
                <a:latin typeface="Calibri"/>
                <a:cs typeface="Calibri"/>
              </a:rPr>
              <a:t>приложение</a:t>
            </a:r>
            <a:r>
              <a:rPr lang="ru-RU" sz="1800" spc="-3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«</a:t>
            </a:r>
            <a:r>
              <a:rPr lang="ru-RU" sz="1800" dirty="0" err="1">
                <a:latin typeface="Calibri"/>
                <a:cs typeface="Calibri"/>
              </a:rPr>
              <a:t>ВредаНоль</a:t>
            </a:r>
            <a:r>
              <a:rPr lang="ru-RU" sz="1800" dirty="0">
                <a:latin typeface="Calibri"/>
                <a:cs typeface="Calibri"/>
              </a:rPr>
              <a:t>»</a:t>
            </a:r>
            <a:r>
              <a:rPr lang="ru-RU" sz="1800" spc="-1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всегда</a:t>
            </a:r>
          </a:p>
          <a:p>
            <a:pPr marL="12700" marR="5080">
              <a:lnSpc>
                <a:spcPct val="100000"/>
              </a:lnSpc>
            </a:pPr>
            <a:r>
              <a:rPr lang="ru-RU" sz="1800" dirty="0">
                <a:latin typeface="Calibri"/>
                <a:cs typeface="Calibri"/>
              </a:rPr>
              <a:t>помогает</a:t>
            </a:r>
            <a:r>
              <a:rPr lang="ru-RU" sz="1800" spc="-2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Вам</a:t>
            </a:r>
            <a:r>
              <a:rPr lang="ru-RU" sz="1800" spc="-2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знать,</a:t>
            </a:r>
            <a:r>
              <a:rPr lang="ru-RU" sz="1800" spc="-5" dirty="0">
                <a:latin typeface="Calibri"/>
                <a:cs typeface="Calibri"/>
              </a:rPr>
              <a:t> что </a:t>
            </a:r>
            <a:r>
              <a:rPr lang="ru-RU" sz="1800" dirty="0">
                <a:latin typeface="Calibri"/>
                <a:cs typeface="Calibri"/>
              </a:rPr>
              <a:t>Вы</a:t>
            </a:r>
            <a:r>
              <a:rPr lang="ru-RU" sz="1800" spc="-5" dirty="0">
                <a:latin typeface="Calibri"/>
                <a:cs typeface="Calibri"/>
              </a:rPr>
              <a:t> покупаете и</a:t>
            </a:r>
            <a:r>
              <a:rPr lang="ru-RU" sz="1800" spc="-3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как </a:t>
            </a:r>
            <a:r>
              <a:rPr lang="ru-RU" sz="1800" spc="-710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продукты</a:t>
            </a:r>
            <a:r>
              <a:rPr lang="ru-RU" sz="1800" spc="-5" dirty="0">
                <a:latin typeface="Calibri"/>
                <a:cs typeface="Calibri"/>
              </a:rPr>
              <a:t> влияют</a:t>
            </a:r>
            <a:r>
              <a:rPr lang="ru-RU" sz="1800" dirty="0">
                <a:latin typeface="Calibri"/>
                <a:cs typeface="Calibri"/>
              </a:rPr>
              <a:t> на </a:t>
            </a:r>
            <a:r>
              <a:rPr lang="ru-RU" sz="1800" spc="-5" dirty="0">
                <a:latin typeface="Calibri"/>
                <a:cs typeface="Calibri"/>
              </a:rPr>
              <a:t>Ваше</a:t>
            </a:r>
            <a:r>
              <a:rPr lang="ru-RU" sz="1800" dirty="0">
                <a:latin typeface="Calibri"/>
                <a:cs typeface="Calibri"/>
              </a:rPr>
              <a:t> здоровье.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800" b="1" spc="-5" dirty="0">
                <a:solidFill>
                  <a:srgbClr val="FF2E2C"/>
                </a:solidFill>
                <a:latin typeface="Calibri"/>
                <a:cs typeface="Calibri"/>
              </a:rPr>
              <a:t>Теперь</a:t>
            </a:r>
            <a:r>
              <a:rPr lang="ru-RU" sz="1800" b="1" spc="-35" dirty="0">
                <a:solidFill>
                  <a:srgbClr val="FF2E2C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FF2E2C"/>
                </a:solidFill>
                <a:latin typeface="Calibri"/>
                <a:cs typeface="Calibri"/>
              </a:rPr>
              <a:t>Ваше</a:t>
            </a:r>
            <a:r>
              <a:rPr lang="ru-RU" sz="1800" b="1" spc="-5" dirty="0">
                <a:solidFill>
                  <a:srgbClr val="FF2E2C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FF2E2C"/>
                </a:solidFill>
                <a:latin typeface="Calibri"/>
                <a:cs typeface="Calibri"/>
              </a:rPr>
              <a:t>здоровье</a:t>
            </a:r>
            <a:r>
              <a:rPr lang="ru-RU" sz="1800" b="1" spc="-10" dirty="0">
                <a:solidFill>
                  <a:srgbClr val="FF2E2C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FF2E2C"/>
                </a:solidFill>
                <a:latin typeface="Calibri"/>
                <a:cs typeface="Calibri"/>
              </a:rPr>
              <a:t>– в</a:t>
            </a:r>
            <a:r>
              <a:rPr lang="ru-RU" sz="1800" b="1" spc="-5" dirty="0">
                <a:solidFill>
                  <a:srgbClr val="FF2E2C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FF2E2C"/>
                </a:solidFill>
                <a:latin typeface="Calibri"/>
                <a:cs typeface="Calibri"/>
              </a:rPr>
              <a:t>Ваших</a:t>
            </a:r>
            <a:r>
              <a:rPr lang="ru-RU" sz="1800" b="1" spc="-5" dirty="0">
                <a:solidFill>
                  <a:srgbClr val="FF2E2C"/>
                </a:solidFill>
                <a:latin typeface="Calibri"/>
                <a:cs typeface="Calibri"/>
              </a:rPr>
              <a:t> руках!</a:t>
            </a:r>
            <a:endParaRPr lang="ru-RU" sz="18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4963" y="856556"/>
            <a:ext cx="3794760" cy="715010"/>
          </a:xfrm>
          <a:custGeom>
            <a:avLst/>
            <a:gdLst/>
            <a:ahLst/>
            <a:cxnLst/>
            <a:rect l="l" t="t" r="r" b="b"/>
            <a:pathLst>
              <a:path w="3794759" h="715010">
                <a:moveTo>
                  <a:pt x="0" y="119125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3675634" y="0"/>
                </a:lnTo>
                <a:lnTo>
                  <a:pt x="3722000" y="9362"/>
                </a:lnTo>
                <a:lnTo>
                  <a:pt x="3759866" y="34893"/>
                </a:lnTo>
                <a:lnTo>
                  <a:pt x="3785397" y="72759"/>
                </a:lnTo>
                <a:lnTo>
                  <a:pt x="3794760" y="119125"/>
                </a:lnTo>
                <a:lnTo>
                  <a:pt x="3794760" y="595629"/>
                </a:lnTo>
                <a:lnTo>
                  <a:pt x="3785397" y="641996"/>
                </a:lnTo>
                <a:lnTo>
                  <a:pt x="3759866" y="679862"/>
                </a:lnTo>
                <a:lnTo>
                  <a:pt x="3722000" y="705393"/>
                </a:lnTo>
                <a:lnTo>
                  <a:pt x="3675634" y="714755"/>
                </a:lnTo>
                <a:lnTo>
                  <a:pt x="119125" y="714755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29"/>
                </a:lnTo>
                <a:lnTo>
                  <a:pt x="0" y="119125"/>
                </a:lnTo>
                <a:close/>
              </a:path>
            </a:pathLst>
          </a:custGeom>
          <a:ln w="76200">
            <a:solidFill>
              <a:srgbClr val="FAB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53289" y="911546"/>
            <a:ext cx="37249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Взаимоотношения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клиентами</a:t>
            </a:r>
            <a:endParaRPr lang="ru-RU" sz="18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800" spc="-5" dirty="0">
                <a:latin typeface="Calibri"/>
                <a:cs typeface="Calibri"/>
              </a:rPr>
              <a:t>Самообслуживание</a:t>
            </a: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7506" y="691724"/>
            <a:ext cx="3205480" cy="1022985"/>
          </a:xfrm>
          <a:custGeom>
            <a:avLst/>
            <a:gdLst/>
            <a:ahLst/>
            <a:cxnLst/>
            <a:rect l="l" t="t" r="r" b="b"/>
            <a:pathLst>
              <a:path w="3205479" h="1022985">
                <a:moveTo>
                  <a:pt x="0" y="170434"/>
                </a:moveTo>
                <a:lnTo>
                  <a:pt x="6089" y="125133"/>
                </a:lnTo>
                <a:lnTo>
                  <a:pt x="23273" y="84422"/>
                </a:lnTo>
                <a:lnTo>
                  <a:pt x="49926" y="49926"/>
                </a:lnTo>
                <a:lnTo>
                  <a:pt x="84422" y="23273"/>
                </a:lnTo>
                <a:lnTo>
                  <a:pt x="125133" y="6089"/>
                </a:lnTo>
                <a:lnTo>
                  <a:pt x="170433" y="0"/>
                </a:lnTo>
                <a:lnTo>
                  <a:pt x="3034538" y="0"/>
                </a:lnTo>
                <a:lnTo>
                  <a:pt x="3079838" y="6089"/>
                </a:lnTo>
                <a:lnTo>
                  <a:pt x="3120549" y="23273"/>
                </a:lnTo>
                <a:lnTo>
                  <a:pt x="3155045" y="49926"/>
                </a:lnTo>
                <a:lnTo>
                  <a:pt x="3181698" y="84422"/>
                </a:lnTo>
                <a:lnTo>
                  <a:pt x="3198882" y="125133"/>
                </a:lnTo>
                <a:lnTo>
                  <a:pt x="3204972" y="170434"/>
                </a:lnTo>
                <a:lnTo>
                  <a:pt x="3204972" y="852170"/>
                </a:lnTo>
                <a:lnTo>
                  <a:pt x="3198882" y="897470"/>
                </a:lnTo>
                <a:lnTo>
                  <a:pt x="3181698" y="938181"/>
                </a:lnTo>
                <a:lnTo>
                  <a:pt x="3155045" y="972677"/>
                </a:lnTo>
                <a:lnTo>
                  <a:pt x="3120549" y="999330"/>
                </a:lnTo>
                <a:lnTo>
                  <a:pt x="3079838" y="1016514"/>
                </a:lnTo>
                <a:lnTo>
                  <a:pt x="3034538" y="1022604"/>
                </a:lnTo>
                <a:lnTo>
                  <a:pt x="170433" y="1022604"/>
                </a:lnTo>
                <a:lnTo>
                  <a:pt x="125133" y="1016514"/>
                </a:lnTo>
                <a:lnTo>
                  <a:pt x="84422" y="999330"/>
                </a:lnTo>
                <a:lnTo>
                  <a:pt x="49926" y="972677"/>
                </a:lnTo>
                <a:lnTo>
                  <a:pt x="23273" y="938181"/>
                </a:lnTo>
                <a:lnTo>
                  <a:pt x="6089" y="897470"/>
                </a:lnTo>
                <a:lnTo>
                  <a:pt x="0" y="852170"/>
                </a:lnTo>
                <a:lnTo>
                  <a:pt x="0" y="170434"/>
                </a:lnTo>
                <a:close/>
              </a:path>
            </a:pathLst>
          </a:custGeom>
          <a:ln w="76199">
            <a:solidFill>
              <a:srgbClr val="8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30818" y="763734"/>
            <a:ext cx="2958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Каналы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сбыта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Блогеры,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сарафанное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радио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контекстная</a:t>
            </a:r>
            <a:r>
              <a:rPr sz="1800" dirty="0">
                <a:latin typeface="Calibri"/>
                <a:cs typeface="Calibri"/>
              </a:rPr>
              <a:t> реклама.</a:t>
            </a:r>
          </a:p>
        </p:txBody>
      </p:sp>
      <p:sp>
        <p:nvSpPr>
          <p:cNvPr id="13" name="object 13"/>
          <p:cNvSpPr/>
          <p:nvPr/>
        </p:nvSpPr>
        <p:spPr>
          <a:xfrm>
            <a:off x="362711" y="1185545"/>
            <a:ext cx="3903345" cy="1633855"/>
          </a:xfrm>
          <a:custGeom>
            <a:avLst/>
            <a:gdLst/>
            <a:ahLst/>
            <a:cxnLst/>
            <a:rect l="l" t="t" r="r" b="b"/>
            <a:pathLst>
              <a:path w="3903345" h="1633855">
                <a:moveTo>
                  <a:pt x="0" y="272288"/>
                </a:moveTo>
                <a:lnTo>
                  <a:pt x="4386" y="223347"/>
                </a:lnTo>
                <a:lnTo>
                  <a:pt x="17035" y="177282"/>
                </a:lnTo>
                <a:lnTo>
                  <a:pt x="37175" y="134864"/>
                </a:lnTo>
                <a:lnTo>
                  <a:pt x="64038" y="96861"/>
                </a:lnTo>
                <a:lnTo>
                  <a:pt x="96856" y="64042"/>
                </a:lnTo>
                <a:lnTo>
                  <a:pt x="134858" y="37178"/>
                </a:lnTo>
                <a:lnTo>
                  <a:pt x="177277" y="17036"/>
                </a:lnTo>
                <a:lnTo>
                  <a:pt x="223343" y="4387"/>
                </a:lnTo>
                <a:lnTo>
                  <a:pt x="272288" y="0"/>
                </a:lnTo>
                <a:lnTo>
                  <a:pt x="3630676" y="0"/>
                </a:lnTo>
                <a:lnTo>
                  <a:pt x="3679616" y="4387"/>
                </a:lnTo>
                <a:lnTo>
                  <a:pt x="3725681" y="17036"/>
                </a:lnTo>
                <a:lnTo>
                  <a:pt x="3768099" y="37178"/>
                </a:lnTo>
                <a:lnTo>
                  <a:pt x="3806102" y="64042"/>
                </a:lnTo>
                <a:lnTo>
                  <a:pt x="3838921" y="96861"/>
                </a:lnTo>
                <a:lnTo>
                  <a:pt x="3865785" y="134864"/>
                </a:lnTo>
                <a:lnTo>
                  <a:pt x="3885927" y="177282"/>
                </a:lnTo>
                <a:lnTo>
                  <a:pt x="3898576" y="223347"/>
                </a:lnTo>
                <a:lnTo>
                  <a:pt x="3902964" y="272288"/>
                </a:lnTo>
                <a:lnTo>
                  <a:pt x="3902964" y="1361439"/>
                </a:lnTo>
                <a:lnTo>
                  <a:pt x="3898576" y="1410380"/>
                </a:lnTo>
                <a:lnTo>
                  <a:pt x="3885927" y="1456445"/>
                </a:lnTo>
                <a:lnTo>
                  <a:pt x="3865785" y="1498863"/>
                </a:lnTo>
                <a:lnTo>
                  <a:pt x="3838921" y="1536866"/>
                </a:lnTo>
                <a:lnTo>
                  <a:pt x="3806102" y="1569685"/>
                </a:lnTo>
                <a:lnTo>
                  <a:pt x="3768099" y="1596549"/>
                </a:lnTo>
                <a:lnTo>
                  <a:pt x="3725681" y="1616691"/>
                </a:lnTo>
                <a:lnTo>
                  <a:pt x="3679616" y="1629340"/>
                </a:lnTo>
                <a:lnTo>
                  <a:pt x="3630676" y="1633727"/>
                </a:lnTo>
                <a:lnTo>
                  <a:pt x="272288" y="1633727"/>
                </a:lnTo>
                <a:lnTo>
                  <a:pt x="223343" y="1629340"/>
                </a:lnTo>
                <a:lnTo>
                  <a:pt x="177277" y="1616691"/>
                </a:lnTo>
                <a:lnTo>
                  <a:pt x="134858" y="1596549"/>
                </a:lnTo>
                <a:lnTo>
                  <a:pt x="96856" y="1569685"/>
                </a:lnTo>
                <a:lnTo>
                  <a:pt x="64038" y="1536866"/>
                </a:lnTo>
                <a:lnTo>
                  <a:pt x="37175" y="1498863"/>
                </a:lnTo>
                <a:lnTo>
                  <a:pt x="17035" y="1456445"/>
                </a:lnTo>
                <a:lnTo>
                  <a:pt x="4386" y="1410380"/>
                </a:lnTo>
                <a:lnTo>
                  <a:pt x="0" y="1361439"/>
                </a:lnTo>
                <a:lnTo>
                  <a:pt x="0" y="272288"/>
                </a:lnTo>
                <a:close/>
              </a:path>
            </a:pathLst>
          </a:custGeom>
          <a:ln w="76200">
            <a:solidFill>
              <a:srgbClr val="FBAE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94" y="1269181"/>
            <a:ext cx="351599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latin typeface="Calibri"/>
                <a:cs typeface="Calibri"/>
              </a:rPr>
              <a:t>Потребительские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сегменты</a:t>
            </a:r>
            <a:endParaRPr sz="1800" dirty="0">
              <a:latin typeface="Calibri"/>
              <a:cs typeface="Calibri"/>
            </a:endParaRPr>
          </a:p>
          <a:p>
            <a:pPr marL="12700"/>
            <a:r>
              <a:rPr lang="ru-RU" sz="1800" b="0" i="0" dirty="0">
                <a:solidFill>
                  <a:srgbClr val="000000"/>
                </a:solidFill>
                <a:effectLst/>
              </a:rPr>
              <a:t>Люди в возрасте 18-60 лет и </a:t>
            </a:r>
            <a:r>
              <a:rPr lang="ru-RU" sz="1800" spc="-5" dirty="0">
                <a:latin typeface="Calibri"/>
                <a:cs typeface="Calibri"/>
              </a:rPr>
              <a:t>живущие</a:t>
            </a:r>
            <a:r>
              <a:rPr lang="ru-RU" sz="1800" spc="5" dirty="0">
                <a:latin typeface="Calibri"/>
                <a:cs typeface="Calibri"/>
              </a:rPr>
              <a:t> </a:t>
            </a:r>
            <a:r>
              <a:rPr lang="ru-RU" sz="1800" dirty="0">
                <a:latin typeface="Calibri"/>
                <a:cs typeface="Calibri"/>
              </a:rPr>
              <a:t>на</a:t>
            </a:r>
            <a:r>
              <a:rPr lang="ru-RU" sz="1800" spc="5" dirty="0">
                <a:latin typeface="Calibri"/>
                <a:cs typeface="Calibri"/>
              </a:rPr>
              <a:t> </a:t>
            </a:r>
            <a:r>
              <a:rPr lang="ru-RU" sz="1800" spc="-5" dirty="0">
                <a:latin typeface="Calibri"/>
                <a:cs typeface="Calibri"/>
              </a:rPr>
              <a:t>территории</a:t>
            </a:r>
            <a:r>
              <a:rPr lang="ru-RU" sz="1800" spc="15" dirty="0">
                <a:latin typeface="Calibri"/>
                <a:cs typeface="Calibri"/>
              </a:rPr>
              <a:t> </a:t>
            </a:r>
            <a:r>
              <a:rPr lang="ru-RU" sz="1800" spc="5" dirty="0">
                <a:latin typeface="Calibri"/>
                <a:cs typeface="Calibri"/>
              </a:rPr>
              <a:t>РФ,</a:t>
            </a:r>
            <a:r>
              <a:rPr lang="ru-RU" sz="1800" b="0" i="0" dirty="0">
                <a:solidFill>
                  <a:srgbClr val="000000"/>
                </a:solidFill>
                <a:effectLst/>
              </a:rPr>
              <a:t> избегающие какие-либо компоненты в продуктах питания.</a:t>
            </a:r>
          </a:p>
        </p:txBody>
      </p:sp>
      <p:sp>
        <p:nvSpPr>
          <p:cNvPr id="15" name="object 15"/>
          <p:cNvSpPr/>
          <p:nvPr/>
        </p:nvSpPr>
        <p:spPr>
          <a:xfrm>
            <a:off x="288036" y="5532120"/>
            <a:ext cx="5264150" cy="1022985"/>
          </a:xfrm>
          <a:custGeom>
            <a:avLst/>
            <a:gdLst/>
            <a:ahLst/>
            <a:cxnLst/>
            <a:rect l="l" t="t" r="r" b="b"/>
            <a:pathLst>
              <a:path w="5264150" h="1022984">
                <a:moveTo>
                  <a:pt x="0" y="170433"/>
                </a:moveTo>
                <a:lnTo>
                  <a:pt x="6087" y="125124"/>
                </a:lnTo>
                <a:lnTo>
                  <a:pt x="23268" y="84410"/>
                </a:lnTo>
                <a:lnTo>
                  <a:pt x="49917" y="49917"/>
                </a:lnTo>
                <a:lnTo>
                  <a:pt x="84410" y="23268"/>
                </a:lnTo>
                <a:lnTo>
                  <a:pt x="125124" y="6087"/>
                </a:lnTo>
                <a:lnTo>
                  <a:pt x="170434" y="0"/>
                </a:lnTo>
                <a:lnTo>
                  <a:pt x="5093462" y="0"/>
                </a:lnTo>
                <a:lnTo>
                  <a:pt x="5138762" y="6087"/>
                </a:lnTo>
                <a:lnTo>
                  <a:pt x="5179473" y="23268"/>
                </a:lnTo>
                <a:lnTo>
                  <a:pt x="5213969" y="49917"/>
                </a:lnTo>
                <a:lnTo>
                  <a:pt x="5240622" y="84410"/>
                </a:lnTo>
                <a:lnTo>
                  <a:pt x="5257806" y="125124"/>
                </a:lnTo>
                <a:lnTo>
                  <a:pt x="5263896" y="170433"/>
                </a:lnTo>
                <a:lnTo>
                  <a:pt x="5263896" y="852169"/>
                </a:lnTo>
                <a:lnTo>
                  <a:pt x="5257806" y="897479"/>
                </a:lnTo>
                <a:lnTo>
                  <a:pt x="5240622" y="938193"/>
                </a:lnTo>
                <a:lnTo>
                  <a:pt x="5213969" y="972686"/>
                </a:lnTo>
                <a:lnTo>
                  <a:pt x="5179473" y="999335"/>
                </a:lnTo>
                <a:lnTo>
                  <a:pt x="5138762" y="1016516"/>
                </a:lnTo>
                <a:lnTo>
                  <a:pt x="5093462" y="1022603"/>
                </a:lnTo>
                <a:lnTo>
                  <a:pt x="170434" y="1022603"/>
                </a:lnTo>
                <a:lnTo>
                  <a:pt x="125124" y="1016516"/>
                </a:lnTo>
                <a:lnTo>
                  <a:pt x="84410" y="999335"/>
                </a:lnTo>
                <a:lnTo>
                  <a:pt x="49917" y="972686"/>
                </a:lnTo>
                <a:lnTo>
                  <a:pt x="23268" y="938193"/>
                </a:lnTo>
                <a:lnTo>
                  <a:pt x="6087" y="897479"/>
                </a:lnTo>
                <a:lnTo>
                  <a:pt x="0" y="852169"/>
                </a:lnTo>
                <a:lnTo>
                  <a:pt x="0" y="170433"/>
                </a:lnTo>
                <a:close/>
              </a:path>
            </a:pathLst>
          </a:custGeom>
          <a:ln w="76200">
            <a:solidFill>
              <a:srgbClr val="8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0432" y="5605068"/>
            <a:ext cx="4887367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Структура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издержек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Разработка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приложения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(400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тыс. руб.)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продвижение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(около </a:t>
            </a:r>
            <a:r>
              <a:rPr sz="1800" dirty="0">
                <a:latin typeface="Calibri"/>
                <a:cs typeface="Calibri"/>
              </a:rPr>
              <a:t>400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тыс.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руб.).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06440" y="5225796"/>
            <a:ext cx="6097905" cy="1329055"/>
          </a:xfrm>
          <a:custGeom>
            <a:avLst/>
            <a:gdLst/>
            <a:ahLst/>
            <a:cxnLst/>
            <a:rect l="l" t="t" r="r" b="b"/>
            <a:pathLst>
              <a:path w="6097905" h="1329054">
                <a:moveTo>
                  <a:pt x="0" y="221487"/>
                </a:moveTo>
                <a:lnTo>
                  <a:pt x="4500" y="176857"/>
                </a:lnTo>
                <a:lnTo>
                  <a:pt x="17408" y="135284"/>
                </a:lnTo>
                <a:lnTo>
                  <a:pt x="37832" y="97662"/>
                </a:lnTo>
                <a:lnTo>
                  <a:pt x="64881" y="64881"/>
                </a:lnTo>
                <a:lnTo>
                  <a:pt x="97662" y="37832"/>
                </a:lnTo>
                <a:lnTo>
                  <a:pt x="135284" y="17408"/>
                </a:lnTo>
                <a:lnTo>
                  <a:pt x="176857" y="4500"/>
                </a:lnTo>
                <a:lnTo>
                  <a:pt x="221487" y="0"/>
                </a:lnTo>
                <a:lnTo>
                  <a:pt x="5876036" y="0"/>
                </a:lnTo>
                <a:lnTo>
                  <a:pt x="5920666" y="4500"/>
                </a:lnTo>
                <a:lnTo>
                  <a:pt x="5962239" y="17408"/>
                </a:lnTo>
                <a:lnTo>
                  <a:pt x="5999861" y="37832"/>
                </a:lnTo>
                <a:lnTo>
                  <a:pt x="6032642" y="64881"/>
                </a:lnTo>
                <a:lnTo>
                  <a:pt x="6059691" y="97662"/>
                </a:lnTo>
                <a:lnTo>
                  <a:pt x="6080115" y="135284"/>
                </a:lnTo>
                <a:lnTo>
                  <a:pt x="6093023" y="176857"/>
                </a:lnTo>
                <a:lnTo>
                  <a:pt x="6097524" y="221487"/>
                </a:lnTo>
                <a:lnTo>
                  <a:pt x="6097524" y="1107439"/>
                </a:lnTo>
                <a:lnTo>
                  <a:pt x="6093023" y="1152078"/>
                </a:lnTo>
                <a:lnTo>
                  <a:pt x="6080115" y="1193653"/>
                </a:lnTo>
                <a:lnTo>
                  <a:pt x="6059691" y="1231276"/>
                </a:lnTo>
                <a:lnTo>
                  <a:pt x="6032642" y="1264056"/>
                </a:lnTo>
                <a:lnTo>
                  <a:pt x="5999861" y="1291101"/>
                </a:lnTo>
                <a:lnTo>
                  <a:pt x="5962239" y="1311522"/>
                </a:lnTo>
                <a:lnTo>
                  <a:pt x="5920666" y="1324428"/>
                </a:lnTo>
                <a:lnTo>
                  <a:pt x="5876036" y="1328927"/>
                </a:lnTo>
                <a:lnTo>
                  <a:pt x="221487" y="1328927"/>
                </a:lnTo>
                <a:lnTo>
                  <a:pt x="176857" y="1324428"/>
                </a:lnTo>
                <a:lnTo>
                  <a:pt x="135284" y="1311522"/>
                </a:lnTo>
                <a:lnTo>
                  <a:pt x="97662" y="1291101"/>
                </a:lnTo>
                <a:lnTo>
                  <a:pt x="64881" y="1264056"/>
                </a:lnTo>
                <a:lnTo>
                  <a:pt x="37832" y="1231276"/>
                </a:lnTo>
                <a:lnTo>
                  <a:pt x="17408" y="1193653"/>
                </a:lnTo>
                <a:lnTo>
                  <a:pt x="4500" y="1152078"/>
                </a:lnTo>
                <a:lnTo>
                  <a:pt x="0" y="1107439"/>
                </a:lnTo>
                <a:lnTo>
                  <a:pt x="0" y="221487"/>
                </a:lnTo>
                <a:close/>
              </a:path>
            </a:pathLst>
          </a:custGeom>
          <a:ln w="76200">
            <a:solidFill>
              <a:srgbClr val="FAB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5627" y="5314569"/>
            <a:ext cx="5827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Потоки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поступления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доходов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Предоставление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платных</a:t>
            </a:r>
            <a:r>
              <a:rPr sz="1800" spc="-5" dirty="0">
                <a:latin typeface="Calibri"/>
                <a:cs typeface="Calibri"/>
              </a:rPr>
              <a:t> услуг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пользователям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мобильного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приложения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(подписка).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Стоимость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подписки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месяц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одного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пользователя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- 200 </a:t>
            </a:r>
            <a:r>
              <a:rPr sz="1800" spc="-5" dirty="0">
                <a:latin typeface="Calibri"/>
                <a:cs typeface="Calibri"/>
              </a:rPr>
              <a:t>руб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74C4E-9693-BCA4-5784-DFDCFA18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10287000" cy="677108"/>
          </a:xfrm>
        </p:spPr>
        <p:txBody>
          <a:bodyPr/>
          <a:lstStyle/>
          <a:p>
            <a:r>
              <a:rPr lang="ru-RU" sz="4400" dirty="0">
                <a:solidFill>
                  <a:srgbClr val="9F00FF"/>
                </a:solidFill>
              </a:rPr>
              <a:t>ПРОГРЕСС И ТЕКУЩИЕ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D8F76-3E30-734D-4F79-0D365213A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2175599"/>
            <a:ext cx="9662922" cy="3693319"/>
          </a:xfrm>
        </p:spPr>
        <p:txBody>
          <a:bodyPr/>
          <a:lstStyle/>
          <a:p>
            <a:r>
              <a:rPr lang="ru-RU" b="0" dirty="0"/>
              <a:t>В функционал мобильного приложения добавлен учёт обычных составляющих продуктов, а не только пищевых добавок</a:t>
            </a:r>
          </a:p>
          <a:p>
            <a:endParaRPr lang="ru-RU" b="0" dirty="0"/>
          </a:p>
          <a:p>
            <a:endParaRPr lang="ru-RU" b="0" dirty="0"/>
          </a:p>
          <a:p>
            <a:r>
              <a:rPr lang="ru-RU" b="0" dirty="0"/>
              <a:t>Утверждён план работ по сотрудничеству с </a:t>
            </a:r>
            <a:r>
              <a:rPr lang="ru-RU" b="0" dirty="0" err="1"/>
              <a:t>нутрициологами</a:t>
            </a:r>
            <a:r>
              <a:rPr lang="ru-RU" b="0" dirty="0"/>
              <a:t>, которое создаст информационную основу для рекомендательной системы приложения</a:t>
            </a:r>
          </a:p>
          <a:p>
            <a:endParaRPr lang="ru-RU" b="0" dirty="0"/>
          </a:p>
          <a:p>
            <a:endParaRPr lang="ru-RU" b="0" dirty="0"/>
          </a:p>
          <a:p>
            <a:r>
              <a:rPr lang="ru-RU" b="0" dirty="0"/>
              <a:t>Разработана методика расчёта совокупной вредности  продукта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C5B811-E67F-8850-D30E-0E6D36D6F0BC}"/>
              </a:ext>
            </a:extLst>
          </p:cNvPr>
          <p:cNvSpPr/>
          <p:nvPr/>
        </p:nvSpPr>
        <p:spPr>
          <a:xfrm>
            <a:off x="1032600" y="2215387"/>
            <a:ext cx="720000" cy="72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68B5EA-8FD0-8A48-6DD1-F4C929594DC9}"/>
              </a:ext>
            </a:extLst>
          </p:cNvPr>
          <p:cNvSpPr/>
          <p:nvPr/>
        </p:nvSpPr>
        <p:spPr>
          <a:xfrm>
            <a:off x="1021652" y="3758302"/>
            <a:ext cx="720000" cy="720000"/>
          </a:xfrm>
          <a:prstGeom prst="rect">
            <a:avLst/>
          </a:prstGeom>
          <a:solidFill>
            <a:srgbClr val="F1A9D6"/>
          </a:solidFill>
          <a:ln>
            <a:solidFill>
              <a:srgbClr val="F1A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162D3E-461F-F85E-B1A6-23D13EAAF1E1}"/>
              </a:ext>
            </a:extLst>
          </p:cNvPr>
          <p:cNvSpPr/>
          <p:nvPr/>
        </p:nvSpPr>
        <p:spPr>
          <a:xfrm>
            <a:off x="1038885" y="5410505"/>
            <a:ext cx="719390" cy="719390"/>
          </a:xfrm>
          <a:prstGeom prst="rect">
            <a:avLst/>
          </a:prstGeom>
          <a:solidFill>
            <a:srgbClr val="9F00FF"/>
          </a:solidFill>
          <a:ln>
            <a:solidFill>
              <a:srgbClr val="9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2015CF-6196-4673-A71F-36345EFB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420" y="2222544"/>
            <a:ext cx="720000" cy="7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752063-9C38-459B-8FBD-ADFE52E85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420" y="5410200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4B4ABE-209C-440B-86C7-4E27E66F9C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652" y="37511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856</Words>
  <Application>Microsoft Office PowerPoint</Application>
  <PresentationFormat>Широкоэкранный</PresentationFormat>
  <Paragraphs>147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Office Theme</vt:lpstr>
      <vt:lpstr>Презентация PowerPoint</vt:lpstr>
      <vt:lpstr>АКТУАЛЬНОСТЬ ПРОЕКТА</vt:lpstr>
      <vt:lpstr>ЦЕЛЕВАЯ АУДИТОРИЯ</vt:lpstr>
      <vt:lpstr>РЕШЕНИЕ</vt:lpstr>
      <vt:lpstr>КОНКУРЕНТЫ</vt:lpstr>
      <vt:lpstr>КОНКУРЕНТНЫЕ ПРЕИМУЩЕСТВА</vt:lpstr>
      <vt:lpstr>15,8 млрд руб.</vt:lpstr>
      <vt:lpstr>БИЗНЕС-МОДЕЛЬ</vt:lpstr>
      <vt:lpstr>ПРОГРЕСС И ТЕКУЩИЕ РЕЗУЛЬТАТЫ</vt:lpstr>
      <vt:lpstr>Презентация PowerPoint</vt:lpstr>
      <vt:lpstr>Наш MVP – рекомендательная система на основе генеративного искусственного интеллекта, позволяющая определить вредные пищевые компоненты с учётом здоровья человека. </vt:lpstr>
      <vt:lpstr>Презентация PowerPoint</vt:lpstr>
      <vt:lpstr>Рентабельность</vt:lpstr>
      <vt:lpstr>КОМАНДА</vt:lpstr>
      <vt:lpstr>ПЛАНЫ РАЗВИТИЯ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Чикина Илюза Ильясовна</cp:lastModifiedBy>
  <cp:revision>73</cp:revision>
  <dcterms:created xsi:type="dcterms:W3CDTF">2024-10-22T08:25:56Z</dcterms:created>
  <dcterms:modified xsi:type="dcterms:W3CDTF">2024-12-03T04:12:58Z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2024-10-22T00:00:00Z</vt:filetime>
  </property>
</Properties>
</file>