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12" d="100"/>
          <a:sy n="112" d="100"/>
        </p:scale>
        <p:origin x="365" y="8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  <a:endParaRPr lang="en-US" sz="1400" b="1" dirty="0"/>
        </a:p>
        <a:p>
          <a:r>
            <a:rPr lang="ru-RU" sz="1400" b="1" dirty="0"/>
            <a:t>20 000 000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  <a:endParaRPr lang="ru-RU" sz="1400" b="1" dirty="0"/>
        </a:p>
        <a:p>
          <a:r>
            <a:rPr lang="ru-RU" sz="1400" b="1" dirty="0"/>
            <a:t>186 000</a:t>
          </a:r>
          <a:endParaRPr lang="en-US" sz="14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  <a:endParaRPr lang="ru-RU" sz="1400" b="1" dirty="0"/>
        </a:p>
        <a:p>
          <a:r>
            <a:rPr lang="ru-RU" sz="1400" b="1" dirty="0"/>
            <a:t>45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560 000 </a:t>
          </a:r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LinFactNeighborX="-1874" custLinFactNeighborY="1896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передержка на дому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дом </a:t>
          </a:r>
          <a:r>
            <a:rPr lang="ru-RU" sz="20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Шилда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в качестве дополнительного сервиса питомцам будет доступен целый ряд бесплатный услуг(</a:t>
          </a:r>
          <a:r>
            <a:rPr lang="ru-RU" sz="20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ежедневний</a:t>
          </a:r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контроль ветеринара, обработка глаз, чистка ушей)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5B45D83-72DC-48E5-9851-74FB4DE9DC70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Оружейный град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B35608-40F2-4BD1-AAEB-083DC010E0B2}" type="parTrans" cxnId="{3768A124-D582-4CFE-B4B4-3AC68E54CE97}">
      <dgm:prSet/>
      <dgm:spPr/>
    </dgm:pt>
    <dgm:pt modelId="{E74B2720-BF87-4C20-8E15-1F0D90685F3D}" type="sibTrans" cxnId="{3768A124-D582-4CFE-B4B4-3AC68E54CE97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3768A124-D582-4CFE-B4B4-3AC68E54CE97}" srcId="{FD45624C-83CF-47B9-8EDE-C4DE60E9F279}" destId="{C5B45D83-72DC-48E5-9851-74FB4DE9DC70}" srcOrd="1" destOrd="0" parTransId="{5EB35608-40F2-4BD1-AAEB-083DC010E0B2}" sibTransId="{E74B2720-BF87-4C20-8E15-1F0D90685F3D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7B88CF56-9692-45FF-AAAE-D7A26C2F4608}" type="presOf" srcId="{C5B45D83-72DC-48E5-9851-74FB4DE9DC70}" destId="{400F4E5D-F016-41EA-97FB-BF5BA36522C2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  <a:endParaRPr lang="en-US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20 000 000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560 000 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  <a:endParaRPr lang="ru-RU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186 000</a:t>
          </a:r>
          <a:endParaRPr lang="en-US" sz="1400" b="1" kern="1200" dirty="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782459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  <a:endParaRPr lang="ru-RU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45</a:t>
          </a:r>
        </a:p>
      </dsp:txBody>
      <dsp:txXfrm>
        <a:off x="2041612" y="3096804"/>
        <a:ext cx="1251298" cy="884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580671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Продукты/Услуги</a:t>
          </a:r>
        </a:p>
      </dsp:txBody>
      <dsp:txXfrm>
        <a:off x="3137" y="580671"/>
        <a:ext cx="3059169" cy="930935"/>
      </dsp:txXfrm>
    </dsp:sp>
    <dsp:sp modelId="{B206DAC4-D1DF-4053-8506-5DE426BC8BEF}">
      <dsp:nvSpPr>
        <dsp:cNvPr id="0" name=""/>
        <dsp:cNvSpPr/>
      </dsp:nvSpPr>
      <dsp:spPr>
        <a:xfrm>
          <a:off x="0" y="1470224"/>
          <a:ext cx="3059169" cy="266814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передержка на дому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470224"/>
        <a:ext cx="3059169" cy="2668140"/>
      </dsp:txXfrm>
    </dsp:sp>
    <dsp:sp modelId="{34E68AF3-FEED-4A3D-869A-6E2B7BBFBA4D}">
      <dsp:nvSpPr>
        <dsp:cNvPr id="0" name=""/>
        <dsp:cNvSpPr/>
      </dsp:nvSpPr>
      <dsp:spPr>
        <a:xfrm>
          <a:off x="3490590" y="580671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sp:txBody>
      <dsp:txXfrm>
        <a:off x="3490590" y="580671"/>
        <a:ext cx="3059169" cy="930935"/>
      </dsp:txXfrm>
    </dsp:sp>
    <dsp:sp modelId="{400F4E5D-F016-41EA-97FB-BF5BA36522C2}">
      <dsp:nvSpPr>
        <dsp:cNvPr id="0" name=""/>
        <dsp:cNvSpPr/>
      </dsp:nvSpPr>
      <dsp:spPr>
        <a:xfrm>
          <a:off x="3490590" y="1511607"/>
          <a:ext cx="3059169" cy="26681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дом </a:t>
          </a:r>
          <a:r>
            <a:rPr lang="ru-RU" sz="20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Шилда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Оружейный град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0590" y="1511607"/>
        <a:ext cx="3059169" cy="2668140"/>
      </dsp:txXfrm>
    </dsp:sp>
    <dsp:sp modelId="{869E6585-1C72-4E82-914E-39E2C4E28665}">
      <dsp:nvSpPr>
        <dsp:cNvPr id="0" name=""/>
        <dsp:cNvSpPr/>
      </dsp:nvSpPr>
      <dsp:spPr>
        <a:xfrm>
          <a:off x="6981180" y="572963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sp:txBody>
      <dsp:txXfrm>
        <a:off x="6981180" y="572963"/>
        <a:ext cx="3059169" cy="930935"/>
      </dsp:txXfrm>
    </dsp:sp>
    <dsp:sp modelId="{0C85A15E-56D2-44B3-8E52-7FFFB1AE2983}">
      <dsp:nvSpPr>
        <dsp:cNvPr id="0" name=""/>
        <dsp:cNvSpPr/>
      </dsp:nvSpPr>
      <dsp:spPr>
        <a:xfrm>
          <a:off x="6978043" y="1511607"/>
          <a:ext cx="3059169" cy="26681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качестве дополнительного сервиса питомцам будет доступен целый ряд бесплатный услуг(</a:t>
          </a:r>
          <a:r>
            <a:rPr lang="ru-RU" sz="20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ежедневний</a:t>
          </a: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контроль ветеринара, обработка глаз, чистка ушей)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8043" y="1511607"/>
        <a:ext cx="3059169" cy="2668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575816" y="1686619"/>
            <a:ext cx="7632848" cy="23007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Зоогостиница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«ЗВЕРОПОЛИС»</a:t>
            </a: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Команда проекта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896894" y="1207503"/>
            <a:ext cx="2883092" cy="168559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Шестакова Елизавета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направлению «Правовое обеспечение национальной безопасности»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Навыки: работа в команде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Роль: главный администратор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616376" y="1080000"/>
            <a:ext cx="2883092" cy="207531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Рузаева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Милана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направлению «Правовое обеспечение национальной безопасности»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Навыки: работа в команде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Роль: организатор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94" y="2992023"/>
            <a:ext cx="2281382" cy="23635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9"/>
          <a:stretch/>
        </p:blipFill>
        <p:spPr>
          <a:xfrm>
            <a:off x="5689515" y="2992023"/>
            <a:ext cx="2337715" cy="23635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1827163"/>
            <a:ext cx="8890243" cy="3364616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314995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832" y="1810387"/>
            <a:ext cx="9071280" cy="3473160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Приближается лето, большинство людей уезжают отдыхать и у них имеется домашнее животное, которое они не могут взять с собой или не знают кому его можно оставить. Мы предлагаем организовать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зоогостиницу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домашних любимцев, пока их хозяева не могут за ними присматривать. </a:t>
            </a:r>
            <a:br>
              <a:rPr lang="ru-RU" sz="1800" dirty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проекте. 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услуг по уходу и передержке животных на время отсутствия их хозяев. мы успели определить какие будут затраты по проекту, наши преимущества по сравнению с конкурентами.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32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Роль проекта в обеспечении </a:t>
            </a:r>
            <a:br>
              <a:rPr lang="ru-RU" sz="32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sz="32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977052"/>
              </p:ext>
            </p:extLst>
          </p:nvPr>
        </p:nvGraphicFramePr>
        <p:xfrm>
          <a:off x="503808" y="1251099"/>
          <a:ext cx="9217024" cy="31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Инновационность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TechNet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SafeNet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NeuroNet 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HomeNet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HealthNet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SportNet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WearNet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2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EduNet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не используются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33933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58094" y="7473688"/>
            <a:ext cx="1914194" cy="1819975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789068" y="1366758"/>
            <a:ext cx="100806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Мужчина/женщина, 25-60 лет, любитель животных, доход - 40 тыс. рублей</a:t>
            </a:r>
          </a:p>
        </p:txBody>
      </p:sp>
      <p:pic>
        <p:nvPicPr>
          <p:cNvPr id="1026" name="Picture 2" descr="https://sun9-30.userapi.com/impf/1BHS3x4MyZ89iMZI8iAs4QeEm3uF4T-Axc_jyw/gDWzXRTnH-o.jpg?size=567x385&amp;quality=96&amp;sign=61173e1da831539a325da46cacbd9dc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01" y="2403227"/>
            <a:ext cx="4345971" cy="295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9737189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 – 20 000 000 в России собак и кошек</a:t>
            </a:r>
          </a:p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 – 560 000 в Удмуртии</a:t>
            </a:r>
          </a:p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 – 186 000 в Ижевске</a:t>
            </a:r>
          </a:p>
          <a:p>
            <a:pPr algn="l"/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SOM  – 45 кошек и собак (наши возможности одновременного содержания).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Анализ конкурентов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5993021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Бизнес-модель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21707"/>
              </p:ext>
            </p:extLst>
          </p:nvPr>
        </p:nvGraphicFramePr>
        <p:xfrm>
          <a:off x="-26788" y="875420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Нишевой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123088" y="1414634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магазины)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Персональная поддержка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24622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Разовые сделки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проблем (сфера услуг)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2821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Партнёры (Братец Кролик)</a:t>
            </a:r>
          </a:p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Поставщики (1Корм)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53007" y="4269905"/>
            <a:ext cx="4987303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помещения</a:t>
            </a: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Переменные издержки</a:t>
            </a: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товаров</a:t>
            </a: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и ремонт</a:t>
            </a: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Процесс  оказания услуги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824" y="1539131"/>
            <a:ext cx="92890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Заведение будет принимать на временное содержание собак, кошек, грызунов и птиц. В качестве дополнительного сервиса питомцам будет доступен целый ряд бесплатных услуг(ежедневный контроль ветеринара, обработка глаз, чистка ушей), что станет одним из основных конкурентных преимуществ проекта наряду с высоким уровнем сервиса. Гостиница для животных будет работать в среднем ценовом сегменте, при качестве услуг – выше среднего. Средний чек на услуги составит 1300 руб. Прием животного в гостиницу для животных будет осуществляться только при наличии ветеринарного паспорта с указанием всех необходимых прививок.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9832" y="1611139"/>
            <a:ext cx="89289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гостиницы для домашних животных на 45 мест к 01.08.2023г. для оказания услуг по их передержке и временному размещению.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890199"/>
              </p:ext>
            </p:extLst>
          </p:nvPr>
        </p:nvGraphicFramePr>
        <p:xfrm>
          <a:off x="143766" y="982800"/>
          <a:ext cx="9793089" cy="3085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428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309"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</a:t>
                      </a:r>
                      <a:r>
                        <a:rPr lang="ru-RU" sz="2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помещения 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70.000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181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необходимых товаров (миски для </a:t>
                      </a:r>
                      <a:r>
                        <a:rPr lang="ru-RU" sz="20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еды,лотки,вольеры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20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т.д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120.000</a:t>
                      </a:r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428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30.000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42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</a:t>
                      </a:r>
                      <a:r>
                        <a:rPr lang="ru-RU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</a:t>
                      </a:r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50.000</a:t>
                      </a:r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63848" y="441217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Итог: 270 000 рублей. </a:t>
            </a:r>
          </a:p>
        </p:txBody>
      </p:sp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72872" y="1107083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план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4698" y="175515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Выбранная организационно-правовая форма ИП</a:t>
            </a:r>
          </a:p>
          <a:p>
            <a:pPr>
              <a:buFont typeface="Times New Roman" pitchFamily="18" charset="0"/>
              <a:buNone/>
            </a:pPr>
            <a:endParaRPr lang="ru-RU" sz="3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  <a:p>
            <a:r>
              <a:rPr lang="ru-RU" sz="3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Выбранная система налогообложения УСН 6%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266579"/>
              </p:ext>
            </p:extLst>
          </p:nvPr>
        </p:nvGraphicFramePr>
        <p:xfrm>
          <a:off x="79749" y="982800"/>
          <a:ext cx="9921126" cy="5453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236.500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220.400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225.250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215.500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220.500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210.320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218.300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228.500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230.150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232.250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235.500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237420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.710 590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310.000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220.000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180.000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180.000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173.000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172.000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172.000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173.000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173.000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171.000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171.000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2.442</a:t>
                      </a:r>
                      <a:r>
                        <a:rPr lang="en-US" sz="1400" u="none" strike="noStrike" baseline="0" dirty="0"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r>
                        <a:rPr lang="en-US" sz="1400" u="none" strike="noStrike" baseline="0" dirty="0">
                          <a:effectLst/>
                          <a:latin typeface="+mn-lt"/>
                        </a:rPr>
                        <a:t>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70.000 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840.000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95.000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1.250 000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120.000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49292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-73.250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57.250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57.250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64.250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65.250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62.250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65.250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64.250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64.250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66.250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66.250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268 590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4.470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11.205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11.505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11.805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38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.985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-73.250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57.250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57.250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64.250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65.250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62.250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65.250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64.250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64.250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66.250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66.250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229 605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37768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240253"/>
              </p:ext>
            </p:extLst>
          </p:nvPr>
        </p:nvGraphicFramePr>
        <p:xfrm>
          <a:off x="269280" y="1410432"/>
          <a:ext cx="9721080" cy="3331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.710 590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2.442</a:t>
                      </a:r>
                      <a:r>
                        <a:rPr lang="en-US" sz="1400" u="none" strike="noStrike" baseline="0" dirty="0"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4353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268 590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851 900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964320"/>
              </p:ext>
            </p:extLst>
          </p:nvPr>
        </p:nvGraphicFramePr>
        <p:xfrm>
          <a:off x="503808" y="1198825"/>
          <a:ext cx="9361040" cy="3868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614">
                  <a:extLst>
                    <a:ext uri="{9D8B030D-6E8A-4147-A177-3AD203B41FA5}">
                      <a16:colId xmlns:a16="http://schemas.microsoft.com/office/drawing/2014/main" val="997597212"/>
                    </a:ext>
                  </a:extLst>
                </a:gridCol>
                <a:gridCol w="1851613">
                  <a:extLst>
                    <a:ext uri="{9D8B030D-6E8A-4147-A177-3AD203B41FA5}">
                      <a16:colId xmlns:a16="http://schemas.microsoft.com/office/drawing/2014/main" val="3159380523"/>
                    </a:ext>
                  </a:extLst>
                </a:gridCol>
                <a:gridCol w="3562813">
                  <a:extLst>
                    <a:ext uri="{9D8B030D-6E8A-4147-A177-3AD203B41FA5}">
                      <a16:colId xmlns:a16="http://schemas.microsoft.com/office/drawing/2014/main" val="1507321469"/>
                    </a:ext>
                  </a:extLst>
                </a:gridCol>
              </a:tblGrid>
              <a:tr h="570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Название этапа календарного плана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Длительность этапа, мес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Стоимость, руб.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extLst>
                  <a:ext uri="{0D108BD9-81ED-4DB2-BD59-A6C34878D82A}">
                    <a16:rowId xmlns:a16="http://schemas.microsoft.com/office/drawing/2014/main" val="2251445726"/>
                  </a:ext>
                </a:extLst>
              </a:tr>
              <a:tr h="684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Изучение рынка по передержке животных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 месяц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extLst>
                  <a:ext uri="{0D108BD9-81ED-4DB2-BD59-A6C34878D82A}">
                    <a16:rowId xmlns:a16="http://schemas.microsoft.com/office/drawing/2014/main" val="2473965145"/>
                  </a:ext>
                </a:extLst>
              </a:tr>
              <a:tr h="684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Поиск и аренда помещения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 недели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extLst>
                  <a:ext uri="{0D108BD9-81ED-4DB2-BD59-A6C34878D82A}">
                    <a16:rowId xmlns:a16="http://schemas.microsoft.com/office/drawing/2014/main" val="3834200393"/>
                  </a:ext>
                </a:extLst>
              </a:tr>
              <a:tr h="855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Закупка необходимых товаров (миски для еды, лотки, вольеры, пища для животных и тд.)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 недели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120.000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extLst>
                  <a:ext uri="{0D108BD9-81ED-4DB2-BD59-A6C34878D82A}">
                    <a16:rowId xmlns:a16="http://schemas.microsoft.com/office/drawing/2014/main" val="418373292"/>
                  </a:ext>
                </a:extLst>
              </a:tr>
              <a:tr h="57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Размещение информации об услугах в социальных сетях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 день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extLst>
                  <a:ext uri="{0D108BD9-81ED-4DB2-BD59-A6C34878D82A}">
                    <a16:rowId xmlns:a16="http://schemas.microsoft.com/office/drawing/2014/main" val="4185173638"/>
                  </a:ext>
                </a:extLst>
              </a:tr>
              <a:tr h="502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Подбор персонала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 недели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66" marR="28966" marT="0" marB="0" anchor="ctr"/>
                </a:tc>
                <a:extLst>
                  <a:ext uri="{0D108BD9-81ED-4DB2-BD59-A6C34878D82A}">
                    <a16:rowId xmlns:a16="http://schemas.microsoft.com/office/drawing/2014/main" val="215540983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6211" y="5067523"/>
            <a:ext cx="195488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Итого: 126 500 руб. 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59792" y="3555355"/>
            <a:ext cx="4392488" cy="1800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Шестакова Елизавета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тел.89124422411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e-mail:shestakova08052004@mail.ru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328344" y="3555354"/>
            <a:ext cx="4176464" cy="180020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400" spc="-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Рузаева</a:t>
            </a:r>
            <a:r>
              <a:rPr lang="ru-RU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Милана 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89042763766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e-mail:mruzaeva244@gmail.com</a:t>
            </a:r>
            <a:endParaRPr lang="ru-RU" sz="2400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98" y="1035075"/>
            <a:ext cx="2281382" cy="23635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9"/>
          <a:stretch/>
        </p:blipFill>
        <p:spPr>
          <a:xfrm>
            <a:off x="6319726" y="1087311"/>
            <a:ext cx="2337715" cy="236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8121</TotalTime>
  <Words>1002</Words>
  <Application>Microsoft Office PowerPoint</Application>
  <PresentationFormat>Произвольный</PresentationFormat>
  <Paragraphs>341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Приближается лето, большинство людей уезжают отдыхать и у них имеется домашнее животное, которое они не могут взять с собой или не знают кому его можно оставить. Мы предлагаем организовать зоогостиницу для домашних любимцев, пока их хозяева не могут за ними присматривать.  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50</cp:revision>
  <dcterms:created xsi:type="dcterms:W3CDTF">2022-10-14T10:42:52Z</dcterms:created>
  <dcterms:modified xsi:type="dcterms:W3CDTF">2023-07-12T18:23:09Z</dcterms:modified>
  <dc:language>ru-RU</dc:language>
</cp:coreProperties>
</file>