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67" r:id="rId3"/>
    <p:sldId id="268" r:id="rId4"/>
    <p:sldId id="277" r:id="rId5"/>
    <p:sldId id="276" r:id="rId6"/>
    <p:sldId id="274" r:id="rId7"/>
    <p:sldId id="275" r:id="rId8"/>
  </p:sldIdLst>
  <p:sldSz cx="20104100" cy="11309350"/>
  <p:notesSz cx="20104100" cy="1130935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ADBFF"/>
    <a:srgbClr val="9933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CFAEF-8F59-4EBD-B4AE-F65B43DEDCA4}" v="265" dt="2023-12-04T16:13:47.83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6370" autoAdjust="0"/>
  </p:normalViewPr>
  <p:slideViewPr>
    <p:cSldViewPr>
      <p:cViewPr>
        <p:scale>
          <a:sx n="72" d="100"/>
          <a:sy n="72" d="100"/>
        </p:scale>
        <p:origin x="-15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temirlan.official@mail.ru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984250" y="3692934"/>
            <a:ext cx="9220200" cy="28956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Онлайн-платформа для просмотра фильмов и сериалов</a:t>
            </a:r>
            <a:endParaRPr lang="ru-RU" sz="4800" b="1" kern="0" dirty="0">
              <a:solidFill>
                <a:srgbClr val="9933FF"/>
              </a:solidFill>
              <a:ea typeface="Calibri"/>
              <a:cs typeface="Calibri"/>
            </a:endParaRPr>
          </a:p>
          <a:p>
            <a:endParaRPr lang="ru-RU" sz="4800" b="1" kern="0" dirty="0">
              <a:solidFill>
                <a:srgbClr val="9933FF"/>
              </a:solidFill>
              <a:ea typeface="Calibri"/>
              <a:cs typeface="Calibri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  <a:ea typeface="+mn-lt"/>
                <a:cs typeface="+mn-lt"/>
              </a:rPr>
              <a:t>Фокус-группа № 3 «Интеллектуальные информационные технологии управления сложными объектами и анализа больших данных»</a:t>
            </a:r>
            <a:endParaRPr lang="ru-RU" dirty="0">
              <a:ea typeface="+mn-lt"/>
              <a:cs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987525"/>
            <a:ext cx="16002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060450" y="2959753"/>
            <a:ext cx="8712835" cy="28956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Фрагментация контента</a:t>
            </a:r>
            <a:endParaRPr lang="ru-RU">
              <a:solidFill>
                <a:srgbClr val="CC00FF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Неэффективные рекомендации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Ограниченные социальные возможности</a:t>
            </a:r>
            <a:endParaRPr lang="ru-RU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Решение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05363" y="2418945"/>
            <a:ext cx="10427259" cy="323573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Объединение всех фильмов и сериалов на одной платформе для широкого выбора контента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Создание удобной и эффективной системы рекомендаций, учитывающей предпочтения пользователей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Возможность совместного просмотра и активного взаимодействия для формирования онлайн-сообщества</a:t>
            </a:r>
          </a:p>
          <a:p>
            <a:pPr lvl="0"/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/>
              <a:ea typeface="Calibri"/>
              <a:cs typeface="Arial"/>
            </a:endParaRPr>
          </a:p>
          <a:p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913F616F-2391-9620-4F7D-992FE9ABF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480000">
            <a:off x="13646385" y="-564313"/>
            <a:ext cx="3474975" cy="6783705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Мобильный телефон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38129B9D-2F6A-7A11-2891-9BE3C280C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0000">
            <a:off x="10618003" y="3677577"/>
            <a:ext cx="3484012" cy="67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2347663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Сравнение с конкурентами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170F802-8231-30B3-CB7D-24CB26F3D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774236"/>
              </p:ext>
            </p:extLst>
          </p:nvPr>
        </p:nvGraphicFramePr>
        <p:xfrm>
          <a:off x="1206585" y="2670026"/>
          <a:ext cx="14260656" cy="4369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776">
                  <a:extLst>
                    <a:ext uri="{9D8B030D-6E8A-4147-A177-3AD203B41FA5}">
                      <a16:colId xmlns:a16="http://schemas.microsoft.com/office/drawing/2014/main" val="673733062"/>
                    </a:ext>
                  </a:extLst>
                </a:gridCol>
                <a:gridCol w="2376776">
                  <a:extLst>
                    <a:ext uri="{9D8B030D-6E8A-4147-A177-3AD203B41FA5}">
                      <a16:colId xmlns:a16="http://schemas.microsoft.com/office/drawing/2014/main" val="3972017310"/>
                    </a:ext>
                  </a:extLst>
                </a:gridCol>
                <a:gridCol w="2376776">
                  <a:extLst>
                    <a:ext uri="{9D8B030D-6E8A-4147-A177-3AD203B41FA5}">
                      <a16:colId xmlns:a16="http://schemas.microsoft.com/office/drawing/2014/main" val="1008343329"/>
                    </a:ext>
                  </a:extLst>
                </a:gridCol>
                <a:gridCol w="2376776">
                  <a:extLst>
                    <a:ext uri="{9D8B030D-6E8A-4147-A177-3AD203B41FA5}">
                      <a16:colId xmlns:a16="http://schemas.microsoft.com/office/drawing/2014/main" val="3004838811"/>
                    </a:ext>
                  </a:extLst>
                </a:gridCol>
                <a:gridCol w="2376776">
                  <a:extLst>
                    <a:ext uri="{9D8B030D-6E8A-4147-A177-3AD203B41FA5}">
                      <a16:colId xmlns:a16="http://schemas.microsoft.com/office/drawing/2014/main" val="3880619493"/>
                    </a:ext>
                  </a:extLst>
                </a:gridCol>
                <a:gridCol w="2376776">
                  <a:extLst>
                    <a:ext uri="{9D8B030D-6E8A-4147-A177-3AD203B41FA5}">
                      <a16:colId xmlns:a16="http://schemas.microsoft.com/office/drawing/2014/main" val="3330846521"/>
                    </a:ext>
                  </a:extLst>
                </a:gridCol>
              </a:tblGrid>
              <a:tr h="1467829">
                <a:tc>
                  <a:txBody>
                    <a:bodyPr/>
                    <a:lstStyle/>
                    <a:p>
                      <a:pPr fontAlgn="auto"/>
                      <a:endParaRPr lang="ru-RU" sz="1800" b="1" dirty="0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все фильмы и сериалы в одном месте</a:t>
                      </a:r>
                      <a:endParaRPr lang="ru-RU" b="1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возможность совестного просмотра </a:t>
                      </a:r>
                      <a:endParaRPr lang="ru-RU" b="1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расширенные социальные возможности</a:t>
                      </a:r>
                      <a:endParaRPr lang="ru-RU" b="1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7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инновационные </a:t>
                      </a:r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рекомендации </a:t>
                      </a:r>
                      <a:endParaRPr lang="ru-RU" b="1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удобная система оплаты </a:t>
                      </a:r>
                      <a:endParaRPr lang="ru-RU" b="1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574093"/>
                  </a:ext>
                </a:extLst>
              </a:tr>
              <a:tr h="580305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err="1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Кинопоиск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681086"/>
                  </a:ext>
                </a:extLst>
              </a:tr>
              <a:tr h="580305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err="1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Амедиатека</a:t>
                      </a:r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00545"/>
                  </a:ext>
                </a:extLst>
              </a:tr>
              <a:tr h="580305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err="1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Окко</a:t>
                      </a:r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58894"/>
                  </a:ext>
                </a:extLst>
              </a:tr>
              <a:tr h="580305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ИВИ 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992913"/>
                  </a:ext>
                </a:extLst>
              </a:tr>
              <a:tr h="580305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err="1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Кинограмм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solidFill>
                            <a:srgbClr val="CC00FF"/>
                          </a:solidFill>
                          <a:effectLst/>
                          <a:latin typeface="Calibri"/>
                        </a:rPr>
                        <a:t>+</a:t>
                      </a:r>
                      <a:endParaRPr lang="ru-RU">
                        <a:solidFill>
                          <a:srgbClr val="CC00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228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52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Дорожная карта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03C2EB-BFBB-A31A-E1A8-091C72F662AD}"/>
              </a:ext>
            </a:extLst>
          </p:cNvPr>
          <p:cNvSpPr txBox="1"/>
          <p:nvPr/>
        </p:nvSpPr>
        <p:spPr>
          <a:xfrm>
            <a:off x="1212976" y="1614835"/>
            <a:ext cx="8823403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ru-RU" sz="3600" b="1" baseline="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Первый год</a:t>
            </a:r>
            <a:r>
              <a:rPr lang="en-US" sz="360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rtl="0"/>
            <a:r>
              <a:rPr lang="ru-RU" sz="2000" b="1" baseline="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Квартал I-II: подготовка</a:t>
            </a:r>
            <a:r>
              <a:rPr lang="en-US" sz="200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marL="285750" lvl="0" indent="-285750" rtl="0">
              <a:buChar char="•"/>
            </a:pPr>
            <a:r>
              <a:rPr lang="ru-RU" sz="2000" baseline="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Проведение маркетингового исследования и определение целевой аудитории.</a:t>
            </a:r>
            <a:r>
              <a:rPr lang="ru-RU" sz="200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85750" lvl="0" indent="-285750" rtl="0">
              <a:buChar char="•"/>
            </a:pPr>
            <a:r>
              <a:rPr lang="ru-RU" sz="2000" baseline="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Найм ключевых специалистов и формирование команды разработчиков.</a:t>
            </a:r>
            <a:r>
              <a:rPr lang="en-US" sz="200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rtl="0"/>
            <a:r>
              <a:rPr lang="ru-RU" sz="2000" b="1" baseline="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Квартал III-IV: создание</a:t>
            </a:r>
            <a:r>
              <a:rPr lang="en-US" sz="2000" dirty="0">
                <a:solidFill>
                  <a:srgbClr val="CC00FF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marL="285750" lvl="0" indent="-285750" rtl="0">
              <a:buChar char="•"/>
            </a:pPr>
            <a:r>
              <a:rPr lang="ru-RU" sz="2000" baseline="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Разработка минимально жизнеспособного продукта.</a:t>
            </a:r>
            <a:r>
              <a:rPr lang="ru-RU" sz="200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85750" lvl="0" indent="-285750" rtl="0">
              <a:buChar char="•"/>
            </a:pPr>
            <a:r>
              <a:rPr lang="ru-RU" sz="2000" baseline="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Проведение пилотных тестов с ограниченной аудиторией для оценки эффективности.</a:t>
            </a:r>
            <a:r>
              <a:rPr lang="ru-RU" sz="2000" dirty="0">
                <a:solidFill>
                  <a:srgbClr val="CC00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rtl="0"/>
            <a:r>
              <a:rPr lang="ru-RU" sz="1400" dirty="0">
                <a:latin typeface="Calibri"/>
                <a:ea typeface="Segoe UI"/>
                <a:cs typeface="Segoe UI"/>
              </a:rPr>
              <a:t>​</a:t>
            </a:r>
            <a:endParaRPr lang="ru-RU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015780-8D96-8C29-1C83-C1AA02273C48}"/>
              </a:ext>
            </a:extLst>
          </p:cNvPr>
          <p:cNvSpPr txBox="1"/>
          <p:nvPr/>
        </p:nvSpPr>
        <p:spPr>
          <a:xfrm>
            <a:off x="10355041" y="1615174"/>
            <a:ext cx="8823403" cy="36348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Второй </a:t>
            </a:r>
            <a:r>
              <a:rPr lang="ru-RU" sz="3200" b="1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год</a:t>
            </a:r>
            <a:endParaRPr lang="ru-RU" sz="3200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Квартал I-II: </a:t>
            </a:r>
            <a:r>
              <a:rPr lang="ru-RU" b="1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развитие</a:t>
            </a:r>
            <a:endParaRPr lang="en-US">
              <a:solidFill>
                <a:srgbClr val="CC00FF"/>
              </a:solidFill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,Sans-Serif"/>
              <a:buChar char="§"/>
            </a:pP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Расширение функционала на основе обратной связи от пользователей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.</a:t>
            </a:r>
            <a:endParaRPr lang="en-US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,Sans-Serif"/>
              <a:buChar char="§"/>
            </a:pP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Улучшение пользовательского опыта 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и </a:t>
            </a: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адаптация под запросы рынка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.</a:t>
            </a:r>
            <a:endParaRPr lang="ru-RU" dirty="0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Квартал III-IV:</a:t>
            </a:r>
            <a:r>
              <a:rPr lang="ru-RU" b="1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 масштабирование</a:t>
            </a:r>
            <a:endParaRPr lang="en-US">
              <a:solidFill>
                <a:srgbClr val="CC00FF"/>
              </a:solidFill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,Sans-Serif"/>
              <a:buChar char="§"/>
            </a:pP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Масштабирование 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продукта</a:t>
            </a: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 для привлечения новых пользователей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.</a:t>
            </a:r>
            <a:endParaRPr lang="en-US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,Sans-Serif"/>
              <a:buChar char="§"/>
            </a:pP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Планирование стратегии расширения и партнерских отношений 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для </a:t>
            </a:r>
            <a:r>
              <a:rPr lang="ru-RU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дальнейшего роста</a:t>
            </a:r>
            <a:r>
              <a:rPr lang="ru-RU" baseline="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.</a:t>
            </a:r>
            <a:endParaRPr lang="ru-RU" sz="1400" dirty="0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endParaRPr lang="en-US" sz="2400" dirty="0">
              <a:latin typeface="Segoe UI"/>
              <a:ea typeface="Calibri"/>
              <a:cs typeface="Segoe UI"/>
            </a:endParaRPr>
          </a:p>
          <a:p>
            <a:pPr rtl="0"/>
            <a:r>
              <a:rPr lang="ru-RU" sz="1400" dirty="0">
                <a:latin typeface="Calibri"/>
                <a:ea typeface="Segoe UI"/>
                <a:cs typeface="Segoe UI"/>
              </a:rPr>
              <a:t>​</a:t>
            </a:r>
            <a:endParaRPr lang="ru-RU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08561" y="1616404"/>
            <a:ext cx="8729829" cy="58547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Рагимов </a:t>
            </a:r>
            <a:r>
              <a:rPr lang="ru-RU" sz="2800" err="1">
                <a:solidFill>
                  <a:srgbClr val="CC00FF"/>
                </a:solidFill>
                <a:latin typeface="Arial"/>
                <a:ea typeface="Calibri"/>
                <a:cs typeface="Arial"/>
              </a:rPr>
              <a:t>Темирлан</a:t>
            </a: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 - капитан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Рагимов </a:t>
            </a:r>
            <a:r>
              <a:rPr lang="ru-RU" sz="2800" err="1">
                <a:solidFill>
                  <a:srgbClr val="CC00FF"/>
                </a:solidFill>
                <a:latin typeface="Arial"/>
                <a:ea typeface="Calibri"/>
                <a:cs typeface="Arial"/>
              </a:rPr>
              <a:t>Абдулджалил</a:t>
            </a: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 - </a:t>
            </a:r>
            <a:r>
              <a:rPr lang="ru-RU" sz="2800" err="1">
                <a:solidFill>
                  <a:srgbClr val="CC00FF"/>
                </a:solidFill>
                <a:latin typeface="Arial"/>
                <a:ea typeface="Calibri"/>
                <a:cs typeface="Arial"/>
              </a:rPr>
              <a:t>бекэнд</a:t>
            </a: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 разработчик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Рамазанов Магомедрасул - дизайнер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Расулов Магомед - </a:t>
            </a:r>
            <a:r>
              <a:rPr lang="ru-RU" sz="2800" err="1">
                <a:solidFill>
                  <a:srgbClr val="CC00FF"/>
                </a:solidFill>
                <a:latin typeface="Arial"/>
                <a:ea typeface="Calibri"/>
                <a:cs typeface="Arial"/>
              </a:rPr>
              <a:t>фронтенд</a:t>
            </a: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 разработчик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CC00FF"/>
                </a:solidFill>
                <a:latin typeface="Arial"/>
                <a:ea typeface="Calibri"/>
                <a:cs typeface="Arial"/>
              </a:rPr>
              <a:t>Гафурова Камила - маркетолог</a:t>
            </a:r>
            <a:endParaRPr lang="ru-RU" sz="2800">
              <a:solidFill>
                <a:srgbClr val="CC00FF"/>
              </a:solidFill>
              <a:highlight>
                <a:srgbClr val="FFFF00"/>
              </a:highlight>
              <a:latin typeface="Arial"/>
              <a:ea typeface="Calibri"/>
              <a:cs typeface="Arial"/>
            </a:endParaRPr>
          </a:p>
          <a:p>
            <a:pPr lvl="0"/>
            <a:endParaRPr lang="ru-RU" sz="2800" dirty="0">
              <a:solidFill>
                <a:srgbClr val="CC00FF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solidFill>
                <a:srgbClr val="CC00FF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rgbClr val="CC00FF"/>
                </a:solidFill>
                <a:latin typeface="Calibri"/>
                <a:ea typeface="Calibri"/>
                <a:cs typeface="Calibri"/>
              </a:rPr>
              <a:t>Контакты:</a:t>
            </a:r>
            <a:endParaRPr lang="en-US" sz="2400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r>
              <a:rPr lang="ru-RU" sz="2400" dirty="0">
                <a:solidFill>
                  <a:srgbClr val="CC00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temirlan.official@mail.ru</a:t>
            </a:r>
            <a:endParaRPr lang="ru-RU" sz="2400">
              <a:solidFill>
                <a:srgbClr val="CC00FF"/>
              </a:solidFill>
              <a:latin typeface="Calibri"/>
              <a:ea typeface="Calibri"/>
              <a:cs typeface="Calibri"/>
            </a:endParaRPr>
          </a:p>
          <a:p>
            <a:endParaRPr lang="ru-RU" sz="28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rgbClr val="9933FF"/>
                </a:solidFill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564</Words>
  <Application>Microsoft Office PowerPoint</Application>
  <PresentationFormat>Произвольный</PresentationFormat>
  <Paragraphs>36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taisa</cp:lastModifiedBy>
  <cp:revision>81</cp:revision>
  <dcterms:created xsi:type="dcterms:W3CDTF">2022-06-08T08:32:52Z</dcterms:created>
  <dcterms:modified xsi:type="dcterms:W3CDTF">2023-12-04T16:15:30Z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