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7" r:id="rId2"/>
    <p:sldId id="258" r:id="rId3"/>
    <p:sldId id="278" r:id="rId4"/>
    <p:sldId id="279" r:id="rId5"/>
    <p:sldId id="280" r:id="rId6"/>
    <p:sldId id="281" r:id="rId7"/>
    <p:sldId id="282" r:id="rId8"/>
    <p:sldId id="285" r:id="rId9"/>
    <p:sldId id="286" r:id="rId10"/>
    <p:sldId id="274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CCB74"/>
    <a:srgbClr val="F88F84"/>
    <a:srgbClr val="F44B39"/>
    <a:srgbClr val="8317F5"/>
    <a:srgbClr val="FBA918"/>
    <a:srgbClr val="4F81B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629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04A94-A9BE-418E-9B82-543CA8F109DD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45E70-9011-42AD-B88F-3800AA56F8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2312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45E70-9011-42AD-B88F-3800AA56F8D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2442" y="23222"/>
            <a:ext cx="2238375" cy="2235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19856"/>
            <a:ext cx="12191999" cy="343814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42123" y="0"/>
            <a:ext cx="4850130" cy="1629410"/>
          </a:xfrm>
          <a:custGeom>
            <a:avLst/>
            <a:gdLst/>
            <a:ahLst/>
            <a:cxnLst/>
            <a:rect l="l" t="t" r="r" b="b"/>
            <a:pathLst>
              <a:path w="4850130" h="1629410">
                <a:moveTo>
                  <a:pt x="0" y="1628889"/>
                </a:moveTo>
                <a:lnTo>
                  <a:pt x="4849749" y="1628889"/>
                </a:lnTo>
                <a:lnTo>
                  <a:pt x="4849749" y="0"/>
                </a:lnTo>
                <a:lnTo>
                  <a:pt x="0" y="0"/>
                </a:lnTo>
                <a:lnTo>
                  <a:pt x="0" y="1628889"/>
                </a:lnTo>
                <a:close/>
              </a:path>
            </a:pathLst>
          </a:custGeom>
          <a:solidFill>
            <a:srgbClr val="FAAD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7342505" cy="1629410"/>
          </a:xfrm>
          <a:custGeom>
            <a:avLst/>
            <a:gdLst/>
            <a:ahLst/>
            <a:cxnLst/>
            <a:rect l="l" t="t" r="r" b="b"/>
            <a:pathLst>
              <a:path w="7342505" h="1629410">
                <a:moveTo>
                  <a:pt x="7342124" y="0"/>
                </a:moveTo>
                <a:lnTo>
                  <a:pt x="0" y="0"/>
                </a:lnTo>
                <a:lnTo>
                  <a:pt x="0" y="1628889"/>
                </a:lnTo>
                <a:lnTo>
                  <a:pt x="7342124" y="1628889"/>
                </a:lnTo>
                <a:lnTo>
                  <a:pt x="7342124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8284" y="193547"/>
            <a:ext cx="1394459" cy="109880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8431" y="345947"/>
            <a:ext cx="3244595" cy="100887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0" y="1629155"/>
            <a:ext cx="12192000" cy="1871345"/>
          </a:xfrm>
          <a:custGeom>
            <a:avLst/>
            <a:gdLst/>
            <a:ahLst/>
            <a:cxnLst/>
            <a:rect l="l" t="t" r="r" b="b"/>
            <a:pathLst>
              <a:path w="12192000" h="1871345">
                <a:moveTo>
                  <a:pt x="12192000" y="0"/>
                </a:moveTo>
                <a:lnTo>
                  <a:pt x="0" y="0"/>
                </a:lnTo>
                <a:lnTo>
                  <a:pt x="0" y="1870976"/>
                </a:lnTo>
                <a:lnTo>
                  <a:pt x="12192000" y="187097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B47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476903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06553" y="421669"/>
            <a:ext cx="1009205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62813" y="1978151"/>
            <a:ext cx="9758045" cy="4656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44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0" y="0"/>
            <a:ext cx="4876799" cy="18288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-1"/>
            <a:ext cx="7315200" cy="18288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9034"/>
            <a:ext cx="1430729" cy="1430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31478" y="439824"/>
            <a:ext cx="2205844" cy="96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358721"/>
            <a:ext cx="1425205" cy="111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935" r="34157" b="49222"/>
          <a:stretch/>
        </p:blipFill>
        <p:spPr bwMode="auto">
          <a:xfrm>
            <a:off x="152400" y="114297"/>
            <a:ext cx="4314825" cy="170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"/>
          <p:cNvSpPr/>
          <p:nvPr/>
        </p:nvSpPr>
        <p:spPr>
          <a:xfrm>
            <a:off x="2247900" y="3810000"/>
            <a:ext cx="2209800" cy="304800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Квадрат"/>
          <p:cNvSpPr/>
          <p:nvPr/>
        </p:nvSpPr>
        <p:spPr>
          <a:xfrm>
            <a:off x="0" y="3810000"/>
            <a:ext cx="2257424" cy="3048001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3" name="Прямоугольник"/>
          <p:cNvSpPr/>
          <p:nvPr/>
        </p:nvSpPr>
        <p:spPr>
          <a:xfrm>
            <a:off x="4457700" y="3810000"/>
            <a:ext cx="2247900" cy="3048000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Квадрат"/>
          <p:cNvSpPr/>
          <p:nvPr/>
        </p:nvSpPr>
        <p:spPr>
          <a:xfrm>
            <a:off x="6705600" y="3810000"/>
            <a:ext cx="5486400" cy="3048000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object 2"/>
          <p:cNvSpPr txBox="1">
            <a:spLocks/>
          </p:cNvSpPr>
          <p:nvPr/>
        </p:nvSpPr>
        <p:spPr>
          <a:xfrm>
            <a:off x="228600" y="1981200"/>
            <a:ext cx="11552555" cy="25179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spcBef>
                <a:spcPts val="95"/>
              </a:spcBef>
            </a:pPr>
            <a:r>
              <a:rPr lang="en-US" sz="54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"</a:t>
            </a:r>
            <a:r>
              <a:rPr lang="en-US" sz="54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Anima - </a:t>
            </a:r>
            <a:r>
              <a:rPr lang="ru-RU" sz="54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психологическая поддержка"</a:t>
            </a:r>
          </a:p>
          <a:p>
            <a:pPr marL="12700" marR="5080">
              <a:spcBef>
                <a:spcPts val="95"/>
              </a:spcBef>
            </a:pPr>
            <a:endParaRPr lang="ru-RU" sz="5400" b="1" dirty="0">
              <a:solidFill>
                <a:schemeClr val="bg1"/>
              </a:solidFill>
              <a:latin typeface="Century Gothic" panose="020B0502020202020204" pitchFamily="34" charset="0"/>
              <a:cs typeface="Arial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886200"/>
            <a:ext cx="3068724" cy="306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124" r="17132"/>
          <a:stretch/>
        </p:blipFill>
        <p:spPr bwMode="auto">
          <a:xfrm>
            <a:off x="2257423" y="3886199"/>
            <a:ext cx="2200277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7503"/>
          <a:stretch/>
        </p:blipFill>
        <p:spPr bwMode="auto">
          <a:xfrm>
            <a:off x="4252985" y="3581400"/>
            <a:ext cx="2452616" cy="338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object 2"/>
          <p:cNvSpPr txBox="1">
            <a:spLocks/>
          </p:cNvSpPr>
          <p:nvPr/>
        </p:nvSpPr>
        <p:spPr>
          <a:xfrm>
            <a:off x="6705600" y="3962400"/>
            <a:ext cx="5319077" cy="27821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 algn="r">
              <a:spcBef>
                <a:spcPts val="95"/>
              </a:spcBef>
            </a:pP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Полторыхина Юлия Александровна, </a:t>
            </a:r>
            <a:r>
              <a:rPr lang="ru-RU" sz="3600" b="1" dirty="0" err="1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Куковинец</a:t>
            </a: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Елена Васильевна, Зайцева Елизавета </a:t>
            </a: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Денисовна</a:t>
            </a:r>
            <a:endParaRPr lang="ru-RU" sz="3600" b="1" dirty="0" smtClean="0">
              <a:solidFill>
                <a:schemeClr val="bg1"/>
              </a:solidFill>
              <a:latin typeface="Century Gothic" panose="020B0502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990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87604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 algn="l" rtl="0">
              <a:buClr>
                <a:schemeClr val="accent1"/>
              </a:buClr>
              <a:buSzPts val="3200"/>
            </a:pPr>
            <a:r>
              <a:rPr lang="ru-RU" sz="5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АКТУАЛЬНОСТЬ ПРОЕКТА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600" y="1143000"/>
            <a:ext cx="11658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Многие подростки и юноши не осознают рисков и боятся обратиться за помощью к специалисту. Боятся, что окружающие узнают об обращении к психологу и это поставит крест на дельнейшей нормальной жизни и карьере. При этом психолог - человек, который не может находиться на связи 24/7, а помощь может понадобиться прямо здесь и сейчас. Приложение позволит пользователю анонимно справиться с критическим состоянием и окажет помощь не зависимо от времени и его местонахождения. </a:t>
            </a:r>
            <a:endParaRPr lang="ru-RU" sz="28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4203"/>
            <a:ext cx="109132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400" b="1" i="0" u="none" strike="noStrike" cap="none" dirty="0">
                <a:solidFill>
                  <a:srgbClr val="8317F5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ПРОБЛЕМА, КОТОРУЮ РЕШАЕТ ПРОЕКТ</a:t>
            </a:r>
            <a:endParaRPr lang="ru-RU" sz="2000" b="0" i="0" u="none" strike="noStrike" cap="none" dirty="0">
              <a:solidFill>
                <a:srgbClr val="8317F5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3E654D6-01FD-4D20-8BBE-B0A775D2ABAD}"/>
              </a:ext>
            </a:extLst>
          </p:cNvPr>
          <p:cNvSpPr/>
          <p:nvPr/>
        </p:nvSpPr>
        <p:spPr>
          <a:xfrm>
            <a:off x="152401" y="990601"/>
            <a:ext cx="11810999" cy="532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Защита подростков от неблагоприятных факторов, содействие их психологическому благополучию, обеспечение своевременного доступа к психологической и психиатрической помощи крайне важны для их здоровья и развития. Оставление человека в критической ситуации сопряжено со многими опасностями. Некоторые подростки могут бросить школу из-за трудностей с учебой, в то время как другие могут прибегнуть к злоупотреблению </a:t>
            </a:r>
            <a:r>
              <a:rPr lang="ru-RU" sz="2800" b="1" i="1" dirty="0" err="1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психоактивными</a:t>
            </a:r>
            <a:r>
              <a:rPr lang="ru-RU" sz="28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 веществами или криминальному поведению. Самоубийство также является серьезным риском для людей, которые не получают надлежащей психологической помощи. </a:t>
            </a:r>
            <a:endParaRPr lang="ru-RU" sz="28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ru-RU" sz="2800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8386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ject 39">
            <a:extLst>
              <a:ext uri="{FF2B5EF4-FFF2-40B4-BE49-F238E27FC236}">
                <a16:creationId xmlns:a16="http://schemas.microsoft.com/office/drawing/2014/main" xmlns="" id="{607DBD33-3900-4BE2-BBD1-8FE4C49960A4}"/>
              </a:ext>
            </a:extLst>
          </p:cNvPr>
          <p:cNvPicPr/>
          <p:nvPr/>
        </p:nvPicPr>
        <p:blipFill rotWithShape="1">
          <a:blip r:embed="rId2" cstate="print"/>
          <a:srcRect t="5630" r="23017"/>
          <a:stretch/>
        </p:blipFill>
        <p:spPr>
          <a:xfrm>
            <a:off x="4724401" y="0"/>
            <a:ext cx="7467599" cy="6387083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07689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5400" b="1" i="0" u="none" strike="noStrike" cap="none" dirty="0">
                <a:solidFill>
                  <a:srgbClr val="FBA918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ЦЕЛЕВАЯ АУДИТОРИЯ ПРОЕКТА</a:t>
            </a:r>
            <a:endParaRPr lang="ru-RU" sz="2800" b="0" i="0" u="none" strike="noStrike" cap="none" dirty="0">
              <a:solidFill>
                <a:srgbClr val="FBA918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4800" y="1219200"/>
            <a:ext cx="9525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88F84"/>
                </a:solidFill>
              </a:rPr>
              <a:t>Приложение предназначено для пользователей от 14 до 25 лет, столкнувшихся с эмоционально тяжелой ситуацией. Доступно для жителей всех стран и регионов, но только на русском языке, в дальнейшем будут добавлены другие и возможность выбрать понятный для себя. Приложение не подходит для людей с психическими расстройствами, так как не имеет возможности оказать квалифицированную медицинскую помощь. Сектор рынка - В2С, так как продукт направлен на потребителя.</a:t>
            </a:r>
            <a:endParaRPr lang="ru-RU" sz="2800" b="1" dirty="0">
              <a:solidFill>
                <a:srgbClr val="F88F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1689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152400" y="228600"/>
            <a:ext cx="1163323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8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П</a:t>
            </a:r>
            <a:r>
              <a:rPr lang="ru-RU" sz="48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родукт:</a:t>
            </a:r>
            <a:r>
              <a:rPr lang="ru-RU" sz="36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 </a:t>
            </a:r>
            <a:r>
              <a:rPr lang="ru-RU" sz="3600" b="1" dirty="0" smtClean="0">
                <a:solidFill>
                  <a:srgbClr val="F88F84"/>
                </a:solidFill>
                <a:latin typeface="Century Gothic" panose="020B0502020202020204" pitchFamily="34" charset="0"/>
                <a:cs typeface="Arial"/>
                <a:sym typeface="Arial"/>
              </a:rPr>
              <a:t>приложение с наличием бота для оказания психологической поддержки для лиц от 14 до 25 лет. Приложение будет включать в себя бесплатный период пользования равный одному месяцу, после чего будет доступна только платная подписка.</a:t>
            </a:r>
          </a:p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8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Рынок </a:t>
            </a:r>
            <a:r>
              <a:rPr lang="ru-RU" sz="48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НТИ, технологии: </a:t>
            </a:r>
            <a:r>
              <a:rPr lang="ru-RU" sz="3600" b="1" dirty="0" err="1" smtClean="0">
                <a:solidFill>
                  <a:srgbClr val="F88F84"/>
                </a:solidFill>
                <a:latin typeface="Century Gothic" panose="020B0502020202020204" pitchFamily="34" charset="0"/>
                <a:cs typeface="Arial"/>
                <a:sym typeface="Arial"/>
              </a:rPr>
              <a:t>Эдунет</a:t>
            </a:r>
            <a:r>
              <a:rPr lang="ru-RU" sz="3600" b="1" dirty="0" smtClean="0">
                <a:solidFill>
                  <a:srgbClr val="F88F84"/>
                </a:solidFill>
                <a:latin typeface="Century Gothic" panose="020B0502020202020204" pitchFamily="34" charset="0"/>
                <a:cs typeface="Arial"/>
                <a:sym typeface="Arial"/>
              </a:rPr>
              <a:t>, </a:t>
            </a:r>
            <a:r>
              <a:rPr lang="ru-RU" sz="3600" b="1" dirty="0" err="1" smtClean="0">
                <a:solidFill>
                  <a:srgbClr val="F88F84"/>
                </a:solidFill>
                <a:latin typeface="Century Gothic" panose="020B0502020202020204" pitchFamily="34" charset="0"/>
                <a:cs typeface="Arial"/>
                <a:sym typeface="Arial"/>
              </a:rPr>
              <a:t>Информационнные</a:t>
            </a:r>
            <a:r>
              <a:rPr lang="ru-RU" sz="3600" b="1" dirty="0" smtClean="0">
                <a:solidFill>
                  <a:srgbClr val="F88F84"/>
                </a:solidFill>
                <a:latin typeface="Century Gothic" panose="020B0502020202020204" pitchFamily="34" charset="0"/>
                <a:cs typeface="Arial"/>
                <a:sym typeface="Arial"/>
              </a:rPr>
              <a:t> технологии( </a:t>
            </a:r>
            <a:r>
              <a:rPr lang="ru-RU" sz="3600" b="1" dirty="0" err="1" smtClean="0">
                <a:solidFill>
                  <a:srgbClr val="F88F84"/>
                </a:solidFill>
                <a:latin typeface="Century Gothic" panose="020B0502020202020204" pitchFamily="34" charset="0"/>
                <a:cs typeface="Arial"/>
                <a:sym typeface="Arial"/>
              </a:rPr>
              <a:t>разаработка</a:t>
            </a:r>
            <a:r>
              <a:rPr lang="ru-RU" sz="3600" b="1" dirty="0" smtClean="0">
                <a:solidFill>
                  <a:srgbClr val="F88F84"/>
                </a:solidFill>
                <a:latin typeface="Century Gothic" panose="020B0502020202020204" pitchFamily="34" charset="0"/>
                <a:cs typeface="Arial"/>
                <a:sym typeface="Arial"/>
              </a:rPr>
              <a:t> игровой платформы, использование </a:t>
            </a:r>
            <a:r>
              <a:rPr lang="ru-RU" sz="3600" b="1" dirty="0" err="1" smtClean="0">
                <a:solidFill>
                  <a:srgbClr val="F88F84"/>
                </a:solidFill>
                <a:latin typeface="Century Gothic" panose="020B0502020202020204" pitchFamily="34" charset="0"/>
                <a:cs typeface="Arial"/>
                <a:sym typeface="Arial"/>
              </a:rPr>
              <a:t>чат-бота</a:t>
            </a:r>
            <a:r>
              <a:rPr lang="ru-RU" sz="3600" b="1" dirty="0" smtClean="0">
                <a:solidFill>
                  <a:srgbClr val="F88F84"/>
                </a:solidFill>
                <a:latin typeface="Century Gothic" panose="020B0502020202020204" pitchFamily="34" charset="0"/>
                <a:cs typeface="Arial"/>
                <a:sym typeface="Arial"/>
              </a:rPr>
              <a:t> ) </a:t>
            </a:r>
            <a:endParaRPr lang="ru-RU" sz="3600" b="1" dirty="0">
              <a:solidFill>
                <a:srgbClr val="F88F84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0863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5400" b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Arial"/>
              </a:rPr>
              <a:t>ЦЕЛЬ ПРОЕКТА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9321D9F2-7470-41D8-B9FE-88947B139D66}"/>
              </a:ext>
            </a:extLst>
          </p:cNvPr>
          <p:cNvSpPr/>
          <p:nvPr/>
        </p:nvSpPr>
        <p:spPr>
          <a:xfrm>
            <a:off x="1701819" y="2247731"/>
            <a:ext cx="1264921" cy="1227838"/>
          </a:xfrm>
          <a:prstGeom prst="ellipse">
            <a:avLst/>
          </a:prstGeom>
          <a:solidFill>
            <a:srgbClr val="F44B39"/>
          </a:solidFill>
          <a:ln>
            <a:solidFill>
              <a:srgbClr val="F44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3439230D-976E-4BAC-A0DD-19481843A6A9}"/>
              </a:ext>
            </a:extLst>
          </p:cNvPr>
          <p:cNvSpPr/>
          <p:nvPr/>
        </p:nvSpPr>
        <p:spPr>
          <a:xfrm>
            <a:off x="5463539" y="2247731"/>
            <a:ext cx="1264921" cy="1227838"/>
          </a:xfrm>
          <a:prstGeom prst="ellipse">
            <a:avLst/>
          </a:prstGeom>
          <a:solidFill>
            <a:srgbClr val="F44B39"/>
          </a:solidFill>
          <a:ln>
            <a:solidFill>
              <a:srgbClr val="F44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8D021DAD-4C59-4D3A-8881-98E4B31727C8}"/>
              </a:ext>
            </a:extLst>
          </p:cNvPr>
          <p:cNvSpPr/>
          <p:nvPr/>
        </p:nvSpPr>
        <p:spPr>
          <a:xfrm>
            <a:off x="9225259" y="2250015"/>
            <a:ext cx="1264921" cy="1227838"/>
          </a:xfrm>
          <a:prstGeom prst="ellipse">
            <a:avLst/>
          </a:prstGeom>
          <a:solidFill>
            <a:srgbClr val="F44B39"/>
          </a:solidFill>
          <a:ln>
            <a:solidFill>
              <a:srgbClr val="F44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25A083D-122A-4791-9759-6D265B454448}"/>
              </a:ext>
            </a:extLst>
          </p:cNvPr>
          <p:cNvSpPr/>
          <p:nvPr/>
        </p:nvSpPr>
        <p:spPr>
          <a:xfrm>
            <a:off x="381001" y="3733801"/>
            <a:ext cx="381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88F84"/>
                </a:solidFill>
                <a:latin typeface="Century Gothic" panose="020B0502020202020204" pitchFamily="34" charset="0"/>
                <a:cs typeface="Arial"/>
                <a:sym typeface="Arial"/>
              </a:rPr>
              <a:t>Защита подростков от неблагоприятных факторов</a:t>
            </a:r>
            <a:endParaRPr lang="ru-RU" sz="2400" dirty="0">
              <a:solidFill>
                <a:srgbClr val="F88F84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74A883F6-1188-469C-86F5-C4E9A1422AD0}"/>
              </a:ext>
            </a:extLst>
          </p:cNvPr>
          <p:cNvSpPr/>
          <p:nvPr/>
        </p:nvSpPr>
        <p:spPr>
          <a:xfrm>
            <a:off x="1295400" y="5257800"/>
            <a:ext cx="81534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bg1">
                    <a:lumMod val="65000"/>
                  </a:schemeClr>
                </a:solidFill>
              </a:rPr>
              <a:t>Оставление человека в критической ситуации сопряжено со многими опасностями. Некоторые подростки могут бросить школу из-за трудностей с учебой, в то время как другие могут прибегнуть к злоупотреблению </a:t>
            </a:r>
            <a:r>
              <a:rPr lang="ru-RU" sz="1400" b="1" i="1" dirty="0" err="1" smtClean="0">
                <a:solidFill>
                  <a:schemeClr val="bg1">
                    <a:lumMod val="65000"/>
                  </a:schemeClr>
                </a:solidFill>
              </a:rPr>
              <a:t>психоактивными</a:t>
            </a:r>
            <a:r>
              <a:rPr lang="ru-RU" sz="1400" b="1" i="1" dirty="0" smtClean="0">
                <a:solidFill>
                  <a:schemeClr val="bg1">
                    <a:lumMod val="65000"/>
                  </a:schemeClr>
                </a:solidFill>
              </a:rPr>
              <a:t> веществами или криминальному поведению. Самоубийство также является серьезным риском для людей, которые не получают надлежащей психологической помощи. </a:t>
            </a:r>
            <a:endParaRPr lang="ru-RU" sz="14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725A083D-122A-4791-9759-6D265B454448}"/>
              </a:ext>
            </a:extLst>
          </p:cNvPr>
          <p:cNvSpPr/>
          <p:nvPr/>
        </p:nvSpPr>
        <p:spPr>
          <a:xfrm>
            <a:off x="4800600" y="3733800"/>
            <a:ext cx="381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88F84"/>
                </a:solidFill>
                <a:latin typeface="Century Gothic" pitchFamily="34" charset="0"/>
                <a:cs typeface="Courier New" pitchFamily="49" charset="0"/>
              </a:rPr>
              <a:t>содействие их психологическому благополучию</a:t>
            </a:r>
            <a:endParaRPr lang="ru-RU" sz="2400" b="1" i="1" dirty="0">
              <a:solidFill>
                <a:srgbClr val="F88F84"/>
              </a:solidFill>
              <a:latin typeface="Century Gothic" pitchFamily="34" charset="0"/>
              <a:cs typeface="Courier New" pitchFamily="49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229600" y="3657600"/>
            <a:ext cx="350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88F84"/>
                </a:solidFill>
                <a:latin typeface="Century Gothic" pitchFamily="34" charset="0"/>
              </a:rPr>
              <a:t>обеспечение своевременного доступа к психологической</a:t>
            </a:r>
            <a:endParaRPr lang="ru-RU" sz="2400" b="1" i="1" dirty="0">
              <a:solidFill>
                <a:srgbClr val="F88F84"/>
              </a:solidFill>
              <a:latin typeface="Century Gothic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8600" y="990600"/>
            <a:ext cx="9753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FCCB74"/>
                </a:solidFill>
                <a:latin typeface="Century Gothic" pitchFamily="34" charset="0"/>
              </a:rPr>
              <a:t>Ц</a:t>
            </a:r>
            <a:r>
              <a:rPr lang="ru-RU" sz="2400" b="1" i="1" dirty="0" smtClean="0">
                <a:solidFill>
                  <a:srgbClr val="FCCB74"/>
                </a:solidFill>
                <a:latin typeface="Century Gothic" pitchFamily="34" charset="0"/>
              </a:rPr>
              <a:t>елью проекта является создание приложения с ботом для психологической поддержки человека. </a:t>
            </a:r>
            <a:endParaRPr lang="ru-RU" sz="2400" b="1" i="1" dirty="0">
              <a:solidFill>
                <a:srgbClr val="FCCB74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4149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ject 2">
            <a:extLst>
              <a:ext uri="{FF2B5EF4-FFF2-40B4-BE49-F238E27FC236}">
                <a16:creationId xmlns:a16="http://schemas.microsoft.com/office/drawing/2014/main" xmlns="" id="{D810BF13-12CA-412D-B1CD-599AF5D8F5F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59311" y="998911"/>
            <a:ext cx="2685286" cy="1744519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228600" y="381000"/>
            <a:ext cx="11633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400" b="1" dirty="0" smtClean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КОНКУРЕНТЫ </a:t>
            </a:r>
            <a:r>
              <a:rPr lang="ru-RU" sz="4400" b="1" dirty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И ОТЛИЧИЯ ОТ НИХ</a:t>
            </a:r>
            <a:endParaRPr lang="ru-RU" sz="4400" b="1" dirty="0">
              <a:solidFill>
                <a:srgbClr val="8317F5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4837B14-2AA0-4B31-983E-C671B082F683}"/>
              </a:ext>
            </a:extLst>
          </p:cNvPr>
          <p:cNvSpPr/>
          <p:nvPr/>
        </p:nvSpPr>
        <p:spPr>
          <a:xfrm>
            <a:off x="228600" y="1295400"/>
            <a:ext cx="10820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Преимущество нашего приложения от конкурентов в том, что </a:t>
            </a:r>
            <a:r>
              <a:rPr lang="ru-RU" sz="3600" b="1" i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н</a:t>
            </a:r>
            <a:r>
              <a:rPr lang="ru-RU" sz="36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ет временных ограничений обращения к боту по тем или иным </a:t>
            </a:r>
            <a:r>
              <a:rPr lang="ru-RU" sz="3600" b="1" i="1" dirty="0" err="1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вопросам,а</a:t>
            </a:r>
            <a:r>
              <a:rPr lang="ru-RU" sz="36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 также в гарантированной анонимности обращения. Благодаря системе бот имеет точность и не может что-либо "забыть".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6807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</a:rPr>
              <a:t>SWOT-</a:t>
            </a:r>
            <a:r>
              <a:rPr lang="ru-RU" sz="4400" b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</a:rPr>
              <a:t>АНАЛИЗ И РИСКИ</a:t>
            </a:r>
            <a:endParaRPr lang="ru-RU" sz="4400" b="1" dirty="0">
              <a:solidFill>
                <a:srgbClr val="FBA918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F89A4E2-96A9-4AE3-A32F-EC09AEBDC736}"/>
              </a:ext>
            </a:extLst>
          </p:cNvPr>
          <p:cNvSpPr/>
          <p:nvPr/>
        </p:nvSpPr>
        <p:spPr>
          <a:xfrm>
            <a:off x="533400" y="9906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12C028A-EF0F-4F19-B1B9-88CFA74615F9}"/>
              </a:ext>
            </a:extLst>
          </p:cNvPr>
          <p:cNvSpPr/>
          <p:nvPr/>
        </p:nvSpPr>
        <p:spPr>
          <a:xfrm>
            <a:off x="6248400" y="9906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8FF33CE-136C-4715-AE1D-2674EBA14DC0}"/>
              </a:ext>
            </a:extLst>
          </p:cNvPr>
          <p:cNvSpPr/>
          <p:nvPr/>
        </p:nvSpPr>
        <p:spPr>
          <a:xfrm>
            <a:off x="528320" y="38100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DFDEDDD-B99D-4049-99C0-F1E7A9FC6835}"/>
              </a:ext>
            </a:extLst>
          </p:cNvPr>
          <p:cNvSpPr/>
          <p:nvPr/>
        </p:nvSpPr>
        <p:spPr>
          <a:xfrm>
            <a:off x="6248400" y="3810641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CFBB8B0-AFD4-4A67-9FF0-2BD7255AE1F0}"/>
              </a:ext>
            </a:extLst>
          </p:cNvPr>
          <p:cNvSpPr/>
          <p:nvPr/>
        </p:nvSpPr>
        <p:spPr>
          <a:xfrm>
            <a:off x="609600" y="3846580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ВОЗМОЖНОСТИ</a:t>
            </a:r>
            <a:endParaRPr lang="ru-RU" sz="2800" dirty="0">
              <a:solidFill>
                <a:srgbClr val="8317F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ECA5A39-27B7-47DF-9A5A-9719D2EC4FCB}"/>
              </a:ext>
            </a:extLst>
          </p:cNvPr>
          <p:cNvSpPr/>
          <p:nvPr/>
        </p:nvSpPr>
        <p:spPr>
          <a:xfrm>
            <a:off x="9965439" y="3846580"/>
            <a:ext cx="16017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УГРОЗЫ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BA8CA3C-A1D5-4B05-8B4A-543133CF2F69}"/>
              </a:ext>
            </a:extLst>
          </p:cNvPr>
          <p:cNvSpPr/>
          <p:nvPr/>
        </p:nvSpPr>
        <p:spPr>
          <a:xfrm>
            <a:off x="533400" y="914400"/>
            <a:ext cx="1279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СИЛЫ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0A532109-4BBF-4493-91AD-A837DE1EF840}"/>
              </a:ext>
            </a:extLst>
          </p:cNvPr>
          <p:cNvSpPr/>
          <p:nvPr/>
        </p:nvSpPr>
        <p:spPr>
          <a:xfrm>
            <a:off x="9419628" y="1027160"/>
            <a:ext cx="2162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СЛАБОСТИ</a:t>
            </a:r>
            <a:endParaRPr lang="ru-RU" sz="2800" dirty="0">
              <a:solidFill>
                <a:srgbClr val="8317F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136829C-EFE0-4ADC-9EED-0498EEF5A792}"/>
              </a:ext>
            </a:extLst>
          </p:cNvPr>
          <p:cNvSpPr/>
          <p:nvPr/>
        </p:nvSpPr>
        <p:spPr>
          <a:xfrm>
            <a:off x="6426200" y="1459812"/>
            <a:ext cx="5161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endParaRPr lang="ru-RU" sz="1200" b="1" i="1" dirty="0">
              <a:solidFill>
                <a:srgbClr val="FBA918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2FBEBA87-DEA4-43EF-819B-ECF9149E6CBC}"/>
              </a:ext>
            </a:extLst>
          </p:cNvPr>
          <p:cNvSpPr/>
          <p:nvPr/>
        </p:nvSpPr>
        <p:spPr>
          <a:xfrm>
            <a:off x="609599" y="4284988"/>
            <a:ext cx="5161281" cy="193899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FFC000"/>
                </a:solidFill>
              </a:rPr>
              <a:t>Изменения </a:t>
            </a:r>
            <a:r>
              <a:rPr lang="ru-RU" sz="1200" b="1" dirty="0">
                <a:solidFill>
                  <a:srgbClr val="FFC000"/>
                </a:solidFill>
              </a:rPr>
              <a:t>на рынке, которые дают возможность роста для приложения с психологической помощью: 1. Увеличение спроса на психологическую помощь после февральских событий. 2. Рост интереса к услугам психологов и психотерапевтов среди россиян. 3. Появление новых моделей приложений, таких как приложения для медитации и сервисы, объединяющие медитации, </a:t>
            </a:r>
            <a:r>
              <a:rPr lang="ru-RU" sz="1200" b="1" dirty="0" err="1">
                <a:solidFill>
                  <a:srgbClr val="FFC000"/>
                </a:solidFill>
              </a:rPr>
              <a:t>коучинг</a:t>
            </a:r>
            <a:r>
              <a:rPr lang="ru-RU" sz="1200" b="1" dirty="0">
                <a:solidFill>
                  <a:srgbClr val="FFC000"/>
                </a:solidFill>
              </a:rPr>
              <a:t> и психологическую помощь. 4. Развитие </a:t>
            </a:r>
            <a:r>
              <a:rPr lang="ru-RU" sz="1200" b="1" dirty="0" err="1">
                <a:solidFill>
                  <a:srgbClr val="FFC000"/>
                </a:solidFill>
              </a:rPr>
              <a:t>кастомных</a:t>
            </a:r>
            <a:r>
              <a:rPr lang="ru-RU" sz="1200" b="1" dirty="0">
                <a:solidFill>
                  <a:srgbClr val="FFC000"/>
                </a:solidFill>
              </a:rPr>
              <a:t> платформ для предоставления комплексной психологической помощи. 5. Диверсификация денежных потоков и сокращение стоимости привлечения клиентов.</a:t>
            </a:r>
            <a:endParaRPr lang="ru-RU" sz="1200" b="1" i="1" dirty="0">
              <a:solidFill>
                <a:srgbClr val="FFC000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3400" y="1295400"/>
            <a:ext cx="533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FFC000"/>
                </a:solidFill>
              </a:rPr>
              <a:t>Высокий уровень стресса и дефицит доступных квалифицированных психологов делает приложение крайне востребованным.Возможность круглосуточного доступа к помощи решает проблему ограниченной доступности традиционных </a:t>
            </a:r>
            <a:r>
              <a:rPr lang="ru-RU" sz="1100" b="1" dirty="0" err="1">
                <a:solidFill>
                  <a:srgbClr val="FFC000"/>
                </a:solidFill>
              </a:rPr>
              <a:t>офлайн-услуг.Услуги</a:t>
            </a:r>
            <a:r>
              <a:rPr lang="ru-RU" sz="1100" b="1" dirty="0">
                <a:solidFill>
                  <a:srgbClr val="FFC000"/>
                </a:solidFill>
              </a:rPr>
              <a:t> приложения значительно дешевле по сравнению с очными сеансами у психологов, что делает их привлекательными для широкой аудитории. Модель подписки и гибкие тарифные планы обеспечивают устойчивый денежный поток. Низкие операционные издержки благодаря цифровой природе </a:t>
            </a:r>
            <a:r>
              <a:rPr lang="ru-RU" sz="1100" b="1" dirty="0" err="1">
                <a:solidFill>
                  <a:srgbClr val="FFC000"/>
                </a:solidFill>
              </a:rPr>
              <a:t>продукта.Возможность</a:t>
            </a:r>
            <a:r>
              <a:rPr lang="ru-RU" sz="1100" b="1" dirty="0">
                <a:solidFill>
                  <a:srgbClr val="FFC000"/>
                </a:solidFill>
              </a:rPr>
              <a:t> масштабирования через разные рынки и сегменты аудитории, включая B2C, B2B (корпоративные клиенты) и образовательный сектор. Потенциал интеграции с государственными программами поддержки ментального здоровья.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248400" y="1524000"/>
            <a:ext cx="518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C000"/>
                </a:solidFill>
              </a:rPr>
              <a:t>отсутствие невербальной информации, что может привести к риску неправильного понимания партнёров по коммуникации; </a:t>
            </a:r>
            <a:r>
              <a:rPr lang="ru-RU" sz="1200" b="1" dirty="0" smtClean="0">
                <a:solidFill>
                  <a:srgbClr val="FFC000"/>
                </a:solidFill>
              </a:rPr>
              <a:t>недостаточность </a:t>
            </a:r>
            <a:r>
              <a:rPr lang="ru-RU" sz="1200" b="1" dirty="0">
                <a:solidFill>
                  <a:srgbClr val="FFC000"/>
                </a:solidFill>
              </a:rPr>
              <a:t>информации, так как психолог не видит и не слышит клиента, что обедняет консультацию; </a:t>
            </a:r>
            <a:r>
              <a:rPr lang="ru-RU" sz="1200" b="1" dirty="0" smtClean="0">
                <a:solidFill>
                  <a:srgbClr val="FFC000"/>
                </a:solidFill>
              </a:rPr>
              <a:t> </a:t>
            </a:r>
            <a:r>
              <a:rPr lang="ru-RU" sz="1200" b="1" dirty="0">
                <a:solidFill>
                  <a:srgbClr val="FFC000"/>
                </a:solidFill>
              </a:rPr>
              <a:t>несерьёзный подход некоторых молодых психологов к терапии, особенно когда клиентам становится скучно; </a:t>
            </a:r>
            <a:r>
              <a:rPr lang="ru-RU" sz="1200" b="1" dirty="0" smtClean="0">
                <a:solidFill>
                  <a:srgbClr val="FFC000"/>
                </a:solidFill>
              </a:rPr>
              <a:t> </a:t>
            </a:r>
            <a:r>
              <a:rPr lang="ru-RU" sz="1200" b="1" dirty="0">
                <a:solidFill>
                  <a:srgbClr val="FFC000"/>
                </a:solidFill>
              </a:rPr>
              <a:t>дистанционное консультирование не решает серьёзные проблемы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324600" y="4267200"/>
            <a:ext cx="4953000" cy="197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C000"/>
                </a:solidFill>
              </a:rPr>
              <a:t>Уязвимости аутентификации: использование устаревших или слабых методов аутентификации, таких как двухфакторная аутентификация через SMS. 2. Проблемы с многофакторной аутентификацией (MFA): атаки на решения MFA, основанные на push-уведомлениях. 3. Рост </a:t>
            </a:r>
            <a:r>
              <a:rPr lang="ru-RU" sz="1200" b="1" dirty="0" err="1">
                <a:solidFill>
                  <a:srgbClr val="FFC000"/>
                </a:solidFill>
              </a:rPr>
              <a:t>фишинговых</a:t>
            </a:r>
            <a:r>
              <a:rPr lang="ru-RU" sz="1200" b="1" dirty="0">
                <a:solidFill>
                  <a:srgbClr val="FFC000"/>
                </a:solidFill>
              </a:rPr>
              <a:t> атак и угонов </a:t>
            </a:r>
            <a:r>
              <a:rPr lang="ru-RU" sz="1200" b="1" dirty="0" err="1">
                <a:solidFill>
                  <a:srgbClr val="FFC000"/>
                </a:solidFill>
              </a:rPr>
              <a:t>аутентификационных</a:t>
            </a:r>
            <a:r>
              <a:rPr lang="ru-RU" sz="1200" b="1" dirty="0">
                <a:solidFill>
                  <a:srgbClr val="FFC000"/>
                </a:solidFill>
              </a:rPr>
              <a:t> </a:t>
            </a:r>
            <a:r>
              <a:rPr lang="ru-RU" sz="1200" b="1" dirty="0" err="1">
                <a:solidFill>
                  <a:srgbClr val="FFC000"/>
                </a:solidFill>
              </a:rPr>
              <a:t>токенов</a:t>
            </a:r>
            <a:r>
              <a:rPr lang="ru-RU" sz="1200" b="1" dirty="0">
                <a:solidFill>
                  <a:srgbClr val="FFC000"/>
                </a:solidFill>
              </a:rPr>
              <a:t>: атаки, которые могут обходить даже некоторые формы MFA. 4. Использование слабых или повторяющихся паролей пользователями. 5. Зависимость от устаревших технологий: увеличение уязвимости приложений к новым типам </a:t>
            </a:r>
            <a:r>
              <a:rPr lang="ru-RU" sz="1200" b="1" dirty="0" err="1">
                <a:solidFill>
                  <a:srgbClr val="FFC000"/>
                </a:solidFill>
              </a:rPr>
              <a:t>кибератак</a:t>
            </a:r>
            <a:r>
              <a:rPr lang="ru-RU" sz="1200" b="1" dirty="0">
                <a:solidFill>
                  <a:srgbClr val="FFC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58487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5400" b="1" dirty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КОМАНДА ПРОЕКТА</a:t>
            </a:r>
            <a:endParaRPr lang="ru-RU" sz="5400" b="1" dirty="0">
              <a:solidFill>
                <a:srgbClr val="8317F5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3A75F161-036C-46F2-AF17-E57AC17F2D60}"/>
              </a:ext>
            </a:extLst>
          </p:cNvPr>
          <p:cNvSpPr/>
          <p:nvPr/>
        </p:nvSpPr>
        <p:spPr>
          <a:xfrm>
            <a:off x="4495800" y="1752600"/>
            <a:ext cx="3352800" cy="3087433"/>
          </a:xfrm>
          <a:prstGeom prst="rect">
            <a:avLst/>
          </a:prstGeom>
          <a:noFill/>
          <a:ln>
            <a:solidFill>
              <a:srgbClr val="FBA91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BA918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6ECDF77F-B868-4BC0-B9C5-88F8A29FB422}"/>
              </a:ext>
            </a:extLst>
          </p:cNvPr>
          <p:cNvSpPr/>
          <p:nvPr/>
        </p:nvSpPr>
        <p:spPr>
          <a:xfrm>
            <a:off x="5233148" y="3057925"/>
            <a:ext cx="1725701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Arial"/>
              </a:rPr>
              <a:t>ФОТО</a:t>
            </a:r>
            <a:endParaRPr lang="ru-RU" sz="1800" dirty="0">
              <a:solidFill>
                <a:srgbClr val="FBA918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EB49801-14D1-4875-8ED8-9FA790A55673}"/>
              </a:ext>
            </a:extLst>
          </p:cNvPr>
          <p:cNvSpPr/>
          <p:nvPr/>
        </p:nvSpPr>
        <p:spPr>
          <a:xfrm>
            <a:off x="838201" y="1752600"/>
            <a:ext cx="3352799" cy="3087433"/>
          </a:xfrm>
          <a:prstGeom prst="rect">
            <a:avLst/>
          </a:prstGeom>
          <a:noFill/>
          <a:ln>
            <a:solidFill>
              <a:srgbClr val="FBA91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BA918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43C842FD-FDFF-41A5-862F-AB1234897797}"/>
              </a:ext>
            </a:extLst>
          </p:cNvPr>
          <p:cNvSpPr/>
          <p:nvPr/>
        </p:nvSpPr>
        <p:spPr>
          <a:xfrm>
            <a:off x="1717920" y="3057925"/>
            <a:ext cx="1725701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Arial"/>
              </a:rPr>
              <a:t>ФОТО</a:t>
            </a:r>
            <a:endParaRPr lang="ru-RU" sz="1800" dirty="0">
              <a:solidFill>
                <a:srgbClr val="FBA918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154BD0E-4CAE-4D13-946B-4CEA2EF256CF}"/>
              </a:ext>
            </a:extLst>
          </p:cNvPr>
          <p:cNvSpPr/>
          <p:nvPr/>
        </p:nvSpPr>
        <p:spPr>
          <a:xfrm>
            <a:off x="8153400" y="1752600"/>
            <a:ext cx="3352800" cy="3087433"/>
          </a:xfrm>
          <a:prstGeom prst="rect">
            <a:avLst/>
          </a:prstGeom>
          <a:noFill/>
          <a:ln>
            <a:solidFill>
              <a:srgbClr val="FBA91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BA918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C6072AD-7C59-4CFF-BD74-3687CA5951E9}"/>
              </a:ext>
            </a:extLst>
          </p:cNvPr>
          <p:cNvSpPr/>
          <p:nvPr/>
        </p:nvSpPr>
        <p:spPr>
          <a:xfrm>
            <a:off x="8748376" y="3057925"/>
            <a:ext cx="1725701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Arial"/>
              </a:rPr>
              <a:t>ФОТО</a:t>
            </a:r>
            <a:endParaRPr lang="ru-RU" sz="1800" dirty="0">
              <a:solidFill>
                <a:srgbClr val="FBA918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7AD5C30-8564-4404-AF17-54CC0F025A4B}"/>
              </a:ext>
            </a:extLst>
          </p:cNvPr>
          <p:cNvSpPr/>
          <p:nvPr/>
        </p:nvSpPr>
        <p:spPr>
          <a:xfrm>
            <a:off x="1066800" y="5105400"/>
            <a:ext cx="28536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Куковинец</a:t>
            </a:r>
            <a:r>
              <a:rPr lang="ru-RU" sz="24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 Елена</a:t>
            </a:r>
            <a:endParaRPr lang="ru-RU" sz="24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1CC291CF-3C26-4205-A2EF-C37EDAB0202E}"/>
              </a:ext>
            </a:extLst>
          </p:cNvPr>
          <p:cNvSpPr/>
          <p:nvPr/>
        </p:nvSpPr>
        <p:spPr>
          <a:xfrm>
            <a:off x="4847900" y="5084754"/>
            <a:ext cx="3244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Полторыхина Юлия</a:t>
            </a:r>
            <a:endParaRPr lang="ru-RU" sz="24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E908B673-8AE5-4F3D-B721-3F14CDB92262}"/>
              </a:ext>
            </a:extLst>
          </p:cNvPr>
          <p:cNvSpPr/>
          <p:nvPr/>
        </p:nvSpPr>
        <p:spPr>
          <a:xfrm>
            <a:off x="8363132" y="5084754"/>
            <a:ext cx="31822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Зайцева Елизавета</a:t>
            </a:r>
            <a:endParaRPr lang="ru-RU" sz="2400" dirty="0"/>
          </a:p>
        </p:txBody>
      </p:sp>
      <p:pic>
        <p:nvPicPr>
          <p:cNvPr id="16" name="Рисунок 15" descr="лен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1905000"/>
            <a:ext cx="2895600" cy="2821354"/>
          </a:xfrm>
          <a:prstGeom prst="rect">
            <a:avLst/>
          </a:prstGeom>
        </p:spPr>
      </p:pic>
      <p:pic>
        <p:nvPicPr>
          <p:cNvPr id="20" name="Рисунок 19" descr="e2dc93d0-dbaa-40f2-8123-5055df1dcca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1905000"/>
            <a:ext cx="2819400" cy="2819400"/>
          </a:xfrm>
          <a:prstGeom prst="rect">
            <a:avLst/>
          </a:prstGeom>
        </p:spPr>
      </p:pic>
      <p:pic>
        <p:nvPicPr>
          <p:cNvPr id="22" name="Рисунок 21" descr="лиз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05800" y="1905000"/>
            <a:ext cx="289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7776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2" cstate="print"/>
          <a:srcRect t="720" b="5621"/>
          <a:stretch>
            <a:fillRect/>
          </a:stretch>
        </p:blipFill>
        <p:spPr>
          <a:xfrm>
            <a:off x="8362271" y="1787383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457200" y="990600"/>
            <a:ext cx="5487791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0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800" b="1" dirty="0">
                <a:latin typeface="Century Gothic" panose="020B0502020202020204" pitchFamily="34" charset="0"/>
              </a:rPr>
              <a:t>КОНТАКТЫ</a:t>
            </a:r>
            <a:r>
              <a:rPr lang="ru-RU" sz="2800" b="1" dirty="0">
                <a:latin typeface="Century Gothic" panose="020B0502020202020204" pitchFamily="34" charset="0"/>
              </a:rPr>
              <a:t> ЛИДЕРА ПРОЕКТА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latin typeface="Century Gothic" panose="020B0502020202020204" pitchFamily="34" charset="0"/>
              </a:rPr>
              <a:t>Полторыхина Юлия Александровна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latin typeface="Century Gothic" panose="020B0502020202020204" pitchFamily="34" charset="0"/>
              </a:rPr>
              <a:t>8 953 436 63 99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800" dirty="0" smtClean="0">
                <a:latin typeface="Century Gothic" panose="020B0502020202020204" pitchFamily="34" charset="0"/>
              </a:rPr>
              <a:t>poltorykhina7700@mail.ru</a:t>
            </a:r>
            <a:endParaRPr lang="ru-RU" sz="2800" dirty="0" smtClean="0"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C0F8F71-2D60-4E64-8E47-9BE5993C14E8}"/>
              </a:ext>
            </a:extLst>
          </p:cNvPr>
          <p:cNvSpPr/>
          <p:nvPr/>
        </p:nvSpPr>
        <p:spPr>
          <a:xfrm>
            <a:off x="8956721" y="1790828"/>
            <a:ext cx="2667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[ФОТО ЛИДЕРА]</a:t>
            </a:r>
            <a:endParaRPr lang="ru-RU" sz="2000" dirty="0"/>
          </a:p>
        </p:txBody>
      </p:sp>
      <p:pic>
        <p:nvPicPr>
          <p:cNvPr id="9" name="Рисунок 8" descr="e2dc93d0-dbaa-40f2-8123-5055df1dcca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06148" y="1828800"/>
            <a:ext cx="478585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945190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770</Words>
  <Application>Microsoft Office PowerPoint</Application>
  <PresentationFormat>Произвольный</PresentationFormat>
  <Paragraphs>44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Храпенкова Арина</dc:creator>
  <cp:lastModifiedBy>Admin</cp:lastModifiedBy>
  <cp:revision>16</cp:revision>
  <dcterms:created xsi:type="dcterms:W3CDTF">2024-09-09T20:47:05Z</dcterms:created>
  <dcterms:modified xsi:type="dcterms:W3CDTF">2024-12-01T18:53:57Z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2023-12-19T00:00:00Z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2024-09-09T00:00:00Z</vt:filetime>
  </property>
  <property fmtid="{D5CDD505-2E9C-101B-9397-08002B2CF9AE}" pid="5" name="Producer">
    <vt:lpwstr>Adobe PDF Library 23.6.156</vt:lpwstr>
  </property>
</Properties>
</file>