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  <p:sldMasterId id="2147483846" r:id="rId6"/>
  </p:sldMasterIdLst>
  <p:notesMasterIdLst>
    <p:notesMasterId r:id="rId21"/>
  </p:notesMasterIdLst>
  <p:handoutMasterIdLst>
    <p:handoutMasterId r:id="rId22"/>
  </p:handoutMasterIdLst>
  <p:sldIdLst>
    <p:sldId id="305" r:id="rId7"/>
    <p:sldId id="295" r:id="rId8"/>
    <p:sldId id="304" r:id="rId9"/>
    <p:sldId id="297" r:id="rId10"/>
    <p:sldId id="310" r:id="rId11"/>
    <p:sldId id="298" r:id="rId12"/>
    <p:sldId id="308" r:id="rId13"/>
    <p:sldId id="299" r:id="rId14"/>
    <p:sldId id="306" r:id="rId15"/>
    <p:sldId id="311" r:id="rId16"/>
    <p:sldId id="300" r:id="rId17"/>
    <p:sldId id="307" r:id="rId18"/>
    <p:sldId id="302" r:id="rId19"/>
    <p:sldId id="303" r:id="rId20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40BC"/>
    <a:srgbClr val="FFEAA7"/>
    <a:srgbClr val="20D7C0"/>
    <a:srgbClr val="FF8200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42" autoAdjust="0"/>
    <p:restoredTop sz="95604" autoAdjust="0"/>
  </p:normalViewPr>
  <p:slideViewPr>
    <p:cSldViewPr snapToGrid="0">
      <p:cViewPr varScale="1">
        <p:scale>
          <a:sx n="42" d="100"/>
          <a:sy n="42" d="100"/>
        </p:scale>
        <p:origin x="826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handoutMaster" Target="handoutMasters/handoutMaster1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95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kumimoji="0" lang="ru-RU" sz="1995" b="1" i="0" u="none" strike="noStrike" kern="1200" cap="all" spc="1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</a:rPr>
              <a:t>объемы производства,тонн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95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34925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1"/>
              </a:outerShdw>
            </a:effectLst>
          </c:spPr>
          <c:marker>
            <c:symbol val="circle"/>
            <c:size val="5"/>
            <c:spPr>
              <a:solidFill>
                <a:schemeClr val="accent1"/>
              </a:solidFill>
              <a:ln w="22225">
                <a:solidFill>
                  <a:schemeClr val="lt1"/>
                </a:solidFill>
                <a:round/>
              </a:ln>
              <a:effectLst/>
            </c:spPr>
          </c:marker>
          <c:cat>
            <c:strRef>
              <c:f>Лист1!$A$2:$A$8</c:f>
              <c:strCache>
                <c:ptCount val="7"/>
                <c:pt idx="0">
                  <c:v>Воронеж</c:v>
                </c:pt>
                <c:pt idx="1">
                  <c:v>Богданово</c:v>
                </c:pt>
                <c:pt idx="2">
                  <c:v>Калужская область</c:v>
                </c:pt>
                <c:pt idx="3">
                  <c:v>Кубань</c:v>
                </c:pt>
                <c:pt idx="4">
                  <c:v>Ростовская область</c:v>
                </c:pt>
                <c:pt idx="5">
                  <c:v>Ставропольский край </c:v>
                </c:pt>
                <c:pt idx="6">
                  <c:v>Новороссийск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60</c:v>
                </c:pt>
                <c:pt idx="1">
                  <c:v>60</c:v>
                </c:pt>
                <c:pt idx="2">
                  <c:v>12</c:v>
                </c:pt>
                <c:pt idx="3">
                  <c:v>5.5</c:v>
                </c:pt>
                <c:pt idx="4">
                  <c:v>1.8</c:v>
                </c:pt>
                <c:pt idx="5">
                  <c:v>5</c:v>
                </c:pt>
                <c:pt idx="6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32-C14F-BBE8-84A52DE18A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2503480"/>
        <c:axId val="182546512"/>
      </c:lineChart>
      <c:valAx>
        <c:axId val="18254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60000"/>
                  <a:lumOff val="40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2503480"/>
        <c:crosses val="autoZero"/>
        <c:crossBetween val="between"/>
      </c:valAx>
      <c:catAx>
        <c:axId val="182503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spc="15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254651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tx2">
        <a:lumMod val="75000"/>
      </a:schemeClr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5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defRPr sz="1197" kern="1200" cap="all" spc="150" normalizeH="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70000"/>
        </a:schemeClr>
      </a:solidFill>
    </cs:spPr>
    <cs:defRPr sz="1197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lumMod val="20000"/>
          <a:lumOff val="8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lumMod val="20000"/>
          <a:lumOff val="80000"/>
        </a:schemeClr>
      </a:solidFill>
      <a:sp3d/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>
      <cs:styleClr val="0"/>
    </cs:fillRef>
    <cs:effectRef idx="0"/>
    <cs:fontRef idx="minor">
      <a:schemeClr val="dk1"/>
    </cs:fontRef>
    <cs:spPr>
      <a:solidFill>
        <a:schemeClr val="phClr">
          <a:alpha val="30000"/>
        </a:schemeClr>
      </a:solidFill>
      <a:sp3d/>
    </cs:spPr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lumMod val="60000"/>
            <a:lumOff val="40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lumMod val="50000"/>
            <a:lumOff val="5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image" Target="../media/image21.jpg"/><Relationship Id="rId4" Type="http://schemas.openxmlformats.org/officeDocument/2006/relationships/image" Target="../media/image24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image" Target="../media/image21.jpg"/><Relationship Id="rId4" Type="http://schemas.openxmlformats.org/officeDocument/2006/relationships/image" Target="../media/image2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E0503E-920B-9643-8664-D7823E299410}" type="doc">
      <dgm:prSet loTypeId="urn:microsoft.com/office/officeart/2005/8/layout/venn2" loCatId="" qsTypeId="urn:microsoft.com/office/officeart/2005/8/quickstyle/3d1" qsCatId="3D" csTypeId="urn:microsoft.com/office/officeart/2005/8/colors/accent6_4" csCatId="accent6" phldr="1"/>
      <dgm:spPr/>
      <dgm:t>
        <a:bodyPr/>
        <a:lstStyle/>
        <a:p>
          <a:endParaRPr lang="ru-RU"/>
        </a:p>
      </dgm:t>
    </dgm:pt>
    <dgm:pt modelId="{026852BD-CB33-464F-8770-B8A0944A59BF}">
      <dgm:prSet phldrT="[Текст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PAM</a:t>
          </a:r>
          <a:r>
            <a:rPr lang="ru-RU" dirty="0">
              <a:solidFill>
                <a:schemeClr val="tx1"/>
              </a:solidFill>
            </a:rPr>
            <a:t> ...</a:t>
          </a:r>
        </a:p>
      </dgm:t>
    </dgm:pt>
    <dgm:pt modelId="{95420E7E-6A8E-4947-B824-76F6AB0007A9}" type="parTrans" cxnId="{17EF0798-E384-4840-B211-42135359868D}">
      <dgm:prSet/>
      <dgm:spPr/>
      <dgm:t>
        <a:bodyPr/>
        <a:lstStyle/>
        <a:p>
          <a:endParaRPr lang="ru-RU"/>
        </a:p>
      </dgm:t>
    </dgm:pt>
    <dgm:pt modelId="{0ECF3994-4800-3140-B39C-B84BFA0EB69B}" type="sibTrans" cxnId="{17EF0798-E384-4840-B211-42135359868D}">
      <dgm:prSet/>
      <dgm:spPr/>
      <dgm:t>
        <a:bodyPr/>
        <a:lstStyle/>
        <a:p>
          <a:endParaRPr lang="ru-RU"/>
        </a:p>
      </dgm:t>
    </dgm:pt>
    <dgm:pt modelId="{A8873F97-65CD-2A4E-BA4F-86408D10CE26}">
      <dgm:prSet phldrT="[Текст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TAM</a:t>
          </a:r>
          <a:r>
            <a:rPr lang="ru-RU" dirty="0">
              <a:solidFill>
                <a:schemeClr val="tx1"/>
              </a:solidFill>
            </a:rPr>
            <a:t> 1 264 000 000 (722 400 кг)</a:t>
          </a:r>
        </a:p>
      </dgm:t>
    </dgm:pt>
    <dgm:pt modelId="{F4081F6D-612A-104D-9A4B-A0D08788494E}" type="parTrans" cxnId="{216036C9-CAF7-C84A-9661-2E35599B20F9}">
      <dgm:prSet/>
      <dgm:spPr/>
      <dgm:t>
        <a:bodyPr/>
        <a:lstStyle/>
        <a:p>
          <a:endParaRPr lang="ru-RU"/>
        </a:p>
      </dgm:t>
    </dgm:pt>
    <dgm:pt modelId="{75008070-C8A3-8E4E-A593-BCE00DE1F251}" type="sibTrans" cxnId="{216036C9-CAF7-C84A-9661-2E35599B20F9}">
      <dgm:prSet/>
      <dgm:spPr/>
      <dgm:t>
        <a:bodyPr/>
        <a:lstStyle/>
        <a:p>
          <a:endParaRPr lang="ru-RU"/>
        </a:p>
      </dgm:t>
    </dgm:pt>
    <dgm:pt modelId="{B9788D71-C9C3-594F-A981-73F362FBFADE}">
      <dgm:prSet phldrT="[Текст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SAM 1 204 000 000 (415 614</a:t>
          </a:r>
          <a:r>
            <a:rPr lang="ru-RU" dirty="0">
              <a:solidFill>
                <a:schemeClr val="tx1"/>
              </a:solidFill>
            </a:rPr>
            <a:t> кг</a:t>
          </a:r>
          <a:r>
            <a:rPr lang="en-US" dirty="0">
              <a:solidFill>
                <a:schemeClr val="tx1"/>
              </a:solidFill>
            </a:rPr>
            <a:t>)</a:t>
          </a:r>
          <a:endParaRPr lang="ru-RU" dirty="0">
            <a:solidFill>
              <a:schemeClr val="tx1"/>
            </a:solidFill>
          </a:endParaRPr>
        </a:p>
      </dgm:t>
    </dgm:pt>
    <dgm:pt modelId="{95E041D6-9E36-B74E-9F01-CAFB90DF2578}" type="parTrans" cxnId="{0737BE58-AE6B-DF45-9F5A-0C884082ABBF}">
      <dgm:prSet/>
      <dgm:spPr/>
      <dgm:t>
        <a:bodyPr/>
        <a:lstStyle/>
        <a:p>
          <a:endParaRPr lang="ru-RU"/>
        </a:p>
      </dgm:t>
    </dgm:pt>
    <dgm:pt modelId="{FB1A325E-1CD2-CF44-8B65-D9483BCC056F}" type="sibTrans" cxnId="{0737BE58-AE6B-DF45-9F5A-0C884082ABBF}">
      <dgm:prSet/>
      <dgm:spPr/>
      <dgm:t>
        <a:bodyPr/>
        <a:lstStyle/>
        <a:p>
          <a:endParaRPr lang="ru-RU"/>
        </a:p>
      </dgm:t>
    </dgm:pt>
    <dgm:pt modelId="{5EFDB6D4-AB5D-FC4C-A6F7-FCF12F2FB0DC}">
      <dgm:prSet phldrT="[Текст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SOM 120 400 000 (68 800 </a:t>
          </a:r>
          <a:r>
            <a:rPr lang="ru-RU" dirty="0">
              <a:solidFill>
                <a:schemeClr val="tx1"/>
              </a:solidFill>
            </a:rPr>
            <a:t>кг)</a:t>
          </a:r>
        </a:p>
      </dgm:t>
    </dgm:pt>
    <dgm:pt modelId="{3D82863A-BCCD-6C41-950E-8E8D19ED323B}" type="parTrans" cxnId="{D510F072-FA02-6B45-93C0-43A7904A3DC2}">
      <dgm:prSet/>
      <dgm:spPr/>
      <dgm:t>
        <a:bodyPr/>
        <a:lstStyle/>
        <a:p>
          <a:endParaRPr lang="ru-RU"/>
        </a:p>
      </dgm:t>
    </dgm:pt>
    <dgm:pt modelId="{2A32EAA1-54B2-3947-8137-B670F04D5D76}" type="sibTrans" cxnId="{D510F072-FA02-6B45-93C0-43A7904A3DC2}">
      <dgm:prSet/>
      <dgm:spPr/>
      <dgm:t>
        <a:bodyPr/>
        <a:lstStyle/>
        <a:p>
          <a:endParaRPr lang="ru-RU"/>
        </a:p>
      </dgm:t>
    </dgm:pt>
    <dgm:pt modelId="{35EBEDA4-B50A-954B-808A-48808764289D}" type="pres">
      <dgm:prSet presAssocID="{5EE0503E-920B-9643-8664-D7823E299410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052D2D8-1437-974B-BCFC-3345D6E58464}" type="pres">
      <dgm:prSet presAssocID="{5EE0503E-920B-9643-8664-D7823E299410}" presName="comp1" presStyleCnt="0"/>
      <dgm:spPr/>
    </dgm:pt>
    <dgm:pt modelId="{D8E67C4E-2A25-1E49-BC36-C7A9F64B99D1}" type="pres">
      <dgm:prSet presAssocID="{5EE0503E-920B-9643-8664-D7823E299410}" presName="circle1" presStyleLbl="node1" presStyleIdx="0" presStyleCnt="4"/>
      <dgm:spPr/>
      <dgm:t>
        <a:bodyPr/>
        <a:lstStyle/>
        <a:p>
          <a:endParaRPr lang="ru-RU"/>
        </a:p>
      </dgm:t>
    </dgm:pt>
    <dgm:pt modelId="{7ED28242-4D50-914E-85E5-179DA06B2D42}" type="pres">
      <dgm:prSet presAssocID="{5EE0503E-920B-9643-8664-D7823E299410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A5E9FD-DA87-444D-9429-9D5F35C58E4E}" type="pres">
      <dgm:prSet presAssocID="{5EE0503E-920B-9643-8664-D7823E299410}" presName="comp2" presStyleCnt="0"/>
      <dgm:spPr/>
    </dgm:pt>
    <dgm:pt modelId="{24BF0EBF-417A-F64A-9896-797DF72DBA9E}" type="pres">
      <dgm:prSet presAssocID="{5EE0503E-920B-9643-8664-D7823E299410}" presName="circle2" presStyleLbl="node1" presStyleIdx="1" presStyleCnt="4"/>
      <dgm:spPr/>
      <dgm:t>
        <a:bodyPr/>
        <a:lstStyle/>
        <a:p>
          <a:endParaRPr lang="ru-RU"/>
        </a:p>
      </dgm:t>
    </dgm:pt>
    <dgm:pt modelId="{BAA5EF87-03BC-1142-AE5B-04E5D0E35C97}" type="pres">
      <dgm:prSet presAssocID="{5EE0503E-920B-9643-8664-D7823E299410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A6B5AE-4933-414A-BAEF-F2DC84AB8500}" type="pres">
      <dgm:prSet presAssocID="{5EE0503E-920B-9643-8664-D7823E299410}" presName="comp3" presStyleCnt="0"/>
      <dgm:spPr/>
    </dgm:pt>
    <dgm:pt modelId="{4A6464D6-D9EB-1246-A28A-F03F7868ABF3}" type="pres">
      <dgm:prSet presAssocID="{5EE0503E-920B-9643-8664-D7823E299410}" presName="circle3" presStyleLbl="node1" presStyleIdx="2" presStyleCnt="4"/>
      <dgm:spPr/>
      <dgm:t>
        <a:bodyPr/>
        <a:lstStyle/>
        <a:p>
          <a:endParaRPr lang="ru-RU"/>
        </a:p>
      </dgm:t>
    </dgm:pt>
    <dgm:pt modelId="{2411A4DA-EFE2-B947-B321-B89A4AC55621}" type="pres">
      <dgm:prSet presAssocID="{5EE0503E-920B-9643-8664-D7823E299410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D8EFF4-52A2-3E42-8071-CF62A58EC6A8}" type="pres">
      <dgm:prSet presAssocID="{5EE0503E-920B-9643-8664-D7823E299410}" presName="comp4" presStyleCnt="0"/>
      <dgm:spPr/>
    </dgm:pt>
    <dgm:pt modelId="{67332B12-8A15-FB47-BDE6-D97FC8239E02}" type="pres">
      <dgm:prSet presAssocID="{5EE0503E-920B-9643-8664-D7823E299410}" presName="circle4" presStyleLbl="node1" presStyleIdx="3" presStyleCnt="4"/>
      <dgm:spPr/>
      <dgm:t>
        <a:bodyPr/>
        <a:lstStyle/>
        <a:p>
          <a:endParaRPr lang="ru-RU"/>
        </a:p>
      </dgm:t>
    </dgm:pt>
    <dgm:pt modelId="{3B938E9D-6EA0-F042-B864-F155B6B8A848}" type="pres">
      <dgm:prSet presAssocID="{5EE0503E-920B-9643-8664-D7823E299410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737BE58-AE6B-DF45-9F5A-0C884082ABBF}" srcId="{5EE0503E-920B-9643-8664-D7823E299410}" destId="{B9788D71-C9C3-594F-A981-73F362FBFADE}" srcOrd="2" destOrd="0" parTransId="{95E041D6-9E36-B74E-9F01-CAFB90DF2578}" sibTransId="{FB1A325E-1CD2-CF44-8B65-D9483BCC056F}"/>
    <dgm:cxn modelId="{17EF0798-E384-4840-B211-42135359868D}" srcId="{5EE0503E-920B-9643-8664-D7823E299410}" destId="{026852BD-CB33-464F-8770-B8A0944A59BF}" srcOrd="0" destOrd="0" parTransId="{95420E7E-6A8E-4947-B824-76F6AB0007A9}" sibTransId="{0ECF3994-4800-3140-B39C-B84BFA0EB69B}"/>
    <dgm:cxn modelId="{72C92899-CCD2-2D4E-BAFD-34288279A076}" type="presOf" srcId="{A8873F97-65CD-2A4E-BA4F-86408D10CE26}" destId="{BAA5EF87-03BC-1142-AE5B-04E5D0E35C97}" srcOrd="1" destOrd="0" presId="urn:microsoft.com/office/officeart/2005/8/layout/venn2"/>
    <dgm:cxn modelId="{2D7E9CDE-5773-B140-9B27-A078A335A115}" type="presOf" srcId="{A8873F97-65CD-2A4E-BA4F-86408D10CE26}" destId="{24BF0EBF-417A-F64A-9896-797DF72DBA9E}" srcOrd="0" destOrd="0" presId="urn:microsoft.com/office/officeart/2005/8/layout/venn2"/>
    <dgm:cxn modelId="{10B73E85-34F3-104E-8418-F7EDD59C7E75}" type="presOf" srcId="{5EFDB6D4-AB5D-FC4C-A6F7-FCF12F2FB0DC}" destId="{67332B12-8A15-FB47-BDE6-D97FC8239E02}" srcOrd="0" destOrd="0" presId="urn:microsoft.com/office/officeart/2005/8/layout/venn2"/>
    <dgm:cxn modelId="{441B82EC-A5E5-C448-9E8A-8A4E1552F5DD}" type="presOf" srcId="{5EE0503E-920B-9643-8664-D7823E299410}" destId="{35EBEDA4-B50A-954B-808A-48808764289D}" srcOrd="0" destOrd="0" presId="urn:microsoft.com/office/officeart/2005/8/layout/venn2"/>
    <dgm:cxn modelId="{D510F072-FA02-6B45-93C0-43A7904A3DC2}" srcId="{5EE0503E-920B-9643-8664-D7823E299410}" destId="{5EFDB6D4-AB5D-FC4C-A6F7-FCF12F2FB0DC}" srcOrd="3" destOrd="0" parTransId="{3D82863A-BCCD-6C41-950E-8E8D19ED323B}" sibTransId="{2A32EAA1-54B2-3947-8137-B670F04D5D76}"/>
    <dgm:cxn modelId="{537A8853-A147-8448-9358-6D2D9E3F4ADF}" type="presOf" srcId="{B9788D71-C9C3-594F-A981-73F362FBFADE}" destId="{4A6464D6-D9EB-1246-A28A-F03F7868ABF3}" srcOrd="0" destOrd="0" presId="urn:microsoft.com/office/officeart/2005/8/layout/venn2"/>
    <dgm:cxn modelId="{A1B15153-7FB6-F64E-A464-94633F96CFF9}" type="presOf" srcId="{026852BD-CB33-464F-8770-B8A0944A59BF}" destId="{D8E67C4E-2A25-1E49-BC36-C7A9F64B99D1}" srcOrd="0" destOrd="0" presId="urn:microsoft.com/office/officeart/2005/8/layout/venn2"/>
    <dgm:cxn modelId="{F24C2CA1-44C9-5347-B661-23A28E30D84A}" type="presOf" srcId="{B9788D71-C9C3-594F-A981-73F362FBFADE}" destId="{2411A4DA-EFE2-B947-B321-B89A4AC55621}" srcOrd="1" destOrd="0" presId="urn:microsoft.com/office/officeart/2005/8/layout/venn2"/>
    <dgm:cxn modelId="{E56BAB3E-E649-4D4C-96B3-41095B0FA07F}" type="presOf" srcId="{5EFDB6D4-AB5D-FC4C-A6F7-FCF12F2FB0DC}" destId="{3B938E9D-6EA0-F042-B864-F155B6B8A848}" srcOrd="1" destOrd="0" presId="urn:microsoft.com/office/officeart/2005/8/layout/venn2"/>
    <dgm:cxn modelId="{72D349FB-5987-F042-8EB6-8712ECEA5CE2}" type="presOf" srcId="{026852BD-CB33-464F-8770-B8A0944A59BF}" destId="{7ED28242-4D50-914E-85E5-179DA06B2D42}" srcOrd="1" destOrd="0" presId="urn:microsoft.com/office/officeart/2005/8/layout/venn2"/>
    <dgm:cxn modelId="{216036C9-CAF7-C84A-9661-2E35599B20F9}" srcId="{5EE0503E-920B-9643-8664-D7823E299410}" destId="{A8873F97-65CD-2A4E-BA4F-86408D10CE26}" srcOrd="1" destOrd="0" parTransId="{F4081F6D-612A-104D-9A4B-A0D08788494E}" sibTransId="{75008070-C8A3-8E4E-A593-BCE00DE1F251}"/>
    <dgm:cxn modelId="{E6410F69-D2A7-4D4A-9482-F0081DE5F432}" type="presParOf" srcId="{35EBEDA4-B50A-954B-808A-48808764289D}" destId="{C052D2D8-1437-974B-BCFC-3345D6E58464}" srcOrd="0" destOrd="0" presId="urn:microsoft.com/office/officeart/2005/8/layout/venn2"/>
    <dgm:cxn modelId="{3AB1473F-0B11-0C4F-BF11-03EFB494840B}" type="presParOf" srcId="{C052D2D8-1437-974B-BCFC-3345D6E58464}" destId="{D8E67C4E-2A25-1E49-BC36-C7A9F64B99D1}" srcOrd="0" destOrd="0" presId="urn:microsoft.com/office/officeart/2005/8/layout/venn2"/>
    <dgm:cxn modelId="{0E0F28EF-4D7E-1943-B5FB-EAE69D5ABE17}" type="presParOf" srcId="{C052D2D8-1437-974B-BCFC-3345D6E58464}" destId="{7ED28242-4D50-914E-85E5-179DA06B2D42}" srcOrd="1" destOrd="0" presId="urn:microsoft.com/office/officeart/2005/8/layout/venn2"/>
    <dgm:cxn modelId="{65E58102-80BC-7B41-B47D-C312B9062872}" type="presParOf" srcId="{35EBEDA4-B50A-954B-808A-48808764289D}" destId="{0AA5E9FD-DA87-444D-9429-9D5F35C58E4E}" srcOrd="1" destOrd="0" presId="urn:microsoft.com/office/officeart/2005/8/layout/venn2"/>
    <dgm:cxn modelId="{58147D29-932A-154C-A734-80E41DC3675E}" type="presParOf" srcId="{0AA5E9FD-DA87-444D-9429-9D5F35C58E4E}" destId="{24BF0EBF-417A-F64A-9896-797DF72DBA9E}" srcOrd="0" destOrd="0" presId="urn:microsoft.com/office/officeart/2005/8/layout/venn2"/>
    <dgm:cxn modelId="{96BFB999-99BD-B645-9DB7-F0787896F33B}" type="presParOf" srcId="{0AA5E9FD-DA87-444D-9429-9D5F35C58E4E}" destId="{BAA5EF87-03BC-1142-AE5B-04E5D0E35C97}" srcOrd="1" destOrd="0" presId="urn:microsoft.com/office/officeart/2005/8/layout/venn2"/>
    <dgm:cxn modelId="{9CB9A68E-E171-DB48-9DBA-AE1228330462}" type="presParOf" srcId="{35EBEDA4-B50A-954B-808A-48808764289D}" destId="{65A6B5AE-4933-414A-BAEF-F2DC84AB8500}" srcOrd="2" destOrd="0" presId="urn:microsoft.com/office/officeart/2005/8/layout/venn2"/>
    <dgm:cxn modelId="{0EA643D1-ABBB-7540-829C-9D333F5CF90B}" type="presParOf" srcId="{65A6B5AE-4933-414A-BAEF-F2DC84AB8500}" destId="{4A6464D6-D9EB-1246-A28A-F03F7868ABF3}" srcOrd="0" destOrd="0" presId="urn:microsoft.com/office/officeart/2005/8/layout/venn2"/>
    <dgm:cxn modelId="{CC7DA36E-18F6-1B4E-80A9-D72BD5F5920C}" type="presParOf" srcId="{65A6B5AE-4933-414A-BAEF-F2DC84AB8500}" destId="{2411A4DA-EFE2-B947-B321-B89A4AC55621}" srcOrd="1" destOrd="0" presId="urn:microsoft.com/office/officeart/2005/8/layout/venn2"/>
    <dgm:cxn modelId="{89E7E2E6-F233-FF43-B0ED-52FB2033609D}" type="presParOf" srcId="{35EBEDA4-B50A-954B-808A-48808764289D}" destId="{67D8EFF4-52A2-3E42-8071-CF62A58EC6A8}" srcOrd="3" destOrd="0" presId="urn:microsoft.com/office/officeart/2005/8/layout/venn2"/>
    <dgm:cxn modelId="{3EC6B0CA-8DE3-3943-8E39-AE00FC5D5326}" type="presParOf" srcId="{67D8EFF4-52A2-3E42-8071-CF62A58EC6A8}" destId="{67332B12-8A15-FB47-BDE6-D97FC8239E02}" srcOrd="0" destOrd="0" presId="urn:microsoft.com/office/officeart/2005/8/layout/venn2"/>
    <dgm:cxn modelId="{AFA047DF-01DD-EC40-B70A-D112CB4EA332}" type="presParOf" srcId="{67D8EFF4-52A2-3E42-8071-CF62A58EC6A8}" destId="{3B938E9D-6EA0-F042-B864-F155B6B8A84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C2B44B-9422-4650-9A3B-A403BDDD0BEE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678560E-9C39-4297-9ED8-0AC36AB3A368}">
      <dgm:prSet/>
      <dgm:spPr/>
      <dgm:t>
        <a:bodyPr/>
        <a:lstStyle/>
        <a:p>
          <a:endParaRPr lang="ru-RU"/>
        </a:p>
      </dgm:t>
    </dgm:pt>
    <dgm:pt modelId="{AF55DE59-62B3-4243-B488-F48DB02AD327}" type="parTrans" cxnId="{97E4C71E-BFCE-4B6E-81C0-26A20A3B2C6F}">
      <dgm:prSet/>
      <dgm:spPr/>
      <dgm:t>
        <a:bodyPr/>
        <a:lstStyle/>
        <a:p>
          <a:endParaRPr lang="ru-RU"/>
        </a:p>
      </dgm:t>
    </dgm:pt>
    <dgm:pt modelId="{31ED140A-B134-430A-98FE-E3710116C7A6}" type="sibTrans" cxnId="{97E4C71E-BFCE-4B6E-81C0-26A20A3B2C6F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F3C2E60-0516-4AE2-907A-9181DB4DC92F}">
      <dgm:prSet phldrT="[Текст]" phldr="1"/>
      <dgm:spPr/>
      <dgm:t>
        <a:bodyPr/>
        <a:lstStyle/>
        <a:p>
          <a:endParaRPr lang="ru-RU"/>
        </a:p>
      </dgm:t>
    </dgm:pt>
    <dgm:pt modelId="{8F2B3C5F-8977-4EEE-A918-576ADBD7CB36}" type="parTrans" cxnId="{3D63A023-8F22-4EB8-BE78-5587F7B9E29D}">
      <dgm:prSet/>
      <dgm:spPr/>
      <dgm:t>
        <a:bodyPr/>
        <a:lstStyle/>
        <a:p>
          <a:endParaRPr lang="ru-RU"/>
        </a:p>
      </dgm:t>
    </dgm:pt>
    <dgm:pt modelId="{2CED45E8-B4FD-4CA2-A871-4DA65E0281F7}" type="sibTrans" cxnId="{3D63A023-8F22-4EB8-BE78-5587F7B9E29D}">
      <dgm:prSet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  <dgm:t>
        <a:bodyPr/>
        <a:lstStyle/>
        <a:p>
          <a:endParaRPr lang="ru-RU"/>
        </a:p>
      </dgm:t>
    </dgm:pt>
    <dgm:pt modelId="{D45E3170-C7A0-4C1F-8158-7D76C82FFBD9}">
      <dgm:prSet phldrT="[Текст]" phldr="1"/>
      <dgm:spPr/>
      <dgm:t>
        <a:bodyPr/>
        <a:lstStyle/>
        <a:p>
          <a:endParaRPr lang="ru-RU"/>
        </a:p>
      </dgm:t>
    </dgm:pt>
    <dgm:pt modelId="{F205E468-D160-4BB6-BFAC-10886FDB02F1}" type="parTrans" cxnId="{AF3ACCE0-DA89-4FB4-9C63-551FBA727911}">
      <dgm:prSet/>
      <dgm:spPr/>
      <dgm:t>
        <a:bodyPr/>
        <a:lstStyle/>
        <a:p>
          <a:endParaRPr lang="ru-RU"/>
        </a:p>
      </dgm:t>
    </dgm:pt>
    <dgm:pt modelId="{0A8DFBA6-BAB8-4B22-A430-B3387B52EF8C}" type="sibTrans" cxnId="{AF3ACCE0-DA89-4FB4-9C63-551FBA727911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1412991-1AE0-4794-B938-9559F107746C}">
      <dgm:prSet phldrT="[Текст]" phldr="1"/>
      <dgm:spPr/>
      <dgm:t>
        <a:bodyPr/>
        <a:lstStyle/>
        <a:p>
          <a:endParaRPr lang="ru-RU"/>
        </a:p>
      </dgm:t>
    </dgm:pt>
    <dgm:pt modelId="{930CEDF7-D077-44AA-99C7-4954AB1C6436}" type="parTrans" cxnId="{999CD6EA-8B2A-457D-A486-FE087866935E}">
      <dgm:prSet/>
      <dgm:spPr/>
      <dgm:t>
        <a:bodyPr/>
        <a:lstStyle/>
        <a:p>
          <a:endParaRPr lang="ru-RU"/>
        </a:p>
      </dgm:t>
    </dgm:pt>
    <dgm:pt modelId="{A7CF57C8-7817-43B3-A318-3EF0083FA6CB}" type="sibTrans" cxnId="{999CD6EA-8B2A-457D-A486-FE087866935E}">
      <dgm:prSet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  <dgm:t>
        <a:bodyPr/>
        <a:lstStyle/>
        <a:p>
          <a:endParaRPr lang="ru-RU"/>
        </a:p>
      </dgm:t>
    </dgm:pt>
    <dgm:pt modelId="{1CB50A1B-C603-43B2-96F8-56E1BCF0646C}" type="pres">
      <dgm:prSet presAssocID="{76C2B44B-9422-4650-9A3B-A403BDDD0BE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2A890EC1-C2BB-436A-BEDD-02F15F5D1503}" type="pres">
      <dgm:prSet presAssocID="{76C2B44B-9422-4650-9A3B-A403BDDD0BEE}" presName="Name1" presStyleCnt="0"/>
      <dgm:spPr/>
    </dgm:pt>
    <dgm:pt modelId="{EB4B55B2-7045-482B-9DFC-B183D36679EE}" type="pres">
      <dgm:prSet presAssocID="{31ED140A-B134-430A-98FE-E3710116C7A6}" presName="picture_1" presStyleCnt="0"/>
      <dgm:spPr/>
    </dgm:pt>
    <dgm:pt modelId="{5E533B1E-975A-4D68-B8A8-E5223392A89C}" type="pres">
      <dgm:prSet presAssocID="{31ED140A-B134-430A-98FE-E3710116C7A6}" presName="pictureRepeatNode" presStyleLbl="alignImgPlace1" presStyleIdx="0" presStyleCnt="4" custScaleX="97983" custScaleY="93266"/>
      <dgm:spPr/>
      <dgm:t>
        <a:bodyPr/>
        <a:lstStyle/>
        <a:p>
          <a:endParaRPr lang="ru-RU"/>
        </a:p>
      </dgm:t>
    </dgm:pt>
    <dgm:pt modelId="{1615B4A9-A5B1-4028-817A-3F19A61C8DFA}" type="pres">
      <dgm:prSet presAssocID="{3678560E-9C39-4297-9ED8-0AC36AB3A368}" presName="text_1" presStyleLbl="node1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676D4B-479B-4B92-BA21-C3879CE96C9A}" type="pres">
      <dgm:prSet presAssocID="{2CED45E8-B4FD-4CA2-A871-4DA65E0281F7}" presName="picture_2" presStyleCnt="0"/>
      <dgm:spPr/>
    </dgm:pt>
    <dgm:pt modelId="{3D40B623-DC4C-49E4-B72A-05F094B310ED}" type="pres">
      <dgm:prSet presAssocID="{2CED45E8-B4FD-4CA2-A871-4DA65E0281F7}" presName="pictureRepeatNode" presStyleLbl="alignImgPlace1" presStyleIdx="1" presStyleCnt="4" custScaleX="139056" custScaleY="143518" custLinFactNeighborX="33168" custLinFactNeighborY="-26695"/>
      <dgm:spPr/>
      <dgm:t>
        <a:bodyPr/>
        <a:lstStyle/>
        <a:p>
          <a:endParaRPr lang="ru-RU"/>
        </a:p>
      </dgm:t>
    </dgm:pt>
    <dgm:pt modelId="{18DB910E-204E-434D-82C8-4FB197ACA23D}" type="pres">
      <dgm:prSet presAssocID="{EF3C2E60-0516-4AE2-907A-9181DB4DC92F}" presName="line_2" presStyleLbl="parChTrans1D1" presStyleIdx="0" presStyleCnt="3"/>
      <dgm:spPr/>
    </dgm:pt>
    <dgm:pt modelId="{F22F8C4E-6A1E-4881-A87E-1E45340E47FD}" type="pres">
      <dgm:prSet presAssocID="{EF3C2E60-0516-4AE2-907A-9181DB4DC92F}" presName="textparent_2" presStyleLbl="node1" presStyleIdx="0" presStyleCnt="0"/>
      <dgm:spPr/>
    </dgm:pt>
    <dgm:pt modelId="{BF2708B2-2731-44DB-A9C7-203497E278BE}" type="pres">
      <dgm:prSet presAssocID="{EF3C2E60-0516-4AE2-907A-9181DB4DC92F}" presName="text_2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997EC9-3785-4DA6-BE51-61254921A181}" type="pres">
      <dgm:prSet presAssocID="{0A8DFBA6-BAB8-4B22-A430-B3387B52EF8C}" presName="picture_3" presStyleCnt="0"/>
      <dgm:spPr/>
    </dgm:pt>
    <dgm:pt modelId="{FCC33F85-9F85-4979-8098-75E1297B20EC}" type="pres">
      <dgm:prSet presAssocID="{0A8DFBA6-BAB8-4B22-A430-B3387B52EF8C}" presName="pictureRepeatNode" presStyleLbl="alignImgPlace1" presStyleIdx="2" presStyleCnt="4" custScaleX="161616" custScaleY="157184" custLinFactNeighborX="84570" custLinFactNeighborY="-1346"/>
      <dgm:spPr/>
      <dgm:t>
        <a:bodyPr/>
        <a:lstStyle/>
        <a:p>
          <a:endParaRPr lang="ru-RU"/>
        </a:p>
      </dgm:t>
    </dgm:pt>
    <dgm:pt modelId="{D46AE8F0-333A-415B-9D01-4D47B5502E2E}" type="pres">
      <dgm:prSet presAssocID="{D45E3170-C7A0-4C1F-8158-7D76C82FFBD9}" presName="line_3" presStyleLbl="parChTrans1D1" presStyleIdx="1" presStyleCnt="3"/>
      <dgm:spPr/>
    </dgm:pt>
    <dgm:pt modelId="{17698BEB-E37B-41EB-BA21-C89ABF0D320A}" type="pres">
      <dgm:prSet presAssocID="{D45E3170-C7A0-4C1F-8158-7D76C82FFBD9}" presName="textparent_3" presStyleLbl="node1" presStyleIdx="0" presStyleCnt="0"/>
      <dgm:spPr/>
    </dgm:pt>
    <dgm:pt modelId="{3FFDE382-D2F8-491C-977A-10AF4B0A03FC}" type="pres">
      <dgm:prSet presAssocID="{D45E3170-C7A0-4C1F-8158-7D76C82FFBD9}" presName="text_3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373CD1-9B20-4C7C-85E1-6173770FE9E2}" type="pres">
      <dgm:prSet presAssocID="{A7CF57C8-7817-43B3-A318-3EF0083FA6CB}" presName="picture_4" presStyleCnt="0"/>
      <dgm:spPr/>
    </dgm:pt>
    <dgm:pt modelId="{04A9FF93-7E93-4B7D-AF6C-7593F01A4F08}" type="pres">
      <dgm:prSet presAssocID="{A7CF57C8-7817-43B3-A318-3EF0083FA6CB}" presName="pictureRepeatNode" presStyleLbl="alignImgPlace1" presStyleIdx="3" presStyleCnt="4" custScaleX="158034" custScaleY="156767" custLinFactNeighborX="43786" custLinFactNeighborY="36783"/>
      <dgm:spPr/>
      <dgm:t>
        <a:bodyPr/>
        <a:lstStyle/>
        <a:p>
          <a:endParaRPr lang="ru-RU"/>
        </a:p>
      </dgm:t>
    </dgm:pt>
    <dgm:pt modelId="{8DAD987F-50AB-47F5-97D6-3CBB2FC75E3D}" type="pres">
      <dgm:prSet presAssocID="{01412991-1AE0-4794-B938-9559F107746C}" presName="line_4" presStyleLbl="parChTrans1D1" presStyleIdx="2" presStyleCnt="3"/>
      <dgm:spPr/>
    </dgm:pt>
    <dgm:pt modelId="{41A5DB8E-211C-4723-A132-74E729B7B726}" type="pres">
      <dgm:prSet presAssocID="{01412991-1AE0-4794-B938-9559F107746C}" presName="textparent_4" presStyleLbl="node1" presStyleIdx="0" presStyleCnt="0"/>
      <dgm:spPr/>
    </dgm:pt>
    <dgm:pt modelId="{7C613EE8-9C7F-49CA-A5E2-C1689AFF165E}" type="pres">
      <dgm:prSet presAssocID="{01412991-1AE0-4794-B938-9559F107746C}" presName="text_4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FA0CC34-E06C-4D8B-A720-C406ACE44DA7}" type="presOf" srcId="{2CED45E8-B4FD-4CA2-A871-4DA65E0281F7}" destId="{3D40B623-DC4C-49E4-B72A-05F094B310ED}" srcOrd="0" destOrd="0" presId="urn:microsoft.com/office/officeart/2008/layout/CircularPictureCallout"/>
    <dgm:cxn modelId="{3D63A023-8F22-4EB8-BE78-5587F7B9E29D}" srcId="{76C2B44B-9422-4650-9A3B-A403BDDD0BEE}" destId="{EF3C2E60-0516-4AE2-907A-9181DB4DC92F}" srcOrd="1" destOrd="0" parTransId="{8F2B3C5F-8977-4EEE-A918-576ADBD7CB36}" sibTransId="{2CED45E8-B4FD-4CA2-A871-4DA65E0281F7}"/>
    <dgm:cxn modelId="{EDF816E3-1C04-4EB5-9927-22F8AD16AB5F}" type="presOf" srcId="{76C2B44B-9422-4650-9A3B-A403BDDD0BEE}" destId="{1CB50A1B-C603-43B2-96F8-56E1BCF0646C}" srcOrd="0" destOrd="0" presId="urn:microsoft.com/office/officeart/2008/layout/CircularPictureCallout"/>
    <dgm:cxn modelId="{E53F64A2-CF08-41D5-A3C1-D9FACC1F6014}" type="presOf" srcId="{01412991-1AE0-4794-B938-9559F107746C}" destId="{7C613EE8-9C7F-49CA-A5E2-C1689AFF165E}" srcOrd="0" destOrd="0" presId="urn:microsoft.com/office/officeart/2008/layout/CircularPictureCallout"/>
    <dgm:cxn modelId="{77FF12F7-5D12-4200-9660-BD1EB7D207BA}" type="presOf" srcId="{A7CF57C8-7817-43B3-A318-3EF0083FA6CB}" destId="{04A9FF93-7E93-4B7D-AF6C-7593F01A4F08}" srcOrd="0" destOrd="0" presId="urn:microsoft.com/office/officeart/2008/layout/CircularPictureCallout"/>
    <dgm:cxn modelId="{999CD6EA-8B2A-457D-A486-FE087866935E}" srcId="{76C2B44B-9422-4650-9A3B-A403BDDD0BEE}" destId="{01412991-1AE0-4794-B938-9559F107746C}" srcOrd="3" destOrd="0" parTransId="{930CEDF7-D077-44AA-99C7-4954AB1C6436}" sibTransId="{A7CF57C8-7817-43B3-A318-3EF0083FA6CB}"/>
    <dgm:cxn modelId="{AF3ACCE0-DA89-4FB4-9C63-551FBA727911}" srcId="{76C2B44B-9422-4650-9A3B-A403BDDD0BEE}" destId="{D45E3170-C7A0-4C1F-8158-7D76C82FFBD9}" srcOrd="2" destOrd="0" parTransId="{F205E468-D160-4BB6-BFAC-10886FDB02F1}" sibTransId="{0A8DFBA6-BAB8-4B22-A430-B3387B52EF8C}"/>
    <dgm:cxn modelId="{97E4C71E-BFCE-4B6E-81C0-26A20A3B2C6F}" srcId="{76C2B44B-9422-4650-9A3B-A403BDDD0BEE}" destId="{3678560E-9C39-4297-9ED8-0AC36AB3A368}" srcOrd="0" destOrd="0" parTransId="{AF55DE59-62B3-4243-B488-F48DB02AD327}" sibTransId="{31ED140A-B134-430A-98FE-E3710116C7A6}"/>
    <dgm:cxn modelId="{CA4CD7B0-8AFA-4506-99A1-9DCB941DB219}" type="presOf" srcId="{3678560E-9C39-4297-9ED8-0AC36AB3A368}" destId="{1615B4A9-A5B1-4028-817A-3F19A61C8DFA}" srcOrd="0" destOrd="0" presId="urn:microsoft.com/office/officeart/2008/layout/CircularPictureCallout"/>
    <dgm:cxn modelId="{894AC8EC-5010-40D5-806F-3102366DF188}" type="presOf" srcId="{D45E3170-C7A0-4C1F-8158-7D76C82FFBD9}" destId="{3FFDE382-D2F8-491C-977A-10AF4B0A03FC}" srcOrd="0" destOrd="0" presId="urn:microsoft.com/office/officeart/2008/layout/CircularPictureCallout"/>
    <dgm:cxn modelId="{71F716FA-4A14-42BE-805F-744F3ECAE295}" type="presOf" srcId="{31ED140A-B134-430A-98FE-E3710116C7A6}" destId="{5E533B1E-975A-4D68-B8A8-E5223392A89C}" srcOrd="0" destOrd="0" presId="urn:microsoft.com/office/officeart/2008/layout/CircularPictureCallout"/>
    <dgm:cxn modelId="{BCC1ED51-7DE4-4030-8063-09BCD792FC0A}" type="presOf" srcId="{EF3C2E60-0516-4AE2-907A-9181DB4DC92F}" destId="{BF2708B2-2731-44DB-A9C7-203497E278BE}" srcOrd="0" destOrd="0" presId="urn:microsoft.com/office/officeart/2008/layout/CircularPictureCallout"/>
    <dgm:cxn modelId="{22F68975-8ACA-4844-8821-285407DC9D60}" type="presOf" srcId="{0A8DFBA6-BAB8-4B22-A430-B3387B52EF8C}" destId="{FCC33F85-9F85-4979-8098-75E1297B20EC}" srcOrd="0" destOrd="0" presId="urn:microsoft.com/office/officeart/2008/layout/CircularPictureCallout"/>
    <dgm:cxn modelId="{DB67F981-D445-4857-84F1-A74AE0254172}" type="presParOf" srcId="{1CB50A1B-C603-43B2-96F8-56E1BCF0646C}" destId="{2A890EC1-C2BB-436A-BEDD-02F15F5D1503}" srcOrd="0" destOrd="0" presId="urn:microsoft.com/office/officeart/2008/layout/CircularPictureCallout"/>
    <dgm:cxn modelId="{8BC1CB99-39B2-42E5-B6B3-C9A1BE6A1D89}" type="presParOf" srcId="{2A890EC1-C2BB-436A-BEDD-02F15F5D1503}" destId="{EB4B55B2-7045-482B-9DFC-B183D36679EE}" srcOrd="0" destOrd="0" presId="urn:microsoft.com/office/officeart/2008/layout/CircularPictureCallout"/>
    <dgm:cxn modelId="{F60A31D6-7E31-4DBD-9E30-63E7FBBC8A57}" type="presParOf" srcId="{EB4B55B2-7045-482B-9DFC-B183D36679EE}" destId="{5E533B1E-975A-4D68-B8A8-E5223392A89C}" srcOrd="0" destOrd="0" presId="urn:microsoft.com/office/officeart/2008/layout/CircularPictureCallout"/>
    <dgm:cxn modelId="{5C6220F6-6E0D-47AE-B9A9-1A6215AF3EB9}" type="presParOf" srcId="{2A890EC1-C2BB-436A-BEDD-02F15F5D1503}" destId="{1615B4A9-A5B1-4028-817A-3F19A61C8DFA}" srcOrd="1" destOrd="0" presId="urn:microsoft.com/office/officeart/2008/layout/CircularPictureCallout"/>
    <dgm:cxn modelId="{8608CBE2-5BCC-4899-82A1-95C57BC45437}" type="presParOf" srcId="{2A890EC1-C2BB-436A-BEDD-02F15F5D1503}" destId="{46676D4B-479B-4B92-BA21-C3879CE96C9A}" srcOrd="2" destOrd="0" presId="urn:microsoft.com/office/officeart/2008/layout/CircularPictureCallout"/>
    <dgm:cxn modelId="{96C6450D-6A51-4187-A8F6-17B11D0081BA}" type="presParOf" srcId="{46676D4B-479B-4B92-BA21-C3879CE96C9A}" destId="{3D40B623-DC4C-49E4-B72A-05F094B310ED}" srcOrd="0" destOrd="0" presId="urn:microsoft.com/office/officeart/2008/layout/CircularPictureCallout"/>
    <dgm:cxn modelId="{21071AFA-8FD3-4CF5-98A6-DCD91B03C2AB}" type="presParOf" srcId="{2A890EC1-C2BB-436A-BEDD-02F15F5D1503}" destId="{18DB910E-204E-434D-82C8-4FB197ACA23D}" srcOrd="3" destOrd="0" presId="urn:microsoft.com/office/officeart/2008/layout/CircularPictureCallout"/>
    <dgm:cxn modelId="{0209F2EB-EFF2-42C5-A20F-2D0CFF0EC931}" type="presParOf" srcId="{2A890EC1-C2BB-436A-BEDD-02F15F5D1503}" destId="{F22F8C4E-6A1E-4881-A87E-1E45340E47FD}" srcOrd="4" destOrd="0" presId="urn:microsoft.com/office/officeart/2008/layout/CircularPictureCallout"/>
    <dgm:cxn modelId="{8FC6C305-D99B-4EE4-B568-DE92561D4A7F}" type="presParOf" srcId="{F22F8C4E-6A1E-4881-A87E-1E45340E47FD}" destId="{BF2708B2-2731-44DB-A9C7-203497E278BE}" srcOrd="0" destOrd="0" presId="urn:microsoft.com/office/officeart/2008/layout/CircularPictureCallout"/>
    <dgm:cxn modelId="{61F4E847-7B37-46A0-8D51-12087D42B46C}" type="presParOf" srcId="{2A890EC1-C2BB-436A-BEDD-02F15F5D1503}" destId="{A7997EC9-3785-4DA6-BE51-61254921A181}" srcOrd="5" destOrd="0" presId="urn:microsoft.com/office/officeart/2008/layout/CircularPictureCallout"/>
    <dgm:cxn modelId="{176DB0E2-6DAB-404D-8454-0DDA9D44D8C1}" type="presParOf" srcId="{A7997EC9-3785-4DA6-BE51-61254921A181}" destId="{FCC33F85-9F85-4979-8098-75E1297B20EC}" srcOrd="0" destOrd="0" presId="urn:microsoft.com/office/officeart/2008/layout/CircularPictureCallout"/>
    <dgm:cxn modelId="{A3C6FFEF-0FCA-47F6-B425-5F1CF88BE26C}" type="presParOf" srcId="{2A890EC1-C2BB-436A-BEDD-02F15F5D1503}" destId="{D46AE8F0-333A-415B-9D01-4D47B5502E2E}" srcOrd="6" destOrd="0" presId="urn:microsoft.com/office/officeart/2008/layout/CircularPictureCallout"/>
    <dgm:cxn modelId="{37B5FA75-EAD9-46C0-B1DD-ABB46C98A5D5}" type="presParOf" srcId="{2A890EC1-C2BB-436A-BEDD-02F15F5D1503}" destId="{17698BEB-E37B-41EB-BA21-C89ABF0D320A}" srcOrd="7" destOrd="0" presId="urn:microsoft.com/office/officeart/2008/layout/CircularPictureCallout"/>
    <dgm:cxn modelId="{33CF8593-209B-42CB-8A59-A9F11487F2B3}" type="presParOf" srcId="{17698BEB-E37B-41EB-BA21-C89ABF0D320A}" destId="{3FFDE382-D2F8-491C-977A-10AF4B0A03FC}" srcOrd="0" destOrd="0" presId="urn:microsoft.com/office/officeart/2008/layout/CircularPictureCallout"/>
    <dgm:cxn modelId="{DB9B55FE-8BD0-4CEA-AAB0-E5771C946DB8}" type="presParOf" srcId="{2A890EC1-C2BB-436A-BEDD-02F15F5D1503}" destId="{16373CD1-9B20-4C7C-85E1-6173770FE9E2}" srcOrd="8" destOrd="0" presId="urn:microsoft.com/office/officeart/2008/layout/CircularPictureCallout"/>
    <dgm:cxn modelId="{84CFD382-2554-45B6-A803-18C7CFE7B9D2}" type="presParOf" srcId="{16373CD1-9B20-4C7C-85E1-6173770FE9E2}" destId="{04A9FF93-7E93-4B7D-AF6C-7593F01A4F08}" srcOrd="0" destOrd="0" presId="urn:microsoft.com/office/officeart/2008/layout/CircularPictureCallout"/>
    <dgm:cxn modelId="{BF300A5B-D180-4BFD-9735-5AF5ADBCFAFA}" type="presParOf" srcId="{2A890EC1-C2BB-436A-BEDD-02F15F5D1503}" destId="{8DAD987F-50AB-47F5-97D6-3CBB2FC75E3D}" srcOrd="9" destOrd="0" presId="urn:microsoft.com/office/officeart/2008/layout/CircularPictureCallout"/>
    <dgm:cxn modelId="{BBDB57C2-9E0C-4514-A103-DBD4D7BDF27A}" type="presParOf" srcId="{2A890EC1-C2BB-436A-BEDD-02F15F5D1503}" destId="{41A5DB8E-211C-4723-A132-74E729B7B726}" srcOrd="10" destOrd="0" presId="urn:microsoft.com/office/officeart/2008/layout/CircularPictureCallout"/>
    <dgm:cxn modelId="{803AD093-7F32-4B03-8329-5E7B6BD46F0E}" type="presParOf" srcId="{41A5DB8E-211C-4723-A132-74E729B7B726}" destId="{7C613EE8-9C7F-49CA-A5E2-C1689AFF165E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E67C4E-2A25-1E49-BC36-C7A9F64B99D1}">
      <dsp:nvSpPr>
        <dsp:cNvPr id="0" name=""/>
        <dsp:cNvSpPr/>
      </dsp:nvSpPr>
      <dsp:spPr>
        <a:xfrm>
          <a:off x="2233788" y="0"/>
          <a:ext cx="8935156" cy="8935156"/>
        </a:xfrm>
        <a:prstGeom prst="ellipse">
          <a:avLst/>
        </a:prstGeom>
        <a:gradFill rotWithShape="0">
          <a:gsLst>
            <a:gs pos="0">
              <a:schemeClr val="accent6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solidFill>
                <a:schemeClr val="tx1"/>
              </a:solidFill>
            </a:rPr>
            <a:t>PAM</a:t>
          </a:r>
          <a:r>
            <a:rPr lang="ru-RU" sz="2500" kern="1200" dirty="0">
              <a:solidFill>
                <a:schemeClr val="tx1"/>
              </a:solidFill>
            </a:rPr>
            <a:t> ...</a:t>
          </a:r>
        </a:p>
      </dsp:txBody>
      <dsp:txXfrm>
        <a:off x="5452231" y="446757"/>
        <a:ext cx="2498269" cy="1340273"/>
      </dsp:txXfrm>
    </dsp:sp>
    <dsp:sp modelId="{24BF0EBF-417A-F64A-9896-797DF72DBA9E}">
      <dsp:nvSpPr>
        <dsp:cNvPr id="0" name=""/>
        <dsp:cNvSpPr/>
      </dsp:nvSpPr>
      <dsp:spPr>
        <a:xfrm>
          <a:off x="3127304" y="1787031"/>
          <a:ext cx="7148124" cy="7148124"/>
        </a:xfrm>
        <a:prstGeom prst="ellipse">
          <a:avLst/>
        </a:prstGeom>
        <a:gradFill rotWithShape="0">
          <a:gsLst>
            <a:gs pos="0">
              <a:schemeClr val="accent6">
                <a:shade val="50000"/>
                <a:hueOff val="184212"/>
                <a:satOff val="-8053"/>
                <a:lumOff val="21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shade val="50000"/>
                <a:hueOff val="184212"/>
                <a:satOff val="-8053"/>
                <a:lumOff val="21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shade val="50000"/>
                <a:hueOff val="184212"/>
                <a:satOff val="-8053"/>
                <a:lumOff val="21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solidFill>
                <a:schemeClr val="tx1"/>
              </a:solidFill>
            </a:rPr>
            <a:t>TAM</a:t>
          </a:r>
          <a:r>
            <a:rPr lang="ru-RU" sz="2500" kern="1200" dirty="0">
              <a:solidFill>
                <a:schemeClr val="tx1"/>
              </a:solidFill>
            </a:rPr>
            <a:t> 1 264 000 000 (722 400 кг)</a:t>
          </a:r>
        </a:p>
      </dsp:txBody>
      <dsp:txXfrm>
        <a:off x="5452231" y="2215918"/>
        <a:ext cx="2498269" cy="1286662"/>
      </dsp:txXfrm>
    </dsp:sp>
    <dsp:sp modelId="{4A6464D6-D9EB-1246-A28A-F03F7868ABF3}">
      <dsp:nvSpPr>
        <dsp:cNvPr id="0" name=""/>
        <dsp:cNvSpPr/>
      </dsp:nvSpPr>
      <dsp:spPr>
        <a:xfrm>
          <a:off x="4020819" y="3574062"/>
          <a:ext cx="5361093" cy="5361093"/>
        </a:xfrm>
        <a:prstGeom prst="ellipse">
          <a:avLst/>
        </a:prstGeom>
        <a:gradFill rotWithShape="0">
          <a:gsLst>
            <a:gs pos="0">
              <a:schemeClr val="accent6">
                <a:shade val="50000"/>
                <a:hueOff val="368424"/>
                <a:satOff val="-16105"/>
                <a:lumOff val="43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shade val="50000"/>
                <a:hueOff val="368424"/>
                <a:satOff val="-16105"/>
                <a:lumOff val="43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shade val="50000"/>
                <a:hueOff val="368424"/>
                <a:satOff val="-16105"/>
                <a:lumOff val="43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solidFill>
                <a:schemeClr val="tx1"/>
              </a:solidFill>
            </a:rPr>
            <a:t>SAM 1 204 000 000 (415 614</a:t>
          </a:r>
          <a:r>
            <a:rPr lang="ru-RU" sz="2500" kern="1200" dirty="0">
              <a:solidFill>
                <a:schemeClr val="tx1"/>
              </a:solidFill>
            </a:rPr>
            <a:t> кг</a:t>
          </a:r>
          <a:r>
            <a:rPr lang="en-US" sz="2500" kern="1200" dirty="0">
              <a:solidFill>
                <a:schemeClr val="tx1"/>
              </a:solidFill>
            </a:rPr>
            <a:t>)</a:t>
          </a:r>
          <a:endParaRPr lang="ru-RU" sz="2500" kern="1200" dirty="0">
            <a:solidFill>
              <a:schemeClr val="tx1"/>
            </a:solidFill>
          </a:endParaRPr>
        </a:p>
      </dsp:txBody>
      <dsp:txXfrm>
        <a:off x="5452231" y="3976144"/>
        <a:ext cx="2498269" cy="1206246"/>
      </dsp:txXfrm>
    </dsp:sp>
    <dsp:sp modelId="{67332B12-8A15-FB47-BDE6-D97FC8239E02}">
      <dsp:nvSpPr>
        <dsp:cNvPr id="0" name=""/>
        <dsp:cNvSpPr/>
      </dsp:nvSpPr>
      <dsp:spPr>
        <a:xfrm>
          <a:off x="4914335" y="5361093"/>
          <a:ext cx="3574062" cy="3574062"/>
        </a:xfrm>
        <a:prstGeom prst="ellipse">
          <a:avLst/>
        </a:prstGeom>
        <a:gradFill rotWithShape="0">
          <a:gsLst>
            <a:gs pos="0">
              <a:schemeClr val="accent6">
                <a:shade val="50000"/>
                <a:hueOff val="184212"/>
                <a:satOff val="-8053"/>
                <a:lumOff val="21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shade val="50000"/>
                <a:hueOff val="184212"/>
                <a:satOff val="-8053"/>
                <a:lumOff val="21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shade val="50000"/>
                <a:hueOff val="184212"/>
                <a:satOff val="-8053"/>
                <a:lumOff val="21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solidFill>
                <a:schemeClr val="tx1"/>
              </a:solidFill>
            </a:rPr>
            <a:t>SOM 120 400 000 (68 800 </a:t>
          </a:r>
          <a:r>
            <a:rPr lang="ru-RU" sz="2500" kern="1200" dirty="0">
              <a:solidFill>
                <a:schemeClr val="tx1"/>
              </a:solidFill>
            </a:rPr>
            <a:t>кг)</a:t>
          </a:r>
        </a:p>
      </dsp:txBody>
      <dsp:txXfrm>
        <a:off x="5437744" y="6254609"/>
        <a:ext cx="2527243" cy="17870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AD987F-50AB-47F5-97D6-3CBB2FC75E3D}">
      <dsp:nvSpPr>
        <dsp:cNvPr id="0" name=""/>
        <dsp:cNvSpPr/>
      </dsp:nvSpPr>
      <dsp:spPr>
        <a:xfrm>
          <a:off x="4532756" y="7223438"/>
          <a:ext cx="7288043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6AE8F0-333A-415B-9D01-4D47B5502E2E}">
      <dsp:nvSpPr>
        <dsp:cNvPr id="0" name=""/>
        <dsp:cNvSpPr/>
      </dsp:nvSpPr>
      <dsp:spPr>
        <a:xfrm>
          <a:off x="4532756" y="4682786"/>
          <a:ext cx="6242746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DB910E-204E-434D-82C8-4FB197ACA23D}">
      <dsp:nvSpPr>
        <dsp:cNvPr id="0" name=""/>
        <dsp:cNvSpPr/>
      </dsp:nvSpPr>
      <dsp:spPr>
        <a:xfrm>
          <a:off x="4532756" y="2142133"/>
          <a:ext cx="7288043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533B1E-975A-4D68-B8A8-E5223392A89C}">
      <dsp:nvSpPr>
        <dsp:cNvPr id="0" name=""/>
        <dsp:cNvSpPr/>
      </dsp:nvSpPr>
      <dsp:spPr>
        <a:xfrm>
          <a:off x="976459" y="1297693"/>
          <a:ext cx="7112592" cy="677018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15B4A9-A5B1-4028-817A-3F19A61C8DFA}">
      <dsp:nvSpPr>
        <dsp:cNvPr id="0" name=""/>
        <dsp:cNvSpPr/>
      </dsp:nvSpPr>
      <dsp:spPr>
        <a:xfrm>
          <a:off x="2209874" y="4907815"/>
          <a:ext cx="4645764" cy="239547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>
        <a:off x="2209874" y="4907815"/>
        <a:ext cx="4645764" cy="2395472"/>
      </dsp:txXfrm>
    </dsp:sp>
    <dsp:sp modelId="{3D40B623-DC4C-49E4-B72A-05F094B310ED}">
      <dsp:nvSpPr>
        <dsp:cNvPr id="0" name=""/>
        <dsp:cNvSpPr/>
      </dsp:nvSpPr>
      <dsp:spPr>
        <a:xfrm>
          <a:off x="11028986" y="0"/>
          <a:ext cx="3028225" cy="3125394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2708B2-2731-44DB-A9C7-203497E278BE}">
      <dsp:nvSpPr>
        <dsp:cNvPr id="0" name=""/>
        <dsp:cNvSpPr/>
      </dsp:nvSpPr>
      <dsp:spPr>
        <a:xfrm>
          <a:off x="12909650" y="1053282"/>
          <a:ext cx="251161" cy="2177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0" rIns="19050" bIns="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2909650" y="1053282"/>
        <a:ext cx="251161" cy="2177702"/>
      </dsp:txXfrm>
    </dsp:sp>
    <dsp:sp modelId="{FCC33F85-9F85-4979-8098-75E1297B20EC}">
      <dsp:nvSpPr>
        <dsp:cNvPr id="0" name=""/>
        <dsp:cNvSpPr/>
      </dsp:nvSpPr>
      <dsp:spPr>
        <a:xfrm>
          <a:off x="10857427" y="2941974"/>
          <a:ext cx="3519515" cy="3422999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FDE382-D2F8-491C-977A-10AF4B0A03FC}">
      <dsp:nvSpPr>
        <dsp:cNvPr id="0" name=""/>
        <dsp:cNvSpPr/>
      </dsp:nvSpPr>
      <dsp:spPr>
        <a:xfrm>
          <a:off x="11864353" y="3593935"/>
          <a:ext cx="355691" cy="2177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0" rIns="19050" bIns="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1864353" y="3593935"/>
        <a:ext cx="355691" cy="2177702"/>
      </dsp:txXfrm>
    </dsp:sp>
    <dsp:sp modelId="{04A9FF93-7E93-4B7D-AF6C-7593F01A4F08}">
      <dsp:nvSpPr>
        <dsp:cNvPr id="0" name=""/>
        <dsp:cNvSpPr/>
      </dsp:nvSpPr>
      <dsp:spPr>
        <a:xfrm>
          <a:off x="11053573" y="6095915"/>
          <a:ext cx="3441509" cy="3413918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613EE8-9C7F-49CA-A5E2-C1689AFF165E}">
      <dsp:nvSpPr>
        <dsp:cNvPr id="0" name=""/>
        <dsp:cNvSpPr/>
      </dsp:nvSpPr>
      <dsp:spPr>
        <a:xfrm>
          <a:off x="12909650" y="6134587"/>
          <a:ext cx="251161" cy="2177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0" rIns="19050" bIns="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2909650" y="6134587"/>
        <a:ext cx="251161" cy="21777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501056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microsoft.com/office/2007/relationships/hdphoto" Target="../media/hdphoto3.wdp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microsoft.com/office/2007/relationships/hdphoto" Target="../media/hdphoto4.wdp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microsoft.com/office/2007/relationships/hdphoto" Target="../media/hdphoto5.wdp"/><Relationship Id="rId4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microsoft.com/office/2007/relationships/hdphoto" Target="../media/hdphoto6.wdp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6" Type="http://schemas.microsoft.com/office/2007/relationships/hdphoto" Target="../media/hdphoto3.wdp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4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microsoft.com/office/2007/relationships/hdphoto" Target="../media/hdphoto6.wdp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1181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9843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3371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662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438110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00453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68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214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86909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85755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38432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5901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08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6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30860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62197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66987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7317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3013" y="1851899"/>
            <a:ext cx="15078075" cy="3939540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3013" y="5943363"/>
            <a:ext cx="15078075" cy="2732007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555D-E982-4C87-806C-7F28C94BB30B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4740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555D-E982-4C87-806C-7F28C94BB30B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5022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86" y="2821069"/>
            <a:ext cx="17339786" cy="4707016"/>
          </a:xfrm>
        </p:spPr>
        <p:txBody>
          <a:bodyPr anchor="b"/>
          <a:lstStyle>
            <a:lvl1pPr>
              <a:defRPr sz="989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86" y="7572615"/>
            <a:ext cx="17339786" cy="2475309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555D-E982-4C87-806C-7F28C94BB30B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097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82157" y="3012281"/>
            <a:ext cx="8544243" cy="71797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177700" y="3012281"/>
            <a:ext cx="8544243" cy="71797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555D-E982-4C87-806C-7F28C94BB30B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517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776" y="602457"/>
            <a:ext cx="17339786" cy="218717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84776" y="2773919"/>
            <a:ext cx="8504976" cy="1359455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384776" y="4133374"/>
            <a:ext cx="8504976" cy="60795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0177701" y="2773919"/>
            <a:ext cx="8546861" cy="1359455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0177701" y="4133374"/>
            <a:ext cx="8546861" cy="60795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555D-E982-4C87-806C-7F28C94BB30B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0898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555D-E982-4C87-806C-7F28C94BB30B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6273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555D-E982-4C87-806C-7F28C94BB30B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2351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776" y="754380"/>
            <a:ext cx="6484095" cy="2640330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46861" y="1629252"/>
            <a:ext cx="10177701" cy="8041481"/>
          </a:xfrm>
        </p:spPr>
        <p:txBody>
          <a:bodyPr/>
          <a:lstStyle>
            <a:lvl1pPr>
              <a:defRPr sz="5277"/>
            </a:lvl1pPr>
            <a:lvl2pPr>
              <a:defRPr sz="4617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84776" y="3394710"/>
            <a:ext cx="6484095" cy="6289120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555D-E982-4C87-806C-7F28C94BB30B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359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776" y="754380"/>
            <a:ext cx="6484095" cy="2640330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546861" y="1629252"/>
            <a:ext cx="10177701" cy="8041481"/>
          </a:xfrm>
        </p:spPr>
        <p:txBody>
          <a:bodyPr/>
          <a:lstStyle>
            <a:lvl1pPr marL="0" indent="0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84776" y="3394710"/>
            <a:ext cx="6484095" cy="6289120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555D-E982-4C87-806C-7F28C94BB30B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536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555D-E982-4C87-806C-7F28C94BB30B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4632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4386996" y="602456"/>
            <a:ext cx="4334947" cy="95895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382157" y="602456"/>
            <a:ext cx="12753538" cy="95895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555D-E982-4C87-806C-7F28C94BB30B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1048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8900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823929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15166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54347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64090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1157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826" r:id="rId16"/>
    <p:sldLayoutId id="2147483827" r:id="rId17"/>
    <p:sldLayoutId id="2147483821" r:id="rId18"/>
    <p:sldLayoutId id="2147483822" r:id="rId19"/>
    <p:sldLayoutId id="2147483823" r:id="rId20"/>
    <p:sldLayoutId id="2147483824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2157" y="602457"/>
            <a:ext cx="17339786" cy="2187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82157" y="3012281"/>
            <a:ext cx="17339786" cy="7179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382157" y="10487978"/>
            <a:ext cx="452342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C555D-E982-4C87-806C-7F28C94BB30B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659483" y="10487978"/>
            <a:ext cx="6785134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4198520" y="10487978"/>
            <a:ext cx="452342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719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  <p:sldLayoutId id="2147483861" r:id="rId15"/>
    <p:sldLayoutId id="2147483862" r:id="rId16"/>
    <p:sldLayoutId id="2147483863" r:id="rId17"/>
  </p:sldLayoutIdLst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groinvestor.ru/investments/article/33507-domik-dlya-ulitki-v-rossii-poyavlyayutsya-pervye-promyshlennye-proekty-po-razvedeniyu-bryukhonogikh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6.xml"/><Relationship Id="rId4" Type="http://schemas.openxmlformats.org/officeDocument/2006/relationships/hyperlink" Target="https://www.agroinvestor.ru/investments/article/33507-domik-dlya-ulitki-v-rossii-poyavlyayutsya-pervye-promyshlennye-proekty-po-razvedeniyu-bryukhonogikh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riptonkosti.ru/6-foto/ferma-ulitok-biznes-plan-81-foto.html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iringexpert.ru/electricity-meters/kak-ispolzovat-kokosovyi-substrat-preimushchestva-primeneniya-dlya-ovoshchnyh/" TargetMode="External"/><Relationship Id="rId2" Type="http://schemas.openxmlformats.org/officeDocument/2006/relationships/hyperlink" Target="https://wiringexpert.ru/electricity-meters/kak-ispolzovat-kokosovyi-substrat-preimushchestva-primeneniya-dlya-ovoshchnyh/" TargetMode="Externa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5;p13">
            <a:extLst>
              <a:ext uri="{FF2B5EF4-FFF2-40B4-BE49-F238E27FC236}">
                <a16:creationId xmlns:a16="http://schemas.microsoft.com/office/drawing/2014/main" id="{AC27313F-D248-4D91-B204-9491D2C04978}"/>
              </a:ext>
            </a:extLst>
          </p:cNvPr>
          <p:cNvSpPr txBox="1"/>
          <p:nvPr/>
        </p:nvSpPr>
        <p:spPr>
          <a:xfrm>
            <a:off x="4083540" y="6354179"/>
            <a:ext cx="12984480" cy="2205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r>
              <a:rPr kumimoji="0" lang="ru-RU" sz="4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DejaVu Sans Light" panose="020B0203030804020204" pitchFamily="34" charset="0"/>
                <a:cs typeface="Times New Roman" panose="02020603050405020304" pitchFamily="18" charset="0"/>
              </a:rPr>
              <a:t>Концепция создания </a:t>
            </a:r>
            <a:endParaRPr kumimoji="0" lang="en-US" sz="4800" b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DejaVu Sans Light" panose="020B0203030804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r>
              <a:rPr kumimoji="0" lang="ru-RU" sz="4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DejaVu Sans Light" panose="020B0203030804020204" pitchFamily="34" charset="0"/>
                <a:cs typeface="Times New Roman" panose="02020603050405020304" pitchFamily="18" charset="0"/>
              </a:rPr>
              <a:t>улиточной фермы</a:t>
            </a:r>
            <a:endParaRPr kumimoji="0" sz="4800" b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DejaVu Sans Light" panose="020B0203030804020204" pitchFamily="34" charset="0"/>
              <a:cs typeface="Times New Roman" panose="02020603050405020304" pitchFamily="18" charset="0"/>
            </a:endParaRPr>
          </a:p>
          <a:p>
            <a:pPr marL="91440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DejaVu Sans Light" panose="020B0203030804020204" pitchFamily="34" charset="0"/>
              <a:ea typeface="DejaVu Sans Light" panose="020B0203030804020204" pitchFamily="34" charset="0"/>
              <a:cs typeface="DejaVu Sans Light" panose="020B0203030804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0004" y="513725"/>
            <a:ext cx="4150827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buClrTx/>
              <a:buSzPts val="1100"/>
              <a:defRPr/>
            </a:pPr>
            <a:r>
              <a:rPr lang="ru-RU" sz="3200" b="1" dirty="0">
                <a:solidFill>
                  <a:sysClr val="windowText" lastClr="000000"/>
                </a:solidFill>
              </a:rPr>
              <a:t>Кузбасский ГАУ</a:t>
            </a:r>
          </a:p>
          <a:p>
            <a:pPr marL="274638" lvl="0" indent="-274638">
              <a:lnSpc>
                <a:spcPct val="115000"/>
              </a:lnSpc>
              <a:buClrTx/>
              <a:buSzPts val="1100"/>
              <a:defRPr/>
            </a:pPr>
            <a:r>
              <a:rPr lang="ru-RU" sz="2400" b="1" dirty="0">
                <a:solidFill>
                  <a:sysClr val="windowText" lastClr="000000"/>
                </a:solidFill>
              </a:rPr>
              <a:t>Команда </a:t>
            </a:r>
            <a:r>
              <a:rPr lang="ru-RU" sz="2400" b="1" dirty="0" err="1">
                <a:solidFill>
                  <a:sysClr val="windowText" lastClr="000000"/>
                </a:solidFill>
              </a:rPr>
              <a:t>Farm</a:t>
            </a:r>
            <a:r>
              <a:rPr lang="ru-RU" sz="2400" b="1" dirty="0">
                <a:solidFill>
                  <a:sysClr val="windowText" lastClr="000000"/>
                </a:solidFill>
              </a:rPr>
              <a:t> </a:t>
            </a:r>
            <a:r>
              <a:rPr lang="ru-RU" sz="2400" b="1" dirty="0" err="1">
                <a:solidFill>
                  <a:sysClr val="windowText" lastClr="000000"/>
                </a:solidFill>
              </a:rPr>
              <a:t>Animals</a:t>
            </a:r>
            <a:endParaRPr lang="ru-RU" sz="2400" b="1" dirty="0">
              <a:solidFill>
                <a:sysClr val="windowText" lastClr="0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446" t="9708"/>
          <a:stretch/>
        </p:blipFill>
        <p:spPr>
          <a:xfrm>
            <a:off x="7876014" y="2035290"/>
            <a:ext cx="5399532" cy="44469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8235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04098" cy="11314652"/>
          </a:xfrm>
          <a:prstGeom prst="rect">
            <a:avLst/>
          </a:prstGeom>
          <a:gradFill>
            <a:gsLst>
              <a:gs pos="0">
                <a:srgbClr val="92D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74071" y="3845333"/>
            <a:ext cx="7518301" cy="656631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73075" indent="-228600">
              <a:buFont typeface="Arial" panose="020B0604020202020204" pitchFamily="34" charset="0"/>
              <a:buChar char="•"/>
            </a:pPr>
            <a:r>
              <a:rPr lang="en-US" sz="3300" dirty="0" err="1"/>
              <a:t>Наличие</a:t>
            </a:r>
            <a:r>
              <a:rPr lang="en-US" sz="3300" dirty="0"/>
              <a:t> </a:t>
            </a:r>
            <a:r>
              <a:rPr lang="en-US" sz="3300" dirty="0" err="1"/>
              <a:t>неудовлетворенного</a:t>
            </a:r>
            <a:r>
              <a:rPr lang="en-US" sz="3300" dirty="0"/>
              <a:t> </a:t>
            </a:r>
            <a:r>
              <a:rPr lang="en-US" sz="3300" dirty="0" err="1"/>
              <a:t>спроса</a:t>
            </a:r>
            <a:endParaRPr lang="en-US" sz="3300" dirty="0"/>
          </a:p>
          <a:p>
            <a:pPr marL="473075" indent="-228600">
              <a:buFont typeface="Arial" panose="020B0604020202020204" pitchFamily="34" charset="0"/>
              <a:buChar char="•"/>
            </a:pPr>
            <a:r>
              <a:rPr lang="en-US" sz="3300" dirty="0" err="1"/>
              <a:t>Низкие</a:t>
            </a:r>
            <a:r>
              <a:rPr lang="en-US" sz="3300" dirty="0"/>
              <a:t> </a:t>
            </a:r>
            <a:r>
              <a:rPr lang="en-US" sz="3300" dirty="0" err="1"/>
              <a:t>затраты</a:t>
            </a:r>
            <a:r>
              <a:rPr lang="en-US" sz="3300" dirty="0"/>
              <a:t> </a:t>
            </a:r>
            <a:r>
              <a:rPr lang="en-US" sz="3300" dirty="0" err="1"/>
              <a:t>на</a:t>
            </a:r>
            <a:r>
              <a:rPr lang="en-US" sz="3300" dirty="0"/>
              <a:t> </a:t>
            </a:r>
            <a:r>
              <a:rPr lang="en-US" sz="3300" dirty="0" err="1"/>
              <a:t>содержание</a:t>
            </a:r>
            <a:r>
              <a:rPr lang="en-US" sz="3300" dirty="0"/>
              <a:t> </a:t>
            </a:r>
          </a:p>
          <a:p>
            <a:pPr marL="473075" indent="-228600">
              <a:buFont typeface="Arial" panose="020B0604020202020204" pitchFamily="34" charset="0"/>
              <a:buChar char="•"/>
            </a:pPr>
            <a:r>
              <a:rPr lang="en-US" sz="3300" dirty="0" err="1"/>
              <a:t>Высокая</a:t>
            </a:r>
            <a:r>
              <a:rPr lang="en-US" sz="3300" dirty="0"/>
              <a:t> </a:t>
            </a:r>
            <a:r>
              <a:rPr lang="en-US" sz="3300" dirty="0" err="1"/>
              <a:t>цена</a:t>
            </a:r>
            <a:r>
              <a:rPr lang="en-US" sz="3300" dirty="0"/>
              <a:t> </a:t>
            </a:r>
            <a:r>
              <a:rPr lang="en-US" sz="3300" dirty="0" err="1"/>
              <a:t>за</a:t>
            </a:r>
            <a:r>
              <a:rPr lang="en-US" sz="3300" dirty="0"/>
              <a:t> </a:t>
            </a:r>
            <a:r>
              <a:rPr lang="en-US" sz="3300" dirty="0" err="1"/>
              <a:t>килограмм</a:t>
            </a:r>
            <a:r>
              <a:rPr lang="en-US" sz="3300" dirty="0"/>
              <a:t> </a:t>
            </a:r>
            <a:r>
              <a:rPr lang="en-US" sz="3300" dirty="0" err="1"/>
              <a:t>моллюсков</a:t>
            </a:r>
            <a:endParaRPr lang="en-US" sz="3300" dirty="0"/>
          </a:p>
          <a:p>
            <a:pPr marL="473075" indent="-228600">
              <a:buFont typeface="Arial" panose="020B0604020202020204" pitchFamily="34" charset="0"/>
              <a:buChar char="•"/>
            </a:pPr>
            <a:r>
              <a:rPr lang="en-US" sz="3300" dirty="0" err="1"/>
              <a:t>Новый</a:t>
            </a:r>
            <a:r>
              <a:rPr lang="en-US" sz="3300" dirty="0"/>
              <a:t> </a:t>
            </a:r>
            <a:r>
              <a:rPr lang="en-US" sz="3300" dirty="0" err="1"/>
              <a:t>вид</a:t>
            </a:r>
            <a:r>
              <a:rPr lang="en-US" sz="3300" dirty="0"/>
              <a:t> </a:t>
            </a:r>
            <a:r>
              <a:rPr lang="en-US" sz="3300" dirty="0" err="1"/>
              <a:t>предпринимательской</a:t>
            </a:r>
            <a:r>
              <a:rPr lang="en-US" sz="3300" dirty="0"/>
              <a:t> </a:t>
            </a:r>
            <a:r>
              <a:rPr lang="en-US" sz="3300" dirty="0" err="1"/>
              <a:t>деятельности</a:t>
            </a:r>
            <a:endParaRPr lang="en-US" sz="3300" dirty="0"/>
          </a:p>
          <a:p>
            <a:pPr marL="473075" indent="-228600">
              <a:buFont typeface="Arial" panose="020B0604020202020204" pitchFamily="34" charset="0"/>
              <a:buChar char="•"/>
            </a:pPr>
            <a:r>
              <a:rPr lang="en-US" sz="3300" dirty="0" err="1"/>
              <a:t>На</a:t>
            </a:r>
            <a:r>
              <a:rPr lang="en-US" sz="3300" dirty="0"/>
              <a:t> </a:t>
            </a:r>
            <a:r>
              <a:rPr lang="en-US" sz="3300" dirty="0" err="1"/>
              <a:t>международном</a:t>
            </a:r>
            <a:r>
              <a:rPr lang="en-US" sz="3300" dirty="0"/>
              <a:t> </a:t>
            </a:r>
            <a:r>
              <a:rPr lang="en-US" sz="3300" dirty="0" err="1"/>
              <a:t>рынке</a:t>
            </a:r>
            <a:r>
              <a:rPr lang="en-US" sz="3300" dirty="0"/>
              <a:t> </a:t>
            </a:r>
            <a:r>
              <a:rPr lang="en-US" sz="3300" dirty="0" err="1"/>
              <a:t>потребность</a:t>
            </a:r>
            <a:r>
              <a:rPr lang="en-US" sz="3300" dirty="0"/>
              <a:t> </a:t>
            </a:r>
            <a:r>
              <a:rPr lang="en-US" sz="3300" dirty="0" err="1"/>
              <a:t>в</a:t>
            </a:r>
            <a:r>
              <a:rPr lang="en-US" sz="3300" dirty="0"/>
              <a:t> </a:t>
            </a:r>
            <a:r>
              <a:rPr lang="en-US" sz="3300" dirty="0" err="1"/>
              <a:t>этой</a:t>
            </a:r>
            <a:r>
              <a:rPr lang="en-US" sz="3300" dirty="0"/>
              <a:t> </a:t>
            </a:r>
            <a:r>
              <a:rPr lang="en-US" sz="3300" dirty="0" err="1"/>
              <a:t>уникальной</a:t>
            </a:r>
            <a:r>
              <a:rPr lang="en-US" sz="3300" dirty="0"/>
              <a:t> </a:t>
            </a:r>
            <a:r>
              <a:rPr lang="en-US" sz="3300" dirty="0" err="1"/>
              <a:t>продукции</a:t>
            </a:r>
            <a:r>
              <a:rPr lang="en-US" sz="3300" dirty="0"/>
              <a:t> </a:t>
            </a:r>
            <a:r>
              <a:rPr lang="en-US" sz="3300" dirty="0" err="1"/>
              <a:t>составляет</a:t>
            </a:r>
            <a:r>
              <a:rPr lang="en-US" sz="3300" dirty="0"/>
              <a:t> </a:t>
            </a:r>
            <a:r>
              <a:rPr lang="en-US" sz="3300" dirty="0" err="1"/>
              <a:t>свыше</a:t>
            </a:r>
            <a:r>
              <a:rPr lang="en-US" sz="3300" dirty="0"/>
              <a:t> 120 </a:t>
            </a:r>
            <a:r>
              <a:rPr lang="en-US" sz="3300" dirty="0" err="1"/>
              <a:t>тысяч</a:t>
            </a:r>
            <a:r>
              <a:rPr lang="en-US" sz="3300" dirty="0"/>
              <a:t> </a:t>
            </a:r>
            <a:r>
              <a:rPr lang="en-US" sz="3300" dirty="0" err="1"/>
              <a:t>тонн</a:t>
            </a:r>
            <a:r>
              <a:rPr lang="en-US" sz="3300" dirty="0"/>
              <a:t/>
            </a:r>
            <a:br>
              <a:rPr lang="en-US" sz="3300" dirty="0"/>
            </a:br>
            <a:endParaRPr lang="en-US" sz="3300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194" y="61355"/>
            <a:ext cx="7520213" cy="18613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1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Актуальность</a:t>
            </a:r>
            <a:r>
              <a:rPr lang="en-US" sz="61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1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проекта</a:t>
            </a:r>
            <a:endParaRPr lang="en-US" sz="61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787748"/>
            <a:ext cx="585704" cy="1111209"/>
            <a:chOff x="0" y="823811"/>
            <a:chExt cx="355196" cy="673460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Rectangle 29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96697" y="3449438"/>
            <a:ext cx="7086695" cy="452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31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7640012" y="0"/>
            <a:ext cx="2464088" cy="11315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5663" y="847857"/>
            <a:ext cx="9909194" cy="96270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0887" y="1787748"/>
            <a:ext cx="8347165" cy="68579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837" y="10571089"/>
            <a:ext cx="1005205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hlinkClick r:id="rId3"/>
              </a:rPr>
              <a:t>Источник : https</a:t>
            </a:r>
            <a:r>
              <a:rPr lang="ru-RU" dirty="0">
                <a:hlinkClick r:id="rId3"/>
              </a:rPr>
              <a:t>://www.agroinvestor.ru/investments/article/33507-domik-dlya-ulitki-v-rossii-poyavlyayutsya-pervye-promyshlennye-proekty-po-razvedeniyu-bryukhonogikh</a:t>
            </a:r>
            <a:r>
              <a:rPr lang="ru-RU" dirty="0" smtClean="0">
                <a:hlinkClick r:id="rId3"/>
              </a:rPr>
              <a:t>/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60389" y="6647936"/>
            <a:ext cx="3830596" cy="2346420"/>
          </a:xfrm>
        </p:spPr>
        <p:txBody>
          <a:bodyPr/>
          <a:lstStyle/>
          <a:p>
            <a:r>
              <a:rPr lang="ru-RU" dirty="0">
                <a:latin typeface="Calibri" panose="020F0502020204030204" pitchFamily="34" charset="0"/>
              </a:rPr>
              <a:t>       НЕДОСТАТОЧНО</a:t>
            </a:r>
          </a:p>
          <a:p>
            <a:r>
              <a:rPr lang="ru-RU" dirty="0">
                <a:latin typeface="Calibri" panose="020F0502020204030204" pitchFamily="34" charset="0"/>
              </a:rPr>
              <a:t>потребность на рынке РФ  в мясе улитки ВЫШЕ.</a:t>
            </a: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538" y="801125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Проблема</a:t>
            </a:r>
          </a:p>
        </p:txBody>
      </p:sp>
      <p:sp>
        <p:nvSpPr>
          <p:cNvPr id="2" name="Рамка 1">
            <a:extLst>
              <a:ext uri="{FF2B5EF4-FFF2-40B4-BE49-F238E27FC236}">
                <a16:creationId xmlns:a16="http://schemas.microsoft.com/office/drawing/2014/main" id="{2707E334-BD86-1E44-87B2-A13ADF5363E5}"/>
              </a:ext>
            </a:extLst>
          </p:cNvPr>
          <p:cNvSpPr/>
          <p:nvPr/>
        </p:nvSpPr>
        <p:spPr>
          <a:xfrm>
            <a:off x="826509" y="1977080"/>
            <a:ext cx="4634038" cy="1853514"/>
          </a:xfrm>
          <a:prstGeom prst="frame">
            <a:avLst>
              <a:gd name="adj1" fmla="val 31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ru-RU" b="1">
              <a:ln/>
              <a:solidFill>
                <a:schemeClr val="accent4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7C7AFC-71B0-AE42-ACA1-409BCDD9CF77}"/>
              </a:ext>
            </a:extLst>
          </p:cNvPr>
          <p:cNvSpPr txBox="1"/>
          <p:nvPr/>
        </p:nvSpPr>
        <p:spPr>
          <a:xfrm>
            <a:off x="759045" y="2211339"/>
            <a:ext cx="48332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ПРОИЗВОДСТВА МЯСА УЛИТКИ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150,3 тонны</a:t>
            </a:r>
          </a:p>
        </p:txBody>
      </p:sp>
      <p:sp>
        <p:nvSpPr>
          <p:cNvPr id="4" name="Стрелка вниз 3">
            <a:extLst>
              <a:ext uri="{FF2B5EF4-FFF2-40B4-BE49-F238E27FC236}">
                <a16:creationId xmlns:a16="http://schemas.microsoft.com/office/drawing/2014/main" id="{7F9A7F42-B37D-D54E-85DA-B6FC7825936A}"/>
              </a:ext>
            </a:extLst>
          </p:cNvPr>
          <p:cNvSpPr/>
          <p:nvPr/>
        </p:nvSpPr>
        <p:spPr>
          <a:xfrm>
            <a:off x="2298357" y="4423719"/>
            <a:ext cx="1690343" cy="13009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2C20E0CC-FC09-C747-8605-500C2151FA32}"/>
              </a:ext>
            </a:extLst>
          </p:cNvPr>
          <p:cNvSpPr/>
          <p:nvPr/>
        </p:nvSpPr>
        <p:spPr>
          <a:xfrm>
            <a:off x="875538" y="6432756"/>
            <a:ext cx="4634038" cy="1853514"/>
          </a:xfrm>
          <a:prstGeom prst="frame">
            <a:avLst>
              <a:gd name="adj1" fmla="val 31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ru-RU" b="1">
              <a:ln/>
              <a:solidFill>
                <a:schemeClr val="accent4"/>
              </a:solidFill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634678170"/>
              </p:ext>
            </p:extLst>
          </p:nvPr>
        </p:nvGraphicFramePr>
        <p:xfrm>
          <a:off x="7436081" y="491421"/>
          <a:ext cx="7131050" cy="5233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3578" y="5993844"/>
            <a:ext cx="6593530" cy="48829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960" y="10730924"/>
            <a:ext cx="1005205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Источник </a:t>
            </a:r>
            <a:r>
              <a:rPr lang="ru-RU" dirty="0" smtClean="0">
                <a:hlinkClick r:id="rId4"/>
              </a:rPr>
              <a:t>https</a:t>
            </a:r>
            <a:r>
              <a:rPr lang="ru-RU" dirty="0">
                <a:hlinkClick r:id="rId4"/>
              </a:rPr>
              <a:t>://www.agroinvestor.ru/investments/article/33507-domik-dlya-ulitki-v-rossii-poyavlyayutsya-pervye-promyshlennye-proekty-po-razvedeniyu-bryukhonogikh</a:t>
            </a:r>
            <a:r>
              <a:rPr lang="ru-RU" dirty="0" smtClean="0">
                <a:hlinkClick r:id="rId4"/>
              </a:rPr>
              <a:t>/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02564" y="1612634"/>
            <a:ext cx="17942051" cy="91109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Улиточная ферма будет располагаться, на базе Кузбасского ГАУ.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Решение</a:t>
            </a:r>
          </a:p>
        </p:txBody>
      </p:sp>
      <p:pic>
        <p:nvPicPr>
          <p:cNvPr id="4098" name="Рисунок 12" descr="C:\Users\йцукен\Desktop\846f9a719026c9330830069ad51ef5a4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9"/>
          <a:stretch/>
        </p:blipFill>
        <p:spPr bwMode="auto">
          <a:xfrm>
            <a:off x="1507999" y="2364287"/>
            <a:ext cx="12554711" cy="8428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80758" y="10792480"/>
            <a:ext cx="62360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hlinkClick r:id="rId3"/>
              </a:rPr>
              <a:t>Источник  : https://triptonkosti.ru/6-foto/ferma-ulitok-biznes-plan-81-foto.html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8144" y="1426464"/>
            <a:ext cx="4352544" cy="42596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8144" y="6410502"/>
            <a:ext cx="4417819" cy="43819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159023"/>
              </p:ext>
            </p:extLst>
          </p:nvPr>
        </p:nvGraphicFramePr>
        <p:xfrm>
          <a:off x="950275" y="3838195"/>
          <a:ext cx="15678892" cy="6187408"/>
        </p:xfrm>
        <a:graphic>
          <a:graphicData uri="http://schemas.openxmlformats.org/drawingml/2006/table">
            <a:tbl>
              <a:tblPr firstRow="1" firstCol="1" bandRow="1">
                <a:effectLst>
                  <a:reflection stA="98000" endPos="0" dist="50800" dir="5400000" sy="-100000" algn="bl" rotWithShape="0"/>
                </a:effectLst>
                <a:tableStyleId>{A88DF0FD-1832-459D-A4AA-4501EE5D750F}</a:tableStyleId>
              </a:tblPr>
              <a:tblGrid>
                <a:gridCol w="4294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1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57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655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129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Helix</a:t>
                      </a: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Pomatia</a:t>
                      </a: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(виноградная улитка)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Helix</a:t>
                      </a: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Aspersa</a:t>
                      </a: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Maxima</a:t>
                      </a: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(большая серая)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Helix</a:t>
                      </a: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Aspersa</a:t>
                      </a: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Muller</a:t>
                      </a: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(маленькая серая)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9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 улитки</a:t>
                      </a:r>
                      <a:endParaRPr lang="ru-RU" sz="3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30-45 г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16-25 г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6-10г</a:t>
                      </a:r>
                      <a:endParaRPr lang="ru-RU" sz="3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2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Продолжительность жизни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20 лет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1-2года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1-2года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92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 за одну живую особь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1000-3000 тыс.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1000-2000 тыс.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1000-1500 тыс.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57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Рост улитки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6 месяцев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5 -7 месяцев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5-6 месяцев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9201" y="637795"/>
            <a:ext cx="5199933" cy="286892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3739896" y="2775204"/>
            <a:ext cx="85363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/>
              <a:t>Сравнительная характеристика  улиток</a:t>
            </a:r>
          </a:p>
        </p:txBody>
      </p:sp>
    </p:spTree>
    <p:extLst>
      <p:ext uri="{BB962C8B-B14F-4D97-AF65-F5344CB8AC3E}">
        <p14:creationId xmlns:p14="http://schemas.microsoft.com/office/powerpoint/2010/main" val="115783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Рынок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A3F70439-B079-7749-A88C-4D194FEC82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7991343"/>
              </p:ext>
            </p:extLst>
          </p:nvPr>
        </p:nvGraphicFramePr>
        <p:xfrm>
          <a:off x="3934438" y="1613320"/>
          <a:ext cx="13402733" cy="8935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2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04100" cy="11315700"/>
          </a:xfrm>
          <a:prstGeom prst="rect">
            <a:avLst/>
          </a:prstGeom>
          <a:gradFill>
            <a:gsLst>
              <a:gs pos="0">
                <a:srgbClr val="92D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23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3" y="0"/>
            <a:ext cx="20104097" cy="260032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25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404144" cy="2599510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27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1"/>
            <a:ext cx="20104102" cy="259761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797" y="409262"/>
            <a:ext cx="11647782" cy="191268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6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КОНКУРЕНТЫ</a:t>
            </a:r>
            <a:endParaRPr lang="en-US" sz="6600" b="1" u="sng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426193"/>
              </p:ext>
            </p:extLst>
          </p:nvPr>
        </p:nvGraphicFramePr>
        <p:xfrm>
          <a:off x="670191" y="2955851"/>
          <a:ext cx="18678658" cy="7422951"/>
        </p:xfrm>
        <a:graphic>
          <a:graphicData uri="http://schemas.openxmlformats.org/drawingml/2006/table">
            <a:tbl>
              <a:tblPr firstRow="1" firstCol="1" bandRow="1">
                <a:tableStyleId>{A88DF0FD-1832-459D-A4AA-4501EE5D750F}</a:tableStyleId>
              </a:tblPr>
              <a:tblGrid>
                <a:gridCol w="5570570">
                  <a:extLst>
                    <a:ext uri="{9D8B030D-6E8A-4147-A177-3AD203B41FA5}">
                      <a16:colId xmlns:a16="http://schemas.microsoft.com/office/drawing/2014/main" val="867420553"/>
                    </a:ext>
                  </a:extLst>
                </a:gridCol>
                <a:gridCol w="2924767">
                  <a:extLst>
                    <a:ext uri="{9D8B030D-6E8A-4147-A177-3AD203B41FA5}">
                      <a16:colId xmlns:a16="http://schemas.microsoft.com/office/drawing/2014/main" val="659013811"/>
                    </a:ext>
                  </a:extLst>
                </a:gridCol>
                <a:gridCol w="5492848">
                  <a:extLst>
                    <a:ext uri="{9D8B030D-6E8A-4147-A177-3AD203B41FA5}">
                      <a16:colId xmlns:a16="http://schemas.microsoft.com/office/drawing/2014/main" val="1787780304"/>
                    </a:ext>
                  </a:extLst>
                </a:gridCol>
                <a:gridCol w="4690473">
                  <a:extLst>
                    <a:ext uri="{9D8B030D-6E8A-4147-A177-3AD203B41FA5}">
                      <a16:colId xmlns:a16="http://schemas.microsoft.com/office/drawing/2014/main" val="3028373212"/>
                    </a:ext>
                  </a:extLst>
                </a:gridCol>
              </a:tblGrid>
              <a:tr h="5424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Конкуренты</a:t>
                      </a:r>
                      <a:endParaRPr lang="ru-RU" sz="2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улитки</a:t>
                      </a:r>
                      <a:endParaRPr lang="ru-RU" sz="2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Ценовая политика</a:t>
                      </a:r>
                      <a:endParaRPr lang="ru-RU" sz="2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производства</a:t>
                      </a:r>
                      <a:endParaRPr lang="ru-RU" sz="2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0592236"/>
                  </a:ext>
                </a:extLst>
              </a:tr>
              <a:tr h="23721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Улиточная ферма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«Сибирская Улитка»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Виноградная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Живая улитка – 70 рублей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Агротуризм -  500 рублей вход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(все включено)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Массажный кабинет – 1200 рублей/ один сеанс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4  тонны </a:t>
                      </a:r>
                      <a:r>
                        <a:rPr lang="ru-RU" sz="2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улиток в год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84866"/>
                  </a:ext>
                </a:extLst>
              </a:tr>
              <a:tr h="729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Инклюзивная </a:t>
                      </a:r>
                      <a:r>
                        <a:rPr lang="ru-RU" sz="2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</a:t>
                      </a:r>
                      <a:r>
                        <a:rPr lang="ru-RU" sz="2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ферма улиток. Россия Ростовская область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Виноградная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Живая улитка 1шт – 80руб;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Улитка варено- мороженная 1 кг  - 5000р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 тонн улиток в год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1565579"/>
                  </a:ext>
                </a:extLst>
              </a:tr>
              <a:tr h="3773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КФХ Улиточный сад. Ставропольский край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Виноградная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Живая улитка 1шт -78руб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тонн улиток за 1 год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9703016"/>
                  </a:ext>
                </a:extLst>
              </a:tr>
              <a:tr h="10809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Агроферма</a:t>
                      </a:r>
                      <a:r>
                        <a:rPr lang="ru-RU" sz="2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«Улитки», г Переславле - </a:t>
                      </a:r>
                      <a:r>
                        <a:rPr lang="ru-RU" sz="2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Селесском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Виноградная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Агротуризм (Экскурсия 300р – 1 час)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Дегустация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Свое ресторанное меню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2357368"/>
                  </a:ext>
                </a:extLst>
              </a:tr>
              <a:tr h="3773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Улиточная ферма, Калужская область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Виноградная 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Живая улитка  1 шт -  80руб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тонн за 1 год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5447457"/>
                  </a:ext>
                </a:extLst>
              </a:tr>
              <a:tr h="15659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Улиточная ферма «</a:t>
                      </a:r>
                      <a:r>
                        <a:rPr lang="ru-RU" sz="2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Экодеревушка</a:t>
                      </a:r>
                      <a:r>
                        <a:rPr lang="ru-RU" sz="2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Московская область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Улитка </a:t>
                      </a:r>
                      <a:r>
                        <a:rPr lang="en-US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Muller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Агротуризм (Экскурсия 200р с 1 человека)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Свой ресторан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Дегустация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1386101"/>
                  </a:ext>
                </a:extLst>
              </a:tr>
              <a:tr h="3773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«Улиточный рай», Кубань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Улитка </a:t>
                      </a:r>
                      <a:r>
                        <a:rPr lang="en-US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Muller</a:t>
                      </a:r>
                      <a:endParaRPr lang="ru-RU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Живая улитка 1шт – 87руб</a:t>
                      </a:r>
                      <a:endParaRPr lang="ru-RU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 тонн за 1 год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51" marR="60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43598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89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2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04100" cy="11315700"/>
          </a:xfrm>
          <a:prstGeom prst="rect">
            <a:avLst/>
          </a:prstGeom>
          <a:gradFill>
            <a:gsLst>
              <a:gs pos="0">
                <a:srgbClr val="92D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2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3" y="0"/>
            <a:ext cx="20104097" cy="260032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2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404144" cy="2599510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2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1"/>
            <a:ext cx="20104102" cy="259761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797" y="409262"/>
            <a:ext cx="11647782" cy="1912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 b="1" u="sng" kern="12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Бизнес-модель</a:t>
            </a:r>
            <a:endParaRPr lang="en-US" sz="6600" u="sng" kern="1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892606"/>
              </p:ext>
            </p:extLst>
          </p:nvPr>
        </p:nvGraphicFramePr>
        <p:xfrm>
          <a:off x="644141" y="2698371"/>
          <a:ext cx="18581119" cy="8333120"/>
        </p:xfrm>
        <a:graphic>
          <a:graphicData uri="http://schemas.openxmlformats.org/drawingml/2006/table">
            <a:tbl>
              <a:tblPr firstRow="1" bandRow="1">
                <a:tableStyleId>{A88DF0FD-1832-459D-A4AA-4501EE5D750F}</a:tableStyleId>
              </a:tblPr>
              <a:tblGrid>
                <a:gridCol w="3842861">
                  <a:extLst>
                    <a:ext uri="{9D8B030D-6E8A-4147-A177-3AD203B41FA5}">
                      <a16:colId xmlns:a16="http://schemas.microsoft.com/office/drawing/2014/main" val="3411205990"/>
                    </a:ext>
                  </a:extLst>
                </a:gridCol>
                <a:gridCol w="4192325">
                  <a:extLst>
                    <a:ext uri="{9D8B030D-6E8A-4147-A177-3AD203B41FA5}">
                      <a16:colId xmlns:a16="http://schemas.microsoft.com/office/drawing/2014/main" val="1398161130"/>
                    </a:ext>
                  </a:extLst>
                </a:gridCol>
                <a:gridCol w="2728528">
                  <a:extLst>
                    <a:ext uri="{9D8B030D-6E8A-4147-A177-3AD203B41FA5}">
                      <a16:colId xmlns:a16="http://schemas.microsoft.com/office/drawing/2014/main" val="3508298551"/>
                    </a:ext>
                  </a:extLst>
                </a:gridCol>
                <a:gridCol w="284190">
                  <a:extLst>
                    <a:ext uri="{9D8B030D-6E8A-4147-A177-3AD203B41FA5}">
                      <a16:colId xmlns:a16="http://schemas.microsoft.com/office/drawing/2014/main" val="3587949319"/>
                    </a:ext>
                  </a:extLst>
                </a:gridCol>
                <a:gridCol w="3675717">
                  <a:extLst>
                    <a:ext uri="{9D8B030D-6E8A-4147-A177-3AD203B41FA5}">
                      <a16:colId xmlns:a16="http://schemas.microsoft.com/office/drawing/2014/main" val="3777050951"/>
                    </a:ext>
                  </a:extLst>
                </a:gridCol>
                <a:gridCol w="3857498">
                  <a:extLst>
                    <a:ext uri="{9D8B030D-6E8A-4147-A177-3AD203B41FA5}">
                      <a16:colId xmlns:a16="http://schemas.microsoft.com/office/drawing/2014/main" val="926828395"/>
                    </a:ext>
                  </a:extLst>
                </a:gridCol>
              </a:tblGrid>
              <a:tr h="3960736">
                <a:tc rowSpan="2"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Calibri" panose="020F0502020204030204" pitchFamily="34" charset="0"/>
                        </a:rPr>
                        <a:t> 8.Ключевые </a:t>
                      </a:r>
                    </a:p>
                    <a:p>
                      <a:pPr algn="ctr"/>
                      <a:r>
                        <a:rPr lang="ru-RU" sz="2800" b="1" dirty="0">
                          <a:latin typeface="Calibri" panose="020F0502020204030204" pitchFamily="34" charset="0"/>
                        </a:rPr>
                        <a:t>партнеры </a:t>
                      </a:r>
                    </a:p>
                    <a:p>
                      <a:pPr algn="ctr"/>
                      <a:endParaRPr lang="ru-RU" sz="3200" b="0" dirty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ru-RU" sz="3200" b="0" dirty="0" err="1">
                          <a:latin typeface="Calibri" panose="020F0502020204030204" pitchFamily="34" charset="0"/>
                        </a:rPr>
                        <a:t>Агросевер</a:t>
                      </a:r>
                      <a:r>
                        <a:rPr lang="ru-RU" sz="3200" b="0" dirty="0"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3200" b="0" dirty="0" err="1">
                          <a:latin typeface="Calibri" panose="020F0502020204030204" pitchFamily="34" charset="0"/>
                        </a:rPr>
                        <a:t>ru</a:t>
                      </a:r>
                      <a:r>
                        <a:rPr lang="en-US" sz="3200" b="0" dirty="0">
                          <a:latin typeface="Calibri" panose="020F0502020204030204" pitchFamily="34" charset="0"/>
                        </a:rPr>
                        <a:t>-</a:t>
                      </a:r>
                      <a:r>
                        <a:rPr lang="en-US" sz="3200" b="0" baseline="0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3200" b="0" baseline="0" dirty="0">
                          <a:latin typeface="Calibri" panose="020F0502020204030204" pitchFamily="34" charset="0"/>
                        </a:rPr>
                        <a:t>покупка улитки</a:t>
                      </a:r>
                    </a:p>
                    <a:p>
                      <a:pPr algn="ctr"/>
                      <a:r>
                        <a:rPr lang="en-US" sz="3200" b="0" dirty="0">
                          <a:latin typeface="Calibri" panose="020F0502020204030204" pitchFamily="34" charset="0"/>
                        </a:rPr>
                        <a:t>Alibaba.com</a:t>
                      </a:r>
                      <a:r>
                        <a:rPr lang="en-US" sz="3200" b="0" baseline="0" dirty="0">
                          <a:latin typeface="Calibri" panose="020F0502020204030204" pitchFamily="34" charset="0"/>
                        </a:rPr>
                        <a:t> – </a:t>
                      </a:r>
                      <a:r>
                        <a:rPr lang="ru-RU" sz="3200" b="0" baseline="0" dirty="0">
                          <a:latin typeface="Calibri" panose="020F0502020204030204" pitchFamily="34" charset="0"/>
                        </a:rPr>
                        <a:t>оборудования для улиточной фермы</a:t>
                      </a:r>
                    </a:p>
                    <a:p>
                      <a:pPr algn="ctr"/>
                      <a:r>
                        <a:rPr lang="ru-RU" sz="3200" b="0" baseline="0" dirty="0">
                          <a:latin typeface="Calibri" panose="020F0502020204030204" pitchFamily="34" charset="0"/>
                        </a:rPr>
                        <a:t>Кузбасский ГАУ</a:t>
                      </a:r>
                      <a:endParaRPr lang="ru-RU" sz="3200" b="0" dirty="0">
                        <a:latin typeface="Calibri" panose="020F0502020204030204" pitchFamily="34" charset="0"/>
                      </a:endParaRPr>
                    </a:p>
                  </a:txBody>
                  <a:tcPr marL="113553" marR="113553" marT="56776" marB="567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Calibri" panose="020F0502020204030204" pitchFamily="34" charset="0"/>
                        </a:rPr>
                        <a:t>7. Ключевые виды деятельности</a:t>
                      </a:r>
                    </a:p>
                    <a:p>
                      <a:pPr marL="457200" indent="-457200" algn="ctr">
                        <a:buFontTx/>
                        <a:buChar char="-"/>
                      </a:pPr>
                      <a:r>
                        <a:rPr lang="ru-RU" sz="2800" b="0" dirty="0">
                          <a:latin typeface="Calibri" panose="020F0502020204030204" pitchFamily="34" charset="0"/>
                        </a:rPr>
                        <a:t>Выращивание улиток</a:t>
                      </a:r>
                    </a:p>
                    <a:p>
                      <a:pPr marL="457200" indent="-457200" algn="ctr">
                        <a:buFontTx/>
                        <a:buChar char="-"/>
                      </a:pPr>
                      <a:r>
                        <a:rPr lang="ru-RU" sz="2800" b="0" dirty="0">
                          <a:latin typeface="Calibri" panose="020F0502020204030204" pitchFamily="34" charset="0"/>
                        </a:rPr>
                        <a:t>Продажа мяса улитки (в живом виде)</a:t>
                      </a:r>
                    </a:p>
                  </a:txBody>
                  <a:tcPr marL="113553" marR="113553" marT="56776" marB="56776"/>
                </a:tc>
                <a:tc rowSpan="2" gridSpan="2">
                  <a:txBody>
                    <a:bodyPr/>
                    <a:lstStyle/>
                    <a:p>
                      <a:pPr marL="457200" indent="-457200" algn="just">
                        <a:buAutoNum type="arabicPeriod" startAt="2"/>
                      </a:pPr>
                      <a:r>
                        <a:rPr lang="ru-RU" sz="2800" b="1" dirty="0">
                          <a:latin typeface="Calibri" panose="020F0502020204030204" pitchFamily="34" charset="0"/>
                        </a:rPr>
                        <a:t>Ценностное</a:t>
                      </a:r>
                      <a:r>
                        <a:rPr lang="ru-RU" sz="2800" b="1" baseline="0" dirty="0">
                          <a:latin typeface="Calibri" panose="020F0502020204030204" pitchFamily="34" charset="0"/>
                        </a:rPr>
                        <a:t> предложение</a:t>
                      </a:r>
                    </a:p>
                    <a:p>
                      <a:pPr marL="0" indent="0" algn="just">
                        <a:buNone/>
                      </a:pPr>
                      <a:r>
                        <a:rPr lang="ru-RU" sz="2800" b="0" baseline="0" dirty="0">
                          <a:latin typeface="Calibri" panose="020F0502020204030204" pitchFamily="34" charset="0"/>
                        </a:rPr>
                        <a:t>Мясо улитки содержит: </a:t>
                      </a:r>
                      <a:r>
                        <a:rPr lang="en-US" sz="2800" b="0" baseline="0" dirty="0">
                          <a:latin typeface="Calibri" panose="020F0502020204030204" pitchFamily="34" charset="0"/>
                        </a:rPr>
                        <a:t>K, P, Mg, Ca, Fe, Zn, Cu</a:t>
                      </a:r>
                      <a:r>
                        <a:rPr lang="ru-RU" sz="2800" b="0" baseline="0" dirty="0">
                          <a:latin typeface="Calibri" panose="020F0502020204030204" pitchFamily="34" charset="0"/>
                        </a:rPr>
                        <a:t>.</a:t>
                      </a:r>
                    </a:p>
                    <a:p>
                      <a:pPr marL="0" indent="0" algn="just">
                        <a:buNone/>
                      </a:pPr>
                      <a:r>
                        <a:rPr lang="ru-RU" sz="2800" b="0" baseline="0" dirty="0">
                          <a:latin typeface="Calibri" panose="020F0502020204030204" pitchFamily="34" charset="0"/>
                        </a:rPr>
                        <a:t>Также содержит витамины А, В, Е.</a:t>
                      </a:r>
                    </a:p>
                    <a:p>
                      <a:pPr marL="0" indent="0" algn="just">
                        <a:buNone/>
                      </a:pPr>
                      <a:r>
                        <a:rPr lang="ru-RU" sz="2800" b="0" baseline="0" dirty="0">
                          <a:latin typeface="Calibri" panose="020F0502020204030204" pitchFamily="34" charset="0"/>
                        </a:rPr>
                        <a:t>Является диетическим мясом – 90 ккал</a:t>
                      </a:r>
                      <a:r>
                        <a:rPr lang="ru-RU" sz="2800" b="1" baseline="0" dirty="0"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113553" marR="113553" marT="56776" marB="56776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Calibri" panose="020F0502020204030204" pitchFamily="34" charset="0"/>
                        </a:rPr>
                        <a:t>4. Взаимоотношения с клиентами:</a:t>
                      </a:r>
                    </a:p>
                    <a:p>
                      <a:pPr algn="ctr"/>
                      <a:r>
                        <a:rPr lang="ru-RU" sz="2800" b="0" dirty="0">
                          <a:latin typeface="Calibri" panose="020F0502020204030204" pitchFamily="34" charset="0"/>
                        </a:rPr>
                        <a:t>Сайт, </a:t>
                      </a:r>
                    </a:p>
                    <a:p>
                      <a:pPr algn="ctr"/>
                      <a:r>
                        <a:rPr lang="ru-RU" sz="2800" b="0" dirty="0">
                          <a:latin typeface="Calibri" panose="020F0502020204030204" pitchFamily="34" charset="0"/>
                        </a:rPr>
                        <a:t>Телеграмм-канал</a:t>
                      </a:r>
                    </a:p>
                    <a:p>
                      <a:pPr algn="ctr"/>
                      <a:r>
                        <a:rPr lang="ru-RU" sz="2800" b="0" dirty="0">
                          <a:latin typeface="Calibri" panose="020F0502020204030204" pitchFamily="34" charset="0"/>
                        </a:rPr>
                        <a:t>Сообщества</a:t>
                      </a:r>
                      <a:r>
                        <a:rPr lang="ru-RU" sz="2800" b="0" baseline="0" dirty="0">
                          <a:latin typeface="Calibri" panose="020F0502020204030204" pitchFamily="34" charset="0"/>
                        </a:rPr>
                        <a:t> в </a:t>
                      </a:r>
                      <a:r>
                        <a:rPr lang="ru-RU" sz="2800" b="0" baseline="0" dirty="0" err="1">
                          <a:latin typeface="Calibri" panose="020F0502020204030204" pitchFamily="34" charset="0"/>
                        </a:rPr>
                        <a:t>соц.сетях</a:t>
                      </a:r>
                      <a:r>
                        <a:rPr lang="ru-RU" sz="2800" b="0" baseline="0" dirty="0">
                          <a:latin typeface="Calibri" panose="020F0502020204030204" pitchFamily="34" charset="0"/>
                        </a:rPr>
                        <a:t>, рассылка на почту</a:t>
                      </a:r>
                      <a:endParaRPr lang="ru-RU" sz="2800" b="0" dirty="0"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ru-RU" sz="2800" b="1" dirty="0"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ru-RU" sz="2800" b="1" dirty="0">
                        <a:latin typeface="Calibri" panose="020F0502020204030204" pitchFamily="34" charset="0"/>
                      </a:endParaRPr>
                    </a:p>
                  </a:txBody>
                  <a:tcPr marL="113553" marR="113553" marT="56776" marB="56776"/>
                </a:tc>
                <a:tc rowSpan="2">
                  <a:txBody>
                    <a:bodyPr/>
                    <a:lstStyle/>
                    <a:p>
                      <a:pPr marL="457200" indent="-457200" algn="ctr">
                        <a:buAutoNum type="arabicPeriod"/>
                      </a:pPr>
                      <a:r>
                        <a:rPr lang="ru-RU" sz="2800" b="1" dirty="0">
                          <a:latin typeface="Calibri" panose="020F0502020204030204" pitchFamily="34" charset="0"/>
                        </a:rPr>
                        <a:t>Потребительские</a:t>
                      </a:r>
                      <a:r>
                        <a:rPr lang="ru-RU" sz="2800" b="1" baseline="0" dirty="0">
                          <a:latin typeface="Calibri" panose="020F0502020204030204" pitchFamily="34" charset="0"/>
                        </a:rPr>
                        <a:t> сегменты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i="0" u="non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Arial"/>
                        </a:rPr>
                        <a:t>Для сегмента </a:t>
                      </a:r>
                      <a:r>
                        <a:rPr lang="en-US" sz="2800" b="0" i="0" u="none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Arial"/>
                        </a:rPr>
                        <a:t>HoReCa</a:t>
                      </a:r>
                      <a:endParaRPr lang="ru-RU" sz="2800" b="0" i="0" u="non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Arial"/>
                        <a:cs typeface="Arial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dirty="0">
                          <a:latin typeface="Calibri" panose="020F0502020204030204" pitchFamily="34" charset="0"/>
                        </a:rPr>
                        <a:t>Рестораны;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dirty="0">
                          <a:latin typeface="Calibri" panose="020F0502020204030204" pitchFamily="34" charset="0"/>
                        </a:rPr>
                        <a:t> Розничные</a:t>
                      </a:r>
                      <a:r>
                        <a:rPr lang="ru-RU" sz="2800" b="0" baseline="0" dirty="0">
                          <a:latin typeface="Calibri" panose="020F0502020204030204" pitchFamily="34" charset="0"/>
                        </a:rPr>
                        <a:t> точки,  в которых продаются деликатесы;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baseline="0" dirty="0">
                          <a:latin typeface="Calibri" panose="020F0502020204030204" pitchFamily="34" charset="0"/>
                        </a:rPr>
                        <a:t> </a:t>
                      </a:r>
                      <a:endParaRPr lang="ru-RU" sz="2800" b="1" dirty="0">
                        <a:latin typeface="Calibri" panose="020F0502020204030204" pitchFamily="34" charset="0"/>
                      </a:endParaRPr>
                    </a:p>
                  </a:txBody>
                  <a:tcPr marL="113553" marR="113553" marT="56776" marB="56776"/>
                </a:tc>
                <a:extLst>
                  <a:ext uri="{0D108BD9-81ED-4DB2-BD59-A6C34878D82A}">
                    <a16:rowId xmlns:a16="http://schemas.microsoft.com/office/drawing/2014/main" val="43262294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Calibri" panose="020F0502020204030204" pitchFamily="34" charset="0"/>
                        </a:rPr>
                        <a:t>6. Ключевые ресурсы </a:t>
                      </a:r>
                    </a:p>
                    <a:p>
                      <a:pPr algn="ctr"/>
                      <a:r>
                        <a:rPr lang="ru-RU" sz="2800" b="0" dirty="0">
                          <a:latin typeface="Calibri" panose="020F0502020204030204" pitchFamily="34" charset="0"/>
                        </a:rPr>
                        <a:t>Команда, материальные ресурсы, персонал, сайт</a:t>
                      </a:r>
                    </a:p>
                    <a:p>
                      <a:pPr algn="ctr"/>
                      <a:r>
                        <a:rPr lang="ru-RU" sz="2800" b="0" dirty="0">
                          <a:latin typeface="Calibri" panose="020F0502020204030204" pitchFamily="34" charset="0"/>
                        </a:rPr>
                        <a:t>Активы: помещение</a:t>
                      </a:r>
                    </a:p>
                  </a:txBody>
                  <a:tcPr marL="113553" marR="113553" marT="56776" marB="56776"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Calibri" panose="020F0502020204030204" pitchFamily="34" charset="0"/>
                        </a:rPr>
                        <a:t>3. Каналы сбыта</a:t>
                      </a:r>
                    </a:p>
                    <a:p>
                      <a:pPr marL="0" algn="ctr" defTabSz="1507846" rtl="0" eaLnBrk="1" latinLnBrk="0" hangingPunct="1"/>
                      <a:r>
                        <a:rPr lang="ru-RU" sz="2800" b="0" kern="12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Arial"/>
                        </a:rPr>
                        <a:t>Сайт</a:t>
                      </a:r>
                    </a:p>
                    <a:p>
                      <a:pPr marL="0" algn="ctr" defTabSz="1507846" rtl="0" eaLnBrk="1" latinLnBrk="0" hangingPunct="1"/>
                      <a:r>
                        <a:rPr lang="ru-RU" sz="2800" b="0" kern="1200" dirty="0" err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Arial"/>
                        </a:rPr>
                        <a:t>Вконтакте</a:t>
                      </a:r>
                      <a:endParaRPr lang="ru-RU" sz="2800" b="0" kern="12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Arial"/>
                      </a:endParaRPr>
                    </a:p>
                    <a:p>
                      <a:pPr marL="0" algn="ctr" defTabSz="1507846" rtl="0" eaLnBrk="1" latinLnBrk="0" hangingPunct="1"/>
                      <a:r>
                        <a:rPr lang="ru-RU" sz="2800" b="0" kern="12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Arial"/>
                        </a:rPr>
                        <a:t>Телеграмм</a:t>
                      </a:r>
                    </a:p>
                    <a:p>
                      <a:pPr algn="ctr"/>
                      <a:endParaRPr lang="ru-RU" sz="2800" b="1" dirty="0"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i="0" u="non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Arial"/>
                        <a:cs typeface="Arial"/>
                      </a:endParaRPr>
                    </a:p>
                  </a:txBody>
                  <a:tcPr marL="113553" marR="113553" marT="56776" marB="56776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376071"/>
                  </a:ext>
                </a:extLst>
              </a:tr>
              <a:tr h="1700977">
                <a:tc gridSpan="3"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Calibri" panose="020F0502020204030204" pitchFamily="34" charset="0"/>
                        </a:rPr>
                        <a:t>9. Структура издержек</a:t>
                      </a:r>
                    </a:p>
                    <a:p>
                      <a:pPr algn="ctr"/>
                      <a:r>
                        <a:rPr lang="ru-RU" sz="2800" b="1" dirty="0">
                          <a:latin typeface="Calibri" panose="020F0502020204030204" pitchFamily="34" charset="0"/>
                        </a:rPr>
                        <a:t>Постоянные расходы: </a:t>
                      </a:r>
                      <a:r>
                        <a:rPr lang="ru-RU" sz="2800" b="0" dirty="0">
                          <a:latin typeface="Calibri" panose="020F0502020204030204" pitchFamily="34" charset="0"/>
                        </a:rPr>
                        <a:t>коммунальные услуги,</a:t>
                      </a:r>
                      <a:r>
                        <a:rPr lang="ru-RU" sz="2800" b="0" baseline="0" dirty="0">
                          <a:latin typeface="Calibri" panose="020F0502020204030204" pitchFamily="34" charset="0"/>
                        </a:rPr>
                        <a:t> закупка корма, боксы для продажи улиток</a:t>
                      </a:r>
                      <a:endParaRPr lang="ru-RU" sz="2800" b="0" dirty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ru-RU" sz="2800" b="1" dirty="0">
                          <a:latin typeface="Calibri" panose="020F0502020204030204" pitchFamily="34" charset="0"/>
                        </a:rPr>
                        <a:t>Переменные расходы:</a:t>
                      </a:r>
                      <a:r>
                        <a:rPr lang="ru-RU" sz="2800" b="0" dirty="0">
                          <a:latin typeface="Calibri" panose="020F0502020204030204" pitchFamily="34" charset="0"/>
                        </a:rPr>
                        <a:t> связанные с запуском проекта</a:t>
                      </a:r>
                    </a:p>
                  </a:txBody>
                  <a:tcPr marL="113553" marR="113553" marT="56776" marB="56776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Calibri" panose="020F0502020204030204" pitchFamily="34" charset="0"/>
                        </a:rPr>
                        <a:t>5. Потоки поступления доходов</a:t>
                      </a:r>
                    </a:p>
                    <a:p>
                      <a:pPr algn="ctr"/>
                      <a:r>
                        <a:rPr lang="ru-RU" sz="2800" b="0" dirty="0">
                          <a:latin typeface="Calibri" panose="020F0502020204030204" pitchFamily="34" charset="0"/>
                        </a:rPr>
                        <a:t>Продажа производства. </a:t>
                      </a:r>
                    </a:p>
                    <a:p>
                      <a:pPr algn="ctr"/>
                      <a:r>
                        <a:rPr lang="ru-RU" sz="2800" b="0" dirty="0">
                          <a:latin typeface="Calibri" panose="020F0502020204030204" pitchFamily="34" charset="0"/>
                        </a:rPr>
                        <a:t>Оплата счетов от поставщиков.</a:t>
                      </a:r>
                    </a:p>
                  </a:txBody>
                  <a:tcPr marL="113553" marR="113553" marT="56776" marB="567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865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2478A0D-6D79-471C-BAFE-29690E6ED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402" y="679965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Финансовый план проекта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Таблица 4">
                <a:extLst>
                  <a:ext uri="{FF2B5EF4-FFF2-40B4-BE49-F238E27FC236}">
                    <a16:creationId xmlns:a16="http://schemas.microsoft.com/office/drawing/2014/main" id="{AC31F79E-0E83-0F43-ADDD-D494F60BDBF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12259615"/>
                  </p:ext>
                </p:extLst>
              </p:nvPr>
            </p:nvGraphicFramePr>
            <p:xfrm>
              <a:off x="812402" y="1362134"/>
              <a:ext cx="18410914" cy="9692640"/>
            </p:xfrm>
            <a:graphic>
              <a:graphicData uri="http://schemas.openxmlformats.org/drawingml/2006/table">
                <a:tbl>
                  <a:tblPr firstRow="1" bandRow="1">
                    <a:tableStyleId>{A88DF0FD-1832-459D-A4AA-4501EE5D750F}</a:tableStyleId>
                  </a:tblPr>
                  <a:tblGrid>
                    <a:gridCol w="5303312">
                      <a:extLst>
                        <a:ext uri="{9D8B030D-6E8A-4147-A177-3AD203B41FA5}">
                          <a16:colId xmlns:a16="http://schemas.microsoft.com/office/drawing/2014/main" val="176659236"/>
                        </a:ext>
                      </a:extLst>
                    </a:gridCol>
                    <a:gridCol w="1999079">
                      <a:extLst>
                        <a:ext uri="{9D8B030D-6E8A-4147-A177-3AD203B41FA5}">
                          <a16:colId xmlns:a16="http://schemas.microsoft.com/office/drawing/2014/main" val="538821937"/>
                        </a:ext>
                      </a:extLst>
                    </a:gridCol>
                    <a:gridCol w="4157178">
                      <a:extLst>
                        <a:ext uri="{9D8B030D-6E8A-4147-A177-3AD203B41FA5}">
                          <a16:colId xmlns:a16="http://schemas.microsoft.com/office/drawing/2014/main" val="310888893"/>
                        </a:ext>
                      </a:extLst>
                    </a:gridCol>
                    <a:gridCol w="1520537">
                      <a:extLst>
                        <a:ext uri="{9D8B030D-6E8A-4147-A177-3AD203B41FA5}">
                          <a16:colId xmlns:a16="http://schemas.microsoft.com/office/drawing/2014/main" val="3909021015"/>
                        </a:ext>
                      </a:extLst>
                    </a:gridCol>
                    <a:gridCol w="5430808">
                      <a:extLst>
                        <a:ext uri="{9D8B030D-6E8A-4147-A177-3AD203B41FA5}">
                          <a16:colId xmlns:a16="http://schemas.microsoft.com/office/drawing/2014/main" val="959159307"/>
                        </a:ext>
                      </a:extLst>
                    </a:gridCol>
                  </a:tblGrid>
                  <a:tr h="1041962"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b="1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Постоянные расходы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МЕСЯЦ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b="1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Переменные расходы: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Кол-во, шт.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b="1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Стоимость, </a:t>
                          </a:r>
                          <a:r>
                            <a:rPr lang="ru-RU" sz="2400" b="1" kern="1200" dirty="0" err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руб</a:t>
                          </a:r>
                          <a:endParaRPr lang="ru-RU" sz="2400" b="1" kern="12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54891617"/>
                      </a:ext>
                    </a:extLst>
                  </a:tr>
                  <a:tr h="532912"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Увлажнители</a:t>
                          </a:r>
                          <a:endParaRPr lang="ru-RU" sz="2400" kern="12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10 000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 err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Термоковрики</a:t>
                          </a:r>
                          <a:endParaRPr lang="ru-RU" sz="2400" kern="12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70 000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50743585"/>
                      </a:ext>
                    </a:extLst>
                  </a:tr>
                  <a:tr h="1041962"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Коммунальные услуги</a:t>
                          </a:r>
                          <a:endParaRPr lang="ru-RU" sz="2400" kern="12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ru-RU" sz="2400" kern="12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5 000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Оборудование</a:t>
                          </a:r>
                        </a:p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ru-RU" sz="2400" kern="12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122 000</a:t>
                          </a:r>
                        </a:p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ru-RU" sz="2400" kern="12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2820610"/>
                      </a:ext>
                    </a:extLst>
                  </a:tr>
                  <a:tr h="1061645"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Закупка первоначально стада: 750 взрослых особей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11 250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Регистрация фермы</a:t>
                          </a:r>
                          <a:endParaRPr lang="ru-RU" sz="2400" kern="12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ru-RU" sz="2400" kern="12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15 000</a:t>
                          </a:r>
                        </a:p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ru-RU" sz="2400" kern="12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4093434"/>
                      </a:ext>
                    </a:extLst>
                  </a:tr>
                  <a:tr h="1087111"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Закупка сырья (земля, </a:t>
                          </a: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hlinkClick r:id="rId2">
                                <a:extLst>
                                  <a:ext uri="{A12FA001-AC4F-418D-AE19-62706E023703}">
                                    <ahyp:hlinkClr xmlns:ahyp="http://schemas.microsoft.com/office/drawing/2018/hyperlinkcolor" xmlns="" val="tx"/>
                                  </a:ext>
                                </a:extLst>
                              </a:hlinkClick>
                            </a:rPr>
                            <a:t>кокосовый субстрат</a:t>
                          </a: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, комбикорм и пр.)</a:t>
                          </a:r>
                          <a:endParaRPr lang="ru-RU" sz="2400" kern="12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18 000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Теплица 20 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2400" i="1" kern="120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400" kern="120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м</m:t>
                                  </m:r>
                                </m:e>
                                <m:sup>
                                  <m:r>
                                    <a:rPr lang="en-US" sz="2400" kern="120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– высота 1,5 м</a:t>
                          </a:r>
                          <a:endParaRPr lang="ru-RU" sz="2400" kern="12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ru-RU" sz="2400" kern="12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80 000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50720383"/>
                      </a:ext>
                    </a:extLst>
                  </a:tr>
                  <a:tr h="1551012"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ЗП ФОНД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80 000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Создание логотипа, иллюстрация контентной части, видео-роликов.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(…)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50 000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29134224"/>
                      </a:ext>
                    </a:extLst>
                  </a:tr>
                  <a:tr h="532912"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НАЛОГ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ru-RU" sz="2400" kern="12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Создание сайта, наполнение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20 000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42869300"/>
                      </a:ext>
                    </a:extLst>
                  </a:tr>
                  <a:tr h="532912"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Бухгалтерия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ИТОГО: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b="1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357 000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19098994"/>
                      </a:ext>
                    </a:extLst>
                  </a:tr>
                  <a:tr h="532912"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Продвижение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30 0000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ДОП. ЗАПАС (3 </a:t>
                          </a:r>
                          <a:r>
                            <a:rPr lang="ru-RU" sz="2400" kern="1200" dirty="0" err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мес</a:t>
                          </a: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468750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92644132"/>
                      </a:ext>
                    </a:extLst>
                  </a:tr>
                  <a:tr h="532912"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ИТОГО: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b="1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156250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b="1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982 000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2975604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Таблица 4">
                <a:extLst>
                  <a:ext uri="{FF2B5EF4-FFF2-40B4-BE49-F238E27FC236}">
                    <a16:creationId xmlns:a16="http://schemas.microsoft.com/office/drawing/2014/main" id="{AC31F79E-0E83-0F43-ADDD-D494F60BDBF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12259615"/>
                  </p:ext>
                </p:extLst>
              </p:nvPr>
            </p:nvGraphicFramePr>
            <p:xfrm>
              <a:off x="812402" y="1362134"/>
              <a:ext cx="18410914" cy="9692640"/>
            </p:xfrm>
            <a:graphic>
              <a:graphicData uri="http://schemas.openxmlformats.org/drawingml/2006/table">
                <a:tbl>
                  <a:tblPr firstRow="1" bandRow="1">
                    <a:tableStyleId>{A88DF0FD-1832-459D-A4AA-4501EE5D750F}</a:tableStyleId>
                  </a:tblPr>
                  <a:tblGrid>
                    <a:gridCol w="5303312">
                      <a:extLst>
                        <a:ext uri="{9D8B030D-6E8A-4147-A177-3AD203B41FA5}">
                          <a16:colId xmlns:a16="http://schemas.microsoft.com/office/drawing/2014/main" val="176659236"/>
                        </a:ext>
                      </a:extLst>
                    </a:gridCol>
                    <a:gridCol w="1999079">
                      <a:extLst>
                        <a:ext uri="{9D8B030D-6E8A-4147-A177-3AD203B41FA5}">
                          <a16:colId xmlns:a16="http://schemas.microsoft.com/office/drawing/2014/main" val="538821937"/>
                        </a:ext>
                      </a:extLst>
                    </a:gridCol>
                    <a:gridCol w="4157178">
                      <a:extLst>
                        <a:ext uri="{9D8B030D-6E8A-4147-A177-3AD203B41FA5}">
                          <a16:colId xmlns:a16="http://schemas.microsoft.com/office/drawing/2014/main" val="310888893"/>
                        </a:ext>
                      </a:extLst>
                    </a:gridCol>
                    <a:gridCol w="1520537">
                      <a:extLst>
                        <a:ext uri="{9D8B030D-6E8A-4147-A177-3AD203B41FA5}">
                          <a16:colId xmlns:a16="http://schemas.microsoft.com/office/drawing/2014/main" val="3909021015"/>
                        </a:ext>
                      </a:extLst>
                    </a:gridCol>
                    <a:gridCol w="5430808">
                      <a:extLst>
                        <a:ext uri="{9D8B030D-6E8A-4147-A177-3AD203B41FA5}">
                          <a16:colId xmlns:a16="http://schemas.microsoft.com/office/drawing/2014/main" val="959159307"/>
                        </a:ext>
                      </a:extLst>
                    </a:gridCol>
                  </a:tblGrid>
                  <a:tr h="1188720"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b="1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Постоянные расходы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МЕСЯЦ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b="1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Переменные расходы: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Кол-во, шт.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b="1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Стоимость, </a:t>
                          </a:r>
                          <a:r>
                            <a:rPr lang="ru-RU" sz="2400" b="1" kern="1200" dirty="0" err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руб</a:t>
                          </a:r>
                          <a:endParaRPr lang="ru-RU" sz="2400" b="1" kern="12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54891617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Увлажнители</a:t>
                          </a:r>
                          <a:endParaRPr lang="ru-RU" sz="2400" kern="12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10 000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 err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Термоковрики</a:t>
                          </a:r>
                          <a:endParaRPr lang="ru-RU" sz="2400" kern="12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70 000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50743585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Коммунальные услуги</a:t>
                          </a:r>
                          <a:endParaRPr lang="ru-RU" sz="2400" kern="12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ru-RU" sz="2400" kern="12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5 000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Оборудование</a:t>
                          </a:r>
                        </a:p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ru-RU" sz="2400" kern="12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122 000</a:t>
                          </a:r>
                        </a:p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ru-RU" sz="2400" kern="12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2820610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Закупка первоначально стада: 750 взрослых особей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11 250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Регистрация фермы</a:t>
                          </a:r>
                          <a:endParaRPr lang="ru-RU" sz="2400" kern="12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ru-RU" sz="2400" kern="12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15 000</a:t>
                          </a:r>
                        </a:p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ru-RU" sz="2400" kern="12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4093434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Закупка сырья (земля, </a:t>
                          </a: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hlinkClick r:id="rId3">
                                <a:extLst>
                                  <a:ext uri="{A12FA001-AC4F-418D-AE19-62706E023703}">
                                    <ahyp:hlinkClr xmlns:ahyp="http://schemas.microsoft.com/office/drawing/2018/hyperlinkcolor" xmlns:a14="http://schemas.microsoft.com/office/drawing/2010/main" xmlns="" val="tx"/>
                                  </a:ext>
                                </a:extLst>
                              </a:hlinkClick>
                            </a:rPr>
                            <a:t>кокосовый субстрат</a:t>
                          </a: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, комбикорм и пр.)</a:t>
                          </a:r>
                          <a:endParaRPr lang="ru-RU" sz="2400" kern="12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18 000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4"/>
                          <a:stretch>
                            <a:fillRect l="-175806" t="-352551" r="-167595" b="-3658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80 000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50720383"/>
                      </a:ext>
                    </a:extLst>
                  </a:tr>
                  <a:tr h="1737360"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ЗП ФОНД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80 000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Создание логотипа, иллюстрация контентной части, видео-роликов.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(…)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50 000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29134224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НАЛОГ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ru-RU" sz="2400" kern="12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Создание сайта, наполнение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20 000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42869300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Бухгалтерия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ИТОГО: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b="1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357 000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19098994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Продвижение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30 0000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ДОП. ЗАПАС (3 </a:t>
                          </a:r>
                          <a:r>
                            <a:rPr lang="ru-RU" sz="2400" kern="1200" dirty="0" err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мес</a:t>
                          </a: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kern="12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468750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92644132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ИТОГО: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507846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b="1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156250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1507846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b="1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982 000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2975604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5404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7" y="835415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Финансовый план проекта</a:t>
            </a:r>
            <a:endParaRPr lang="ru-RU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Изображение выглядит как текст, снимок экрана, Шрифт, круг&#10;&#10;Автоматически созданное описание">
            <a:extLst>
              <a:ext uri="{FF2B5EF4-FFF2-40B4-BE49-F238E27FC236}">
                <a16:creationId xmlns:a16="http://schemas.microsoft.com/office/drawing/2014/main" id="{FCD82FFE-5F67-B14D-A2F4-C60604120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6723" y="2201806"/>
            <a:ext cx="9896312" cy="5692881"/>
          </a:xfrm>
          <a:prstGeom prst="rect">
            <a:avLst/>
          </a:prstGeom>
        </p:spPr>
      </p:pic>
      <p:graphicFrame>
        <p:nvGraphicFramePr>
          <p:cNvPr id="5" name="Таблица 7">
            <a:extLst>
              <a:ext uri="{FF2B5EF4-FFF2-40B4-BE49-F238E27FC236}">
                <a16:creationId xmlns:a16="http://schemas.microsoft.com/office/drawing/2014/main" id="{B62B112F-2D26-B649-A522-E2D4719121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069067"/>
              </p:ext>
            </p:extLst>
          </p:nvPr>
        </p:nvGraphicFramePr>
        <p:xfrm>
          <a:off x="894583" y="2201806"/>
          <a:ext cx="6841240" cy="7502195"/>
        </p:xfrm>
        <a:graphic>
          <a:graphicData uri="http://schemas.openxmlformats.org/drawingml/2006/table">
            <a:tbl>
              <a:tblPr firstRow="1" bandRow="1">
                <a:tableStyleId>{A88DF0FD-1832-459D-A4AA-4501EE5D750F}</a:tableStyleId>
              </a:tblPr>
              <a:tblGrid>
                <a:gridCol w="3420620">
                  <a:extLst>
                    <a:ext uri="{9D8B030D-6E8A-4147-A177-3AD203B41FA5}">
                      <a16:colId xmlns:a16="http://schemas.microsoft.com/office/drawing/2014/main" val="696913202"/>
                    </a:ext>
                  </a:extLst>
                </a:gridCol>
                <a:gridCol w="3420620">
                  <a:extLst>
                    <a:ext uri="{9D8B030D-6E8A-4147-A177-3AD203B41FA5}">
                      <a16:colId xmlns:a16="http://schemas.microsoft.com/office/drawing/2014/main" val="950373765"/>
                    </a:ext>
                  </a:extLst>
                </a:gridCol>
              </a:tblGrid>
              <a:tr h="1461520">
                <a:tc>
                  <a:txBody>
                    <a:bodyPr/>
                    <a:lstStyle/>
                    <a:p>
                      <a:r>
                        <a:rPr lang="ru-RU" dirty="0"/>
                        <a:t>Объем производства , 1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333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403730"/>
                  </a:ext>
                </a:extLst>
              </a:tr>
              <a:tr h="1062840">
                <a:tc>
                  <a:txBody>
                    <a:bodyPr/>
                    <a:lstStyle/>
                    <a:p>
                      <a:r>
                        <a:rPr lang="ru-RU" dirty="0"/>
                        <a:t>Стоимость за 1 кг/руб.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1750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023256"/>
                  </a:ext>
                </a:extLst>
              </a:tr>
              <a:tr h="1062840">
                <a:tc>
                  <a:txBody>
                    <a:bodyPr/>
                    <a:lstStyle/>
                    <a:p>
                      <a:r>
                        <a:rPr lang="ru-RU" dirty="0"/>
                        <a:t>Затраты постоя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963208"/>
                  </a:ext>
                </a:extLst>
              </a:tr>
              <a:tr h="1005103">
                <a:tc>
                  <a:txBody>
                    <a:bodyPr/>
                    <a:lstStyle/>
                    <a:p>
                      <a:r>
                        <a:rPr lang="ru-RU" dirty="0"/>
                        <a:t>Бюджет на запуск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982000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211168"/>
                  </a:ext>
                </a:extLst>
              </a:tr>
              <a:tr h="1461520">
                <a:tc>
                  <a:txBody>
                    <a:bodyPr/>
                    <a:lstStyle/>
                    <a:p>
                      <a:r>
                        <a:rPr lang="ru-RU" dirty="0"/>
                        <a:t>Срок окупаемости,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913239"/>
                  </a:ext>
                </a:extLst>
              </a:tr>
              <a:tr h="1005103">
                <a:tc>
                  <a:txBody>
                    <a:bodyPr/>
                    <a:lstStyle/>
                    <a:p>
                      <a:r>
                        <a:rPr lang="ru-RU" dirty="0"/>
                        <a:t>Точка безубыточности,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 2 232 000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599007"/>
                  </a:ext>
                </a:extLst>
              </a:tr>
            </a:tbl>
          </a:graphicData>
        </a:graphic>
      </p:graphicFrame>
      <p:sp>
        <p:nvSpPr>
          <p:cNvPr id="8" name="Рамка 7">
            <a:extLst>
              <a:ext uri="{FF2B5EF4-FFF2-40B4-BE49-F238E27FC236}">
                <a16:creationId xmlns:a16="http://schemas.microsoft.com/office/drawing/2014/main" id="{2C585F23-A4EE-AB40-BC01-3218D6A7561B}"/>
              </a:ext>
            </a:extLst>
          </p:cNvPr>
          <p:cNvSpPr/>
          <p:nvPr/>
        </p:nvSpPr>
        <p:spPr>
          <a:xfrm>
            <a:off x="9260732" y="8443609"/>
            <a:ext cx="3501957" cy="1595336"/>
          </a:xfrm>
          <a:prstGeom prst="frame">
            <a:avLst>
              <a:gd name="adj1" fmla="val 51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ОБЪЕМ ВЫРУЧКИ 12 </a:t>
            </a:r>
            <a:r>
              <a:rPr lang="ru-RU" sz="2000" dirty="0" err="1">
                <a:solidFill>
                  <a:schemeClr val="tx1"/>
                </a:solidFill>
              </a:rPr>
              <a:t>мес</a:t>
            </a:r>
            <a:r>
              <a:rPr lang="ru-RU" sz="2000" dirty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</a:rPr>
              <a:t> 7 000 000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Рамка 9">
            <a:extLst>
              <a:ext uri="{FF2B5EF4-FFF2-40B4-BE49-F238E27FC236}">
                <a16:creationId xmlns:a16="http://schemas.microsoft.com/office/drawing/2014/main" id="{6A08C975-F0C4-1C4B-9D6F-016FAD04709D}"/>
              </a:ext>
            </a:extLst>
          </p:cNvPr>
          <p:cNvSpPr/>
          <p:nvPr/>
        </p:nvSpPr>
        <p:spPr>
          <a:xfrm>
            <a:off x="13771123" y="8443609"/>
            <a:ext cx="3501957" cy="1595336"/>
          </a:xfrm>
          <a:prstGeom prst="frame">
            <a:avLst>
              <a:gd name="adj1" fmla="val 51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B134BC-0C78-8F40-B303-5FCE57665167}"/>
              </a:ext>
            </a:extLst>
          </p:cNvPr>
          <p:cNvSpPr txBox="1"/>
          <p:nvPr/>
        </p:nvSpPr>
        <p:spPr>
          <a:xfrm>
            <a:off x="14194654" y="8806117"/>
            <a:ext cx="26548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/>
              <a:t>ЧИСТАЯ ПРИБЫЛЬ:</a:t>
            </a:r>
          </a:p>
          <a:p>
            <a:pPr algn="ctr"/>
            <a:r>
              <a:rPr lang="ru-RU" sz="2000" dirty="0"/>
              <a:t>2 331 000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924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7" y="835415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Текущие результаты</a:t>
            </a:r>
            <a:endParaRPr lang="ru-RU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4966" y="2710752"/>
            <a:ext cx="18432491" cy="7554912"/>
          </a:xfrm>
        </p:spPr>
        <p:txBody>
          <a:bodyPr/>
          <a:lstStyle/>
          <a:p>
            <a:pPr marL="358775" indent="-342900">
              <a:buFont typeface="Wingdings" panose="05000000000000000000" pitchFamily="2" charset="2"/>
              <a:buChar char="Ø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Провели анализ рынка</a:t>
            </a:r>
          </a:p>
          <a:p>
            <a:pPr marL="358775" indent="-342900">
              <a:buFont typeface="Wingdings" panose="05000000000000000000" pitchFamily="2" charset="2"/>
              <a:buChar char="Ø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Построили бизнес- модель</a:t>
            </a:r>
          </a:p>
          <a:p>
            <a:pPr marL="358775" indent="-342900">
              <a:buFontTx/>
              <a:buChar char="-"/>
            </a:pPr>
            <a:endParaRPr lang="ru-RU" dirty="0"/>
          </a:p>
          <a:p>
            <a:pPr marL="358775" indent="-342900">
              <a:buFontTx/>
              <a:buChar char="-"/>
            </a:pPr>
            <a:endParaRPr lang="ru-RU" dirty="0"/>
          </a:p>
        </p:txBody>
      </p:sp>
      <p:sp>
        <p:nvSpPr>
          <p:cNvPr id="3" name="Рамка 2">
            <a:extLst>
              <a:ext uri="{FF2B5EF4-FFF2-40B4-BE49-F238E27FC236}">
                <a16:creationId xmlns:a16="http://schemas.microsoft.com/office/drawing/2014/main" id="{F599AD08-5FEA-664F-9B60-BE542EA7FAB2}"/>
              </a:ext>
            </a:extLst>
          </p:cNvPr>
          <p:cNvSpPr/>
          <p:nvPr/>
        </p:nvSpPr>
        <p:spPr>
          <a:xfrm>
            <a:off x="11278509" y="8627366"/>
            <a:ext cx="4942703" cy="1828800"/>
          </a:xfrm>
          <a:prstGeom prst="frame">
            <a:avLst>
              <a:gd name="adj1" fmla="val 43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IRL -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инвестиционной̆ готовности –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FFF</a:t>
            </a:r>
          </a:p>
          <a:p>
            <a:pPr algn="ctr"/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Базовая оценка объема рынка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Рамка 5">
            <a:extLst>
              <a:ext uri="{FF2B5EF4-FFF2-40B4-BE49-F238E27FC236}">
                <a16:creationId xmlns:a16="http://schemas.microsoft.com/office/drawing/2014/main" id="{6FE90EE3-E96D-C449-9C10-3DC89BD002F9}"/>
              </a:ext>
            </a:extLst>
          </p:cNvPr>
          <p:cNvSpPr/>
          <p:nvPr/>
        </p:nvSpPr>
        <p:spPr>
          <a:xfrm>
            <a:off x="11278510" y="6218310"/>
            <a:ext cx="4942703" cy="1828800"/>
          </a:xfrm>
          <a:prstGeom prst="frame">
            <a:avLst>
              <a:gd name="adj1" fmla="val 43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CRL -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корпоративной̆ готовности - 4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Рамка 6">
            <a:extLst>
              <a:ext uri="{FF2B5EF4-FFF2-40B4-BE49-F238E27FC236}">
                <a16:creationId xmlns:a16="http://schemas.microsoft.com/office/drawing/2014/main" id="{B08ECD6E-48AA-044F-AFDF-A43F343B0B2C}"/>
              </a:ext>
            </a:extLst>
          </p:cNvPr>
          <p:cNvSpPr/>
          <p:nvPr/>
        </p:nvSpPr>
        <p:spPr>
          <a:xfrm>
            <a:off x="11278510" y="1290959"/>
            <a:ext cx="4942703" cy="1828800"/>
          </a:xfrm>
          <a:prstGeom prst="frame">
            <a:avLst>
              <a:gd name="adj1" fmla="val 43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TRL -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готовности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технологии- 2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90674514-31A4-FB4B-BFC1-8F869F959533}"/>
              </a:ext>
            </a:extLst>
          </p:cNvPr>
          <p:cNvSpPr/>
          <p:nvPr/>
        </p:nvSpPr>
        <p:spPr>
          <a:xfrm>
            <a:off x="11278510" y="3798589"/>
            <a:ext cx="4942703" cy="1828800"/>
          </a:xfrm>
          <a:prstGeom prst="frame">
            <a:avLst>
              <a:gd name="adj1" fmla="val 43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MRL -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рыночной̆ готовности – 2 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и исследование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TextShape 2"/>
          <p:cNvSpPr txBox="1"/>
          <p:nvPr/>
        </p:nvSpPr>
        <p:spPr>
          <a:xfrm>
            <a:off x="1095768" y="717425"/>
            <a:ext cx="9740880" cy="910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5400" b="1" u="sng" strike="noStrike" spc="-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Команда</a:t>
            </a:r>
            <a:endParaRPr lang="ru-RU" sz="4400" b="0" u="sng" strike="noStrike" spc="-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  <p:sp>
        <p:nvSpPr>
          <p:cNvPr id="338" name="TextShape 3"/>
          <p:cNvSpPr txBox="1"/>
          <p:nvPr/>
        </p:nvSpPr>
        <p:spPr>
          <a:xfrm>
            <a:off x="894600" y="7261920"/>
            <a:ext cx="4134240" cy="21027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TextShape 4"/>
          <p:cNvSpPr txBox="1"/>
          <p:nvPr/>
        </p:nvSpPr>
        <p:spPr>
          <a:xfrm>
            <a:off x="894600" y="6621840"/>
            <a:ext cx="4134240" cy="438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0" name="TextShape 5"/>
          <p:cNvSpPr txBox="1"/>
          <p:nvPr/>
        </p:nvSpPr>
        <p:spPr>
          <a:xfrm>
            <a:off x="5644080" y="7261920"/>
            <a:ext cx="4134240" cy="21027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TextShape 6"/>
          <p:cNvSpPr txBox="1"/>
          <p:nvPr/>
        </p:nvSpPr>
        <p:spPr>
          <a:xfrm>
            <a:off x="5644080" y="6621840"/>
            <a:ext cx="4134240" cy="438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TextShape 7"/>
          <p:cNvSpPr txBox="1"/>
          <p:nvPr/>
        </p:nvSpPr>
        <p:spPr>
          <a:xfrm>
            <a:off x="10393560" y="7261920"/>
            <a:ext cx="4134240" cy="21027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TextShape 8"/>
          <p:cNvSpPr txBox="1"/>
          <p:nvPr/>
        </p:nvSpPr>
        <p:spPr>
          <a:xfrm>
            <a:off x="10393560" y="6621840"/>
            <a:ext cx="4134240" cy="438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TextShape 9"/>
          <p:cNvSpPr txBox="1"/>
          <p:nvPr/>
        </p:nvSpPr>
        <p:spPr>
          <a:xfrm>
            <a:off x="15326429" y="7515720"/>
            <a:ext cx="4134240" cy="21027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TextShape 10"/>
          <p:cNvSpPr txBox="1"/>
          <p:nvPr/>
        </p:nvSpPr>
        <p:spPr>
          <a:xfrm>
            <a:off x="15143400" y="6621840"/>
            <a:ext cx="4134240" cy="438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-221944" y="1172825"/>
          <a:ext cx="14518014" cy="9509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93949" y="9192672"/>
            <a:ext cx="68836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err="1"/>
              <a:t>Кишняйкина</a:t>
            </a:r>
            <a:r>
              <a:rPr lang="ru-RU" sz="2400" dirty="0"/>
              <a:t> Елена Анатольевна</a:t>
            </a:r>
          </a:p>
          <a:p>
            <a:pPr algn="ctr"/>
            <a:r>
              <a:rPr lang="ru-RU" sz="2400" dirty="0"/>
              <a:t>Кандидат с/х наук, доцент, наставник команды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935307" y="2081446"/>
            <a:ext cx="400622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err="1"/>
              <a:t>Ярикова</a:t>
            </a:r>
            <a:r>
              <a:rPr lang="ru-RU" sz="2000" dirty="0"/>
              <a:t> Алена Александровна</a:t>
            </a:r>
          </a:p>
          <a:p>
            <a:r>
              <a:rPr lang="ru-RU" sz="2000" dirty="0"/>
              <a:t>Составила презентацию, </a:t>
            </a:r>
          </a:p>
          <a:p>
            <a:r>
              <a:rPr lang="ru-RU" sz="2000" dirty="0"/>
              <a:t>провела проблемное интервью,</a:t>
            </a:r>
          </a:p>
          <a:p>
            <a:r>
              <a:rPr lang="ru-RU" sz="2000" dirty="0"/>
              <a:t>выявила проблему </a:t>
            </a:r>
          </a:p>
          <a:p>
            <a:endParaRPr lang="ru-RU" sz="2000" dirty="0"/>
          </a:p>
          <a:p>
            <a:r>
              <a:rPr lang="ru-RU" sz="2000" dirty="0"/>
              <a:t>  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361783" y="8642143"/>
            <a:ext cx="403347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Васильева Наталья Алексеевна</a:t>
            </a:r>
          </a:p>
          <a:p>
            <a:r>
              <a:rPr lang="ru-RU" sz="2000" dirty="0"/>
              <a:t>Провела анализ </a:t>
            </a:r>
          </a:p>
          <a:p>
            <a:r>
              <a:rPr lang="ru-RU" sz="2000" dirty="0"/>
              <a:t>рынка сбыть, провела </a:t>
            </a:r>
          </a:p>
          <a:p>
            <a:r>
              <a:rPr lang="ru-RU" sz="2000" dirty="0"/>
              <a:t>проблемное интервью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361783" y="4900129"/>
            <a:ext cx="337143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Константинова Елизавета </a:t>
            </a:r>
          </a:p>
          <a:p>
            <a:r>
              <a:rPr lang="ru-RU" sz="2000" dirty="0"/>
              <a:t>Александровна</a:t>
            </a:r>
          </a:p>
          <a:p>
            <a:r>
              <a:rPr lang="ru-RU" sz="2000" dirty="0"/>
              <a:t>Провела анализ рынка </a:t>
            </a:r>
          </a:p>
          <a:p>
            <a:r>
              <a:rPr lang="ru-RU" sz="2000" dirty="0"/>
              <a:t>конкурентов,</a:t>
            </a:r>
          </a:p>
          <a:p>
            <a:r>
              <a:rPr lang="ru-RU" sz="2000" dirty="0"/>
              <a:t>Рассчитала</a:t>
            </a:r>
          </a:p>
          <a:p>
            <a:r>
              <a:rPr lang="ru-RU" sz="2000" dirty="0"/>
              <a:t>финансовую часть</a:t>
            </a:r>
          </a:p>
        </p:txBody>
      </p:sp>
    </p:spTree>
    <p:extLst>
      <p:ext uri="{BB962C8B-B14F-4D97-AF65-F5344CB8AC3E}">
        <p14:creationId xmlns:p14="http://schemas.microsoft.com/office/powerpoint/2010/main" val="170764184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47900" y="2302320"/>
            <a:ext cx="9741217" cy="1135824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1.Запуск улиточной фермы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Проработка каналов сбыта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улиточного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мяса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3.Этапы производства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3.1 Закупка оборудования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3.2 Закупка взрослого поголовья улиток</a:t>
            </a: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endParaRPr lang="ru-RU" sz="1800" dirty="0">
              <a:solidFill>
                <a:schemeClr val="tx1"/>
              </a:solidFill>
            </a:endParaRPr>
          </a:p>
          <a:p>
            <a:pPr>
              <a:lnSpc>
                <a:spcPts val="4360"/>
              </a:lnSpc>
              <a:buNone/>
            </a:pPr>
            <a:r>
              <a:rPr lang="ru-RU" sz="1800" dirty="0">
                <a:solidFill>
                  <a:schemeClr val="tx1"/>
                </a:solidFill>
              </a:rPr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>
                <a:solidFill>
                  <a:schemeClr val="tx1"/>
                </a:solidFill>
              </a:rPr>
              <a:t>email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5631887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5400" b="1" dirty="0">
                <a:solidFill>
                  <a:schemeClr val="tx1"/>
                </a:solidFill>
              </a:rPr>
              <a:t>Контакты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ru-RU" sz="2800" dirty="0"/>
              <a:t> 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908) 955-59-03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alena.yarikova@mail.ru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6154" t="9299"/>
          <a:stretch/>
        </p:blipFill>
        <p:spPr>
          <a:xfrm>
            <a:off x="11803620" y="3579409"/>
            <a:ext cx="7214361" cy="59484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t="20821" b="28085"/>
          <a:stretch/>
        </p:blipFill>
        <p:spPr>
          <a:xfrm>
            <a:off x="4212416" y="942510"/>
            <a:ext cx="6047549" cy="66893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metadata/properties"/>
    <ds:schemaRef ds:uri="http://purl.org/dc/dcmitype/"/>
    <ds:schemaRef ds:uri="http://schemas.microsoft.com/office/2006/documentManagement/types"/>
    <ds:schemaRef ds:uri="f3f21cfc-4d3e-42b1-8a95-d7209818f9d6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dae585fd-f7dc-4d5a-b1b8-e5742ef77c8f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4353</TotalTime>
  <Words>814</Words>
  <Application>Microsoft Office PowerPoint</Application>
  <PresentationFormat>Произвольный</PresentationFormat>
  <Paragraphs>233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DejaVu Sans Light</vt:lpstr>
      <vt:lpstr>Times New Roman</vt:lpstr>
      <vt:lpstr>Wingdings</vt:lpstr>
      <vt:lpstr>ОБЛОЖКИ</vt:lpstr>
      <vt:lpstr>РАЗДЕЛИТЕЛИ</vt:lpstr>
      <vt:lpstr>Тема Office</vt:lpstr>
      <vt:lpstr>Презентация PowerPoint</vt:lpstr>
      <vt:lpstr>Актуальность проекта</vt:lpstr>
      <vt:lpstr>Проблема</vt:lpstr>
      <vt:lpstr>Решение</vt:lpstr>
      <vt:lpstr>Презентация PowerPoint</vt:lpstr>
      <vt:lpstr>Рынок</vt:lpstr>
      <vt:lpstr>КОНКУРЕНТЫ</vt:lpstr>
      <vt:lpstr>Бизнес-модель</vt:lpstr>
      <vt:lpstr>Финансовый план проекта </vt:lpstr>
      <vt:lpstr>Финансовый план проекта</vt:lpstr>
      <vt:lpstr>Текущие результаты</vt:lpstr>
      <vt:lpstr>Презентация PowerPoint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йцукен</cp:lastModifiedBy>
  <cp:revision>279</cp:revision>
  <dcterms:created xsi:type="dcterms:W3CDTF">2021-03-01T12:07:13Z</dcterms:created>
  <dcterms:modified xsi:type="dcterms:W3CDTF">2023-12-01T16:21:32Z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