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2" r:id="rId2"/>
    <p:sldId id="257" r:id="rId3"/>
    <p:sldId id="263" r:id="rId4"/>
    <p:sldId id="258" r:id="rId5"/>
    <p:sldId id="265" r:id="rId6"/>
    <p:sldId id="264" r:id="rId7"/>
    <p:sldId id="261" r:id="rId8"/>
    <p:sldId id="266" r:id="rId9"/>
    <p:sldId id="268" r:id="rId10"/>
    <p:sldId id="267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DAE3"/>
    <a:srgbClr val="9F00FF"/>
    <a:srgbClr val="FBB3C1"/>
    <a:srgbClr val="FFAC00"/>
    <a:srgbClr val="FF2F2D"/>
    <a:srgbClr val="D2F3FC"/>
    <a:srgbClr val="9F00AF"/>
    <a:srgbClr val="E2BCBC"/>
    <a:srgbClr val="EAE88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456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A3194A-6185-457C-AFC7-1BE364B72AC6}" type="doc">
      <dgm:prSet loTypeId="urn:microsoft.com/office/officeart/2005/8/layout/radial5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C660FE-C95E-4700-95E7-D782D70F5423}">
      <dgm:prSet phldrT="[Текст]" custT="1"/>
      <dgm:spPr>
        <a:solidFill>
          <a:srgbClr val="FBB3C1"/>
        </a:solidFill>
      </dgm:spPr>
      <dgm:t>
        <a:bodyPr/>
        <a:lstStyle/>
        <a:p>
          <a:r>
            <a:rPr lang="ru-RU" sz="700" dirty="0" smtClean="0"/>
            <a:t>Витамины</a:t>
          </a:r>
          <a:endParaRPr lang="ru-RU" sz="700" dirty="0"/>
        </a:p>
      </dgm:t>
    </dgm:pt>
    <dgm:pt modelId="{E9146594-27E0-4E27-9A06-442BFA469E94}" type="parTrans" cxnId="{DC735923-A09F-425C-B295-7D298C5BBB5A}">
      <dgm:prSet/>
      <dgm:spPr/>
      <dgm:t>
        <a:bodyPr/>
        <a:lstStyle/>
        <a:p>
          <a:endParaRPr lang="ru-RU" sz="4000"/>
        </a:p>
      </dgm:t>
    </dgm:pt>
    <dgm:pt modelId="{3B395DD2-D241-4F9C-BBB6-DC556232C35C}" type="sibTrans" cxnId="{DC735923-A09F-425C-B295-7D298C5BBB5A}">
      <dgm:prSet/>
      <dgm:spPr/>
      <dgm:t>
        <a:bodyPr/>
        <a:lstStyle/>
        <a:p>
          <a:endParaRPr lang="ru-RU" sz="4000"/>
        </a:p>
      </dgm:t>
    </dgm:pt>
    <dgm:pt modelId="{30C02E5A-7681-428A-B178-B9EC1BADD2BD}">
      <dgm:prSet phldrT="[Текст]" custT="1"/>
      <dgm:spPr>
        <a:solidFill>
          <a:srgbClr val="FFAC00"/>
        </a:solidFill>
      </dgm:spPr>
      <dgm:t>
        <a:bodyPr/>
        <a:lstStyle/>
        <a:p>
          <a:r>
            <a:rPr lang="ru-RU" sz="1200" dirty="0" smtClean="0"/>
            <a:t>А</a:t>
          </a:r>
          <a:endParaRPr lang="ru-RU" sz="1200" dirty="0"/>
        </a:p>
      </dgm:t>
    </dgm:pt>
    <dgm:pt modelId="{F25F0414-30A9-461D-A59D-A04BFE35CBB5}" type="parTrans" cxnId="{5690F751-8A84-4266-B1D7-B0B15E7E6A7E}">
      <dgm:prSet custT="1"/>
      <dgm:spPr/>
      <dgm:t>
        <a:bodyPr/>
        <a:lstStyle/>
        <a:p>
          <a:endParaRPr lang="ru-RU" sz="1100"/>
        </a:p>
      </dgm:t>
    </dgm:pt>
    <dgm:pt modelId="{77A7F747-2AB6-4D29-AAC1-34652A976237}" type="sibTrans" cxnId="{5690F751-8A84-4266-B1D7-B0B15E7E6A7E}">
      <dgm:prSet/>
      <dgm:spPr/>
      <dgm:t>
        <a:bodyPr/>
        <a:lstStyle/>
        <a:p>
          <a:endParaRPr lang="ru-RU" sz="4000"/>
        </a:p>
      </dgm:t>
    </dgm:pt>
    <dgm:pt modelId="{52BEF516-3359-4A10-89D4-A3D3988F551F}">
      <dgm:prSet phldrT="[Текст]" custT="1"/>
      <dgm:spPr>
        <a:solidFill>
          <a:srgbClr val="FFAC00"/>
        </a:solidFill>
      </dgm:spPr>
      <dgm:t>
        <a:bodyPr/>
        <a:lstStyle/>
        <a:p>
          <a:r>
            <a:rPr lang="en-US" sz="1200" dirty="0" smtClean="0"/>
            <a:t>B</a:t>
          </a:r>
          <a:r>
            <a:rPr lang="ru-RU" sz="1200" baseline="-25000" dirty="0" smtClean="0"/>
            <a:t>9</a:t>
          </a:r>
          <a:endParaRPr lang="ru-RU" sz="1200" dirty="0"/>
        </a:p>
      </dgm:t>
    </dgm:pt>
    <dgm:pt modelId="{450AF29E-99F5-4DE6-A3ED-6D489E9836FF}" type="parTrans" cxnId="{C5DFE7B7-8FE9-4B06-8173-5853B20FF806}">
      <dgm:prSet custT="1"/>
      <dgm:spPr/>
      <dgm:t>
        <a:bodyPr/>
        <a:lstStyle/>
        <a:p>
          <a:endParaRPr lang="ru-RU" sz="1100"/>
        </a:p>
      </dgm:t>
    </dgm:pt>
    <dgm:pt modelId="{14CF5198-568C-4CB5-BBCD-64616A1C2409}" type="sibTrans" cxnId="{C5DFE7B7-8FE9-4B06-8173-5853B20FF806}">
      <dgm:prSet/>
      <dgm:spPr/>
      <dgm:t>
        <a:bodyPr/>
        <a:lstStyle/>
        <a:p>
          <a:endParaRPr lang="ru-RU" sz="4000"/>
        </a:p>
      </dgm:t>
    </dgm:pt>
    <dgm:pt modelId="{6B2EEA72-796F-4BF6-B3D9-1FBC5E776BE1}">
      <dgm:prSet phldrT="[Текст]" custT="1"/>
      <dgm:spPr>
        <a:solidFill>
          <a:srgbClr val="FFAC00"/>
        </a:solidFill>
      </dgm:spPr>
      <dgm:t>
        <a:bodyPr/>
        <a:lstStyle/>
        <a:p>
          <a:r>
            <a:rPr lang="en-US" sz="1200" dirty="0" smtClean="0"/>
            <a:t>C</a:t>
          </a:r>
          <a:endParaRPr lang="ru-RU" sz="1200" dirty="0"/>
        </a:p>
      </dgm:t>
    </dgm:pt>
    <dgm:pt modelId="{0A8A47FA-B746-43DA-8929-D8EC82559E64}" type="parTrans" cxnId="{F1270B8A-5735-4250-A85B-8C4F19240181}">
      <dgm:prSet custT="1"/>
      <dgm:spPr/>
      <dgm:t>
        <a:bodyPr/>
        <a:lstStyle/>
        <a:p>
          <a:endParaRPr lang="ru-RU" sz="1100"/>
        </a:p>
      </dgm:t>
    </dgm:pt>
    <dgm:pt modelId="{3C29A759-3038-4764-97AE-0EDF9A1AB6D6}" type="sibTrans" cxnId="{F1270B8A-5735-4250-A85B-8C4F19240181}">
      <dgm:prSet/>
      <dgm:spPr/>
      <dgm:t>
        <a:bodyPr/>
        <a:lstStyle/>
        <a:p>
          <a:endParaRPr lang="ru-RU" sz="4000"/>
        </a:p>
      </dgm:t>
    </dgm:pt>
    <dgm:pt modelId="{6C2CEC11-1066-46D1-9CC0-C772E9B6960A}">
      <dgm:prSet phldrT="[Текст]" custT="1"/>
      <dgm:spPr>
        <a:solidFill>
          <a:srgbClr val="FFAC00"/>
        </a:solidFill>
      </dgm:spPr>
      <dgm:t>
        <a:bodyPr/>
        <a:lstStyle/>
        <a:p>
          <a:r>
            <a:rPr lang="ru-RU" sz="1200" dirty="0" smtClean="0"/>
            <a:t>B</a:t>
          </a:r>
          <a:r>
            <a:rPr lang="ru-RU" sz="1200" baseline="-25000" dirty="0" smtClean="0"/>
            <a:t>12</a:t>
          </a:r>
          <a:endParaRPr lang="ru-RU" sz="1200" dirty="0"/>
        </a:p>
      </dgm:t>
    </dgm:pt>
    <dgm:pt modelId="{B26B6450-0005-4B30-AAEB-B3D17F8A6F18}" type="parTrans" cxnId="{C9136130-1D39-4BDA-9847-04BAF0D7129E}">
      <dgm:prSet custT="1"/>
      <dgm:spPr/>
      <dgm:t>
        <a:bodyPr/>
        <a:lstStyle/>
        <a:p>
          <a:endParaRPr lang="ru-RU" sz="1100"/>
        </a:p>
      </dgm:t>
    </dgm:pt>
    <dgm:pt modelId="{DE6E6D1B-2E3A-406A-88F2-4C180F55A780}" type="sibTrans" cxnId="{C9136130-1D39-4BDA-9847-04BAF0D7129E}">
      <dgm:prSet/>
      <dgm:spPr/>
      <dgm:t>
        <a:bodyPr/>
        <a:lstStyle/>
        <a:p>
          <a:endParaRPr lang="ru-RU" sz="4000"/>
        </a:p>
      </dgm:t>
    </dgm:pt>
    <dgm:pt modelId="{40AC54B6-ACE7-401A-99B2-BB46C69C3CEC}">
      <dgm:prSet phldrT="[Текст]" custT="1"/>
      <dgm:spPr>
        <a:solidFill>
          <a:srgbClr val="FFAC00"/>
        </a:solidFill>
      </dgm:spPr>
      <dgm:t>
        <a:bodyPr/>
        <a:lstStyle/>
        <a:p>
          <a:r>
            <a:rPr lang="ru-RU" sz="1200" dirty="0" smtClean="0"/>
            <a:t>D</a:t>
          </a:r>
          <a:endParaRPr lang="ru-RU" sz="1200" dirty="0"/>
        </a:p>
      </dgm:t>
    </dgm:pt>
    <dgm:pt modelId="{E5AEADB3-E257-461C-A386-2649B63F6BF1}" type="parTrans" cxnId="{3E3FB544-DF31-4CB0-AEC4-D0D31605D6E7}">
      <dgm:prSet custT="1"/>
      <dgm:spPr/>
      <dgm:t>
        <a:bodyPr/>
        <a:lstStyle/>
        <a:p>
          <a:endParaRPr lang="ru-RU" sz="1100"/>
        </a:p>
      </dgm:t>
    </dgm:pt>
    <dgm:pt modelId="{7B50CC9B-643C-4F7C-935D-97C8ADE9FE55}" type="sibTrans" cxnId="{3E3FB544-DF31-4CB0-AEC4-D0D31605D6E7}">
      <dgm:prSet/>
      <dgm:spPr/>
      <dgm:t>
        <a:bodyPr/>
        <a:lstStyle/>
        <a:p>
          <a:endParaRPr lang="ru-RU" sz="4000"/>
        </a:p>
      </dgm:t>
    </dgm:pt>
    <dgm:pt modelId="{BCDB0DC3-EDA2-404E-9E68-6F86E16BD3A9}">
      <dgm:prSet custT="1"/>
      <dgm:spPr>
        <a:solidFill>
          <a:srgbClr val="FFAC00"/>
        </a:solidFill>
      </dgm:spPr>
      <dgm:t>
        <a:bodyPr/>
        <a:lstStyle/>
        <a:p>
          <a:r>
            <a:rPr lang="ru-RU" sz="1200" dirty="0" smtClean="0"/>
            <a:t>B</a:t>
          </a:r>
          <a:r>
            <a:rPr lang="ru-RU" sz="1200" baseline="-25000" dirty="0" smtClean="0"/>
            <a:t>6</a:t>
          </a:r>
          <a:endParaRPr lang="ru-RU" sz="1200" dirty="0"/>
        </a:p>
      </dgm:t>
    </dgm:pt>
    <dgm:pt modelId="{CB68A055-4A3F-4DDA-A404-395D35DCAA29}" type="parTrans" cxnId="{4E7F04EE-6DD1-4375-B60F-DF70A49579FD}">
      <dgm:prSet custT="1"/>
      <dgm:spPr/>
      <dgm:t>
        <a:bodyPr/>
        <a:lstStyle/>
        <a:p>
          <a:endParaRPr lang="ru-RU" sz="1100"/>
        </a:p>
      </dgm:t>
    </dgm:pt>
    <dgm:pt modelId="{0383BE35-6A66-43F2-81F2-309A003C4415}" type="sibTrans" cxnId="{4E7F04EE-6DD1-4375-B60F-DF70A49579FD}">
      <dgm:prSet/>
      <dgm:spPr/>
      <dgm:t>
        <a:bodyPr/>
        <a:lstStyle/>
        <a:p>
          <a:endParaRPr lang="ru-RU" sz="4000"/>
        </a:p>
      </dgm:t>
    </dgm:pt>
    <dgm:pt modelId="{43D6BA63-CD1C-4531-BD5B-E99587A77179}" type="pres">
      <dgm:prSet presAssocID="{C3A3194A-6185-457C-AFC7-1BE364B72AC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4897F80-5959-4806-A30E-BCA78225A061}" type="pres">
      <dgm:prSet presAssocID="{FBC660FE-C95E-4700-95E7-D782D70F5423}" presName="centerShape" presStyleLbl="node0" presStyleIdx="0" presStyleCnt="1"/>
      <dgm:spPr/>
      <dgm:t>
        <a:bodyPr/>
        <a:lstStyle/>
        <a:p>
          <a:endParaRPr lang="ru-RU"/>
        </a:p>
      </dgm:t>
    </dgm:pt>
    <dgm:pt modelId="{6446C369-9F68-4E03-9E9F-EF7924F25EAE}" type="pres">
      <dgm:prSet presAssocID="{F25F0414-30A9-461D-A59D-A04BFE35CBB5}" presName="parTrans" presStyleLbl="sibTrans2D1" presStyleIdx="0" presStyleCnt="6"/>
      <dgm:spPr/>
      <dgm:t>
        <a:bodyPr/>
        <a:lstStyle/>
        <a:p>
          <a:endParaRPr lang="ru-RU"/>
        </a:p>
      </dgm:t>
    </dgm:pt>
    <dgm:pt modelId="{E51BC26F-586A-4012-A625-038007245C22}" type="pres">
      <dgm:prSet presAssocID="{F25F0414-30A9-461D-A59D-A04BFE35CBB5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9590B84D-A940-4A31-86BE-2B6BDC8D271C}" type="pres">
      <dgm:prSet presAssocID="{30C02E5A-7681-428A-B178-B9EC1BADD2BD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3E996C-5FFB-4BD0-8DD6-A49E1771F4B5}" type="pres">
      <dgm:prSet presAssocID="{450AF29E-99F5-4DE6-A3ED-6D489E9836FF}" presName="parTrans" presStyleLbl="sibTrans2D1" presStyleIdx="1" presStyleCnt="6"/>
      <dgm:spPr/>
      <dgm:t>
        <a:bodyPr/>
        <a:lstStyle/>
        <a:p>
          <a:endParaRPr lang="ru-RU"/>
        </a:p>
      </dgm:t>
    </dgm:pt>
    <dgm:pt modelId="{F1BEA075-8B31-4271-B8DC-EBCC959DF932}" type="pres">
      <dgm:prSet presAssocID="{450AF29E-99F5-4DE6-A3ED-6D489E9836FF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1F9581E7-5A04-42A3-A007-992070A195C1}" type="pres">
      <dgm:prSet presAssocID="{52BEF516-3359-4A10-89D4-A3D3988F551F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CABB4D-1D46-45A8-AB2D-3FCECF14F52D}" type="pres">
      <dgm:prSet presAssocID="{0A8A47FA-B746-43DA-8929-D8EC82559E64}" presName="parTrans" presStyleLbl="sibTrans2D1" presStyleIdx="2" presStyleCnt="6"/>
      <dgm:spPr/>
      <dgm:t>
        <a:bodyPr/>
        <a:lstStyle/>
        <a:p>
          <a:endParaRPr lang="ru-RU"/>
        </a:p>
      </dgm:t>
    </dgm:pt>
    <dgm:pt modelId="{4E3406AD-2CEC-4D3C-A042-11020BE712B8}" type="pres">
      <dgm:prSet presAssocID="{0A8A47FA-B746-43DA-8929-D8EC82559E64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9ED8F548-5A71-4E3A-ABC8-F451BE371BC3}" type="pres">
      <dgm:prSet presAssocID="{6B2EEA72-796F-4BF6-B3D9-1FBC5E776BE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5C6EA7-99B9-4FB1-BEB3-D0CF0F04E684}" type="pres">
      <dgm:prSet presAssocID="{B26B6450-0005-4B30-AAEB-B3D17F8A6F18}" presName="parTrans" presStyleLbl="sibTrans2D1" presStyleIdx="3" presStyleCnt="6"/>
      <dgm:spPr/>
      <dgm:t>
        <a:bodyPr/>
        <a:lstStyle/>
        <a:p>
          <a:endParaRPr lang="ru-RU"/>
        </a:p>
      </dgm:t>
    </dgm:pt>
    <dgm:pt modelId="{83ADD817-BB2A-453C-9EE3-AD928BA5A180}" type="pres">
      <dgm:prSet presAssocID="{B26B6450-0005-4B30-AAEB-B3D17F8A6F18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FFC459A0-BB1C-4D26-9454-951626E271E8}" type="pres">
      <dgm:prSet presAssocID="{6C2CEC11-1066-46D1-9CC0-C772E9B6960A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50649B-0985-4B5A-9C1A-35A12DFD22DE}" type="pres">
      <dgm:prSet presAssocID="{CB68A055-4A3F-4DDA-A404-395D35DCAA29}" presName="parTrans" presStyleLbl="sibTrans2D1" presStyleIdx="4" presStyleCnt="6"/>
      <dgm:spPr/>
      <dgm:t>
        <a:bodyPr/>
        <a:lstStyle/>
        <a:p>
          <a:endParaRPr lang="ru-RU"/>
        </a:p>
      </dgm:t>
    </dgm:pt>
    <dgm:pt modelId="{644EA3CB-84D8-468E-B2AA-7294D0754BB5}" type="pres">
      <dgm:prSet presAssocID="{CB68A055-4A3F-4DDA-A404-395D35DCAA29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683BDFF7-8022-4D30-BFBD-19C2DB4C8A9C}" type="pres">
      <dgm:prSet presAssocID="{BCDB0DC3-EDA2-404E-9E68-6F86E16BD3A9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DBA6B3-4505-4118-AE24-DA3A369952AC}" type="pres">
      <dgm:prSet presAssocID="{E5AEADB3-E257-461C-A386-2649B63F6BF1}" presName="parTrans" presStyleLbl="sibTrans2D1" presStyleIdx="5" presStyleCnt="6"/>
      <dgm:spPr/>
      <dgm:t>
        <a:bodyPr/>
        <a:lstStyle/>
        <a:p>
          <a:endParaRPr lang="ru-RU"/>
        </a:p>
      </dgm:t>
    </dgm:pt>
    <dgm:pt modelId="{885E6451-A251-43E1-B4CA-BE84EB51E1DC}" type="pres">
      <dgm:prSet presAssocID="{E5AEADB3-E257-461C-A386-2649B63F6BF1}" presName="connectorText" presStyleLbl="sibTrans2D1" presStyleIdx="5" presStyleCnt="6"/>
      <dgm:spPr/>
      <dgm:t>
        <a:bodyPr/>
        <a:lstStyle/>
        <a:p>
          <a:endParaRPr lang="ru-RU"/>
        </a:p>
      </dgm:t>
    </dgm:pt>
    <dgm:pt modelId="{B5DB07A6-8560-4AD4-B3D6-F2551FEB57A0}" type="pres">
      <dgm:prSet presAssocID="{40AC54B6-ACE7-401A-99B2-BB46C69C3CEC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690F751-8A84-4266-B1D7-B0B15E7E6A7E}" srcId="{FBC660FE-C95E-4700-95E7-D782D70F5423}" destId="{30C02E5A-7681-428A-B178-B9EC1BADD2BD}" srcOrd="0" destOrd="0" parTransId="{F25F0414-30A9-461D-A59D-A04BFE35CBB5}" sibTransId="{77A7F747-2AB6-4D29-AAC1-34652A976237}"/>
    <dgm:cxn modelId="{7DBECD4B-726C-402D-BCFB-6B503690AAB6}" type="presOf" srcId="{B26B6450-0005-4B30-AAEB-B3D17F8A6F18}" destId="{83ADD817-BB2A-453C-9EE3-AD928BA5A180}" srcOrd="1" destOrd="0" presId="urn:microsoft.com/office/officeart/2005/8/layout/radial5"/>
    <dgm:cxn modelId="{243E11C0-99CA-4F0A-AC97-6BAF28C6A2B9}" type="presOf" srcId="{C3A3194A-6185-457C-AFC7-1BE364B72AC6}" destId="{43D6BA63-CD1C-4531-BD5B-E99587A77179}" srcOrd="0" destOrd="0" presId="urn:microsoft.com/office/officeart/2005/8/layout/radial5"/>
    <dgm:cxn modelId="{0CB07FAF-8BE1-4F10-874F-22C0575CA144}" type="presOf" srcId="{BCDB0DC3-EDA2-404E-9E68-6F86E16BD3A9}" destId="{683BDFF7-8022-4D30-BFBD-19C2DB4C8A9C}" srcOrd="0" destOrd="0" presId="urn:microsoft.com/office/officeart/2005/8/layout/radial5"/>
    <dgm:cxn modelId="{0C6834FD-3B41-4D5F-9B16-0F4BF8BD2BBA}" type="presOf" srcId="{F25F0414-30A9-461D-A59D-A04BFE35CBB5}" destId="{6446C369-9F68-4E03-9E9F-EF7924F25EAE}" srcOrd="0" destOrd="0" presId="urn:microsoft.com/office/officeart/2005/8/layout/radial5"/>
    <dgm:cxn modelId="{FF4B783E-DAD6-44A7-8B1E-91815CD49B64}" type="presOf" srcId="{52BEF516-3359-4A10-89D4-A3D3988F551F}" destId="{1F9581E7-5A04-42A3-A007-992070A195C1}" srcOrd="0" destOrd="0" presId="urn:microsoft.com/office/officeart/2005/8/layout/radial5"/>
    <dgm:cxn modelId="{F1270B8A-5735-4250-A85B-8C4F19240181}" srcId="{FBC660FE-C95E-4700-95E7-D782D70F5423}" destId="{6B2EEA72-796F-4BF6-B3D9-1FBC5E776BE1}" srcOrd="2" destOrd="0" parTransId="{0A8A47FA-B746-43DA-8929-D8EC82559E64}" sibTransId="{3C29A759-3038-4764-97AE-0EDF9A1AB6D6}"/>
    <dgm:cxn modelId="{6ADE0EA4-934F-4B92-AEA5-1A92160433B9}" type="presOf" srcId="{CB68A055-4A3F-4DDA-A404-395D35DCAA29}" destId="{C550649B-0985-4B5A-9C1A-35A12DFD22DE}" srcOrd="0" destOrd="0" presId="urn:microsoft.com/office/officeart/2005/8/layout/radial5"/>
    <dgm:cxn modelId="{8BCE0AFC-6C68-4424-A72C-6DCCC7E8531E}" type="presOf" srcId="{0A8A47FA-B746-43DA-8929-D8EC82559E64}" destId="{BFCABB4D-1D46-45A8-AB2D-3FCECF14F52D}" srcOrd="0" destOrd="0" presId="urn:microsoft.com/office/officeart/2005/8/layout/radial5"/>
    <dgm:cxn modelId="{A31ABED0-775A-434D-8F7E-F025D58BE94C}" type="presOf" srcId="{0A8A47FA-B746-43DA-8929-D8EC82559E64}" destId="{4E3406AD-2CEC-4D3C-A042-11020BE712B8}" srcOrd="1" destOrd="0" presId="urn:microsoft.com/office/officeart/2005/8/layout/radial5"/>
    <dgm:cxn modelId="{EA4F8F41-0477-4A00-8D67-7875365670DD}" type="presOf" srcId="{6C2CEC11-1066-46D1-9CC0-C772E9B6960A}" destId="{FFC459A0-BB1C-4D26-9454-951626E271E8}" srcOrd="0" destOrd="0" presId="urn:microsoft.com/office/officeart/2005/8/layout/radial5"/>
    <dgm:cxn modelId="{E4A6B8EC-E7B9-42E6-BFAB-F80E8D7A7A42}" type="presOf" srcId="{E5AEADB3-E257-461C-A386-2649B63F6BF1}" destId="{5DDBA6B3-4505-4118-AE24-DA3A369952AC}" srcOrd="0" destOrd="0" presId="urn:microsoft.com/office/officeart/2005/8/layout/radial5"/>
    <dgm:cxn modelId="{4EA8B08B-531F-4A21-9705-FC92E968E4B8}" type="presOf" srcId="{FBC660FE-C95E-4700-95E7-D782D70F5423}" destId="{74897F80-5959-4806-A30E-BCA78225A061}" srcOrd="0" destOrd="0" presId="urn:microsoft.com/office/officeart/2005/8/layout/radial5"/>
    <dgm:cxn modelId="{4ABCD9AC-2660-4E15-B4D2-22556D149133}" type="presOf" srcId="{F25F0414-30A9-461D-A59D-A04BFE35CBB5}" destId="{E51BC26F-586A-4012-A625-038007245C22}" srcOrd="1" destOrd="0" presId="urn:microsoft.com/office/officeart/2005/8/layout/radial5"/>
    <dgm:cxn modelId="{C5DFE7B7-8FE9-4B06-8173-5853B20FF806}" srcId="{FBC660FE-C95E-4700-95E7-D782D70F5423}" destId="{52BEF516-3359-4A10-89D4-A3D3988F551F}" srcOrd="1" destOrd="0" parTransId="{450AF29E-99F5-4DE6-A3ED-6D489E9836FF}" sibTransId="{14CF5198-568C-4CB5-BBCD-64616A1C2409}"/>
    <dgm:cxn modelId="{7B9ACC85-7003-43EE-B6E8-4F1F561D935A}" type="presOf" srcId="{6B2EEA72-796F-4BF6-B3D9-1FBC5E776BE1}" destId="{9ED8F548-5A71-4E3A-ABC8-F451BE371BC3}" srcOrd="0" destOrd="0" presId="urn:microsoft.com/office/officeart/2005/8/layout/radial5"/>
    <dgm:cxn modelId="{E2152BC1-B4CA-4D19-8FAA-FCA4849240D1}" type="presOf" srcId="{30C02E5A-7681-428A-B178-B9EC1BADD2BD}" destId="{9590B84D-A940-4A31-86BE-2B6BDC8D271C}" srcOrd="0" destOrd="0" presId="urn:microsoft.com/office/officeart/2005/8/layout/radial5"/>
    <dgm:cxn modelId="{C9136130-1D39-4BDA-9847-04BAF0D7129E}" srcId="{FBC660FE-C95E-4700-95E7-D782D70F5423}" destId="{6C2CEC11-1066-46D1-9CC0-C772E9B6960A}" srcOrd="3" destOrd="0" parTransId="{B26B6450-0005-4B30-AAEB-B3D17F8A6F18}" sibTransId="{DE6E6D1B-2E3A-406A-88F2-4C180F55A780}"/>
    <dgm:cxn modelId="{3E3FB544-DF31-4CB0-AEC4-D0D31605D6E7}" srcId="{FBC660FE-C95E-4700-95E7-D782D70F5423}" destId="{40AC54B6-ACE7-401A-99B2-BB46C69C3CEC}" srcOrd="5" destOrd="0" parTransId="{E5AEADB3-E257-461C-A386-2649B63F6BF1}" sibTransId="{7B50CC9B-643C-4F7C-935D-97C8ADE9FE55}"/>
    <dgm:cxn modelId="{57DC7DEB-4246-4F99-B752-23E6F09EA74A}" type="presOf" srcId="{E5AEADB3-E257-461C-A386-2649B63F6BF1}" destId="{885E6451-A251-43E1-B4CA-BE84EB51E1DC}" srcOrd="1" destOrd="0" presId="urn:microsoft.com/office/officeart/2005/8/layout/radial5"/>
    <dgm:cxn modelId="{A0CE8898-6CB1-485C-AB0B-372DA881146C}" type="presOf" srcId="{450AF29E-99F5-4DE6-A3ED-6D489E9836FF}" destId="{3B3E996C-5FFB-4BD0-8DD6-A49E1771F4B5}" srcOrd="0" destOrd="0" presId="urn:microsoft.com/office/officeart/2005/8/layout/radial5"/>
    <dgm:cxn modelId="{1157E275-D1D1-437D-B8ED-8B9247FC948E}" type="presOf" srcId="{40AC54B6-ACE7-401A-99B2-BB46C69C3CEC}" destId="{B5DB07A6-8560-4AD4-B3D6-F2551FEB57A0}" srcOrd="0" destOrd="0" presId="urn:microsoft.com/office/officeart/2005/8/layout/radial5"/>
    <dgm:cxn modelId="{C819104F-4E4B-41E3-B72D-33E46B9DA203}" type="presOf" srcId="{CB68A055-4A3F-4DDA-A404-395D35DCAA29}" destId="{644EA3CB-84D8-468E-B2AA-7294D0754BB5}" srcOrd="1" destOrd="0" presId="urn:microsoft.com/office/officeart/2005/8/layout/radial5"/>
    <dgm:cxn modelId="{2D28FE9C-7165-499C-9678-2011EB5FC0A1}" type="presOf" srcId="{B26B6450-0005-4B30-AAEB-B3D17F8A6F18}" destId="{335C6EA7-99B9-4FB1-BEB3-D0CF0F04E684}" srcOrd="0" destOrd="0" presId="urn:microsoft.com/office/officeart/2005/8/layout/radial5"/>
    <dgm:cxn modelId="{21A9BD99-27FB-4FCC-B4FD-21F73E865781}" type="presOf" srcId="{450AF29E-99F5-4DE6-A3ED-6D489E9836FF}" destId="{F1BEA075-8B31-4271-B8DC-EBCC959DF932}" srcOrd="1" destOrd="0" presId="urn:microsoft.com/office/officeart/2005/8/layout/radial5"/>
    <dgm:cxn modelId="{DC735923-A09F-425C-B295-7D298C5BBB5A}" srcId="{C3A3194A-6185-457C-AFC7-1BE364B72AC6}" destId="{FBC660FE-C95E-4700-95E7-D782D70F5423}" srcOrd="0" destOrd="0" parTransId="{E9146594-27E0-4E27-9A06-442BFA469E94}" sibTransId="{3B395DD2-D241-4F9C-BBB6-DC556232C35C}"/>
    <dgm:cxn modelId="{4E7F04EE-6DD1-4375-B60F-DF70A49579FD}" srcId="{FBC660FE-C95E-4700-95E7-D782D70F5423}" destId="{BCDB0DC3-EDA2-404E-9E68-6F86E16BD3A9}" srcOrd="4" destOrd="0" parTransId="{CB68A055-4A3F-4DDA-A404-395D35DCAA29}" sibTransId="{0383BE35-6A66-43F2-81F2-309A003C4415}"/>
    <dgm:cxn modelId="{AD0908D7-D0E8-4C2A-96A1-BA09BEC82DD8}" type="presParOf" srcId="{43D6BA63-CD1C-4531-BD5B-E99587A77179}" destId="{74897F80-5959-4806-A30E-BCA78225A061}" srcOrd="0" destOrd="0" presId="urn:microsoft.com/office/officeart/2005/8/layout/radial5"/>
    <dgm:cxn modelId="{469AC326-3ABC-4EB6-B35E-AD79D2A08DD5}" type="presParOf" srcId="{43D6BA63-CD1C-4531-BD5B-E99587A77179}" destId="{6446C369-9F68-4E03-9E9F-EF7924F25EAE}" srcOrd="1" destOrd="0" presId="urn:microsoft.com/office/officeart/2005/8/layout/radial5"/>
    <dgm:cxn modelId="{CB25034C-337B-4B43-B51E-A06B21763611}" type="presParOf" srcId="{6446C369-9F68-4E03-9E9F-EF7924F25EAE}" destId="{E51BC26F-586A-4012-A625-038007245C22}" srcOrd="0" destOrd="0" presId="urn:microsoft.com/office/officeart/2005/8/layout/radial5"/>
    <dgm:cxn modelId="{E45C3B12-AFD1-414A-91A2-CBF63F4FADA6}" type="presParOf" srcId="{43D6BA63-CD1C-4531-BD5B-E99587A77179}" destId="{9590B84D-A940-4A31-86BE-2B6BDC8D271C}" srcOrd="2" destOrd="0" presId="urn:microsoft.com/office/officeart/2005/8/layout/radial5"/>
    <dgm:cxn modelId="{97923154-0BED-4AD7-A031-D03EFF1DD388}" type="presParOf" srcId="{43D6BA63-CD1C-4531-BD5B-E99587A77179}" destId="{3B3E996C-5FFB-4BD0-8DD6-A49E1771F4B5}" srcOrd="3" destOrd="0" presId="urn:microsoft.com/office/officeart/2005/8/layout/radial5"/>
    <dgm:cxn modelId="{D8D879A5-4CEB-4555-8EC2-69CCBBC23EB0}" type="presParOf" srcId="{3B3E996C-5FFB-4BD0-8DD6-A49E1771F4B5}" destId="{F1BEA075-8B31-4271-B8DC-EBCC959DF932}" srcOrd="0" destOrd="0" presId="urn:microsoft.com/office/officeart/2005/8/layout/radial5"/>
    <dgm:cxn modelId="{B85A4B3D-7946-4CF2-966B-0D1DA63FDC0D}" type="presParOf" srcId="{43D6BA63-CD1C-4531-BD5B-E99587A77179}" destId="{1F9581E7-5A04-42A3-A007-992070A195C1}" srcOrd="4" destOrd="0" presId="urn:microsoft.com/office/officeart/2005/8/layout/radial5"/>
    <dgm:cxn modelId="{E529D1D6-DA24-4549-8413-14E170B0A180}" type="presParOf" srcId="{43D6BA63-CD1C-4531-BD5B-E99587A77179}" destId="{BFCABB4D-1D46-45A8-AB2D-3FCECF14F52D}" srcOrd="5" destOrd="0" presId="urn:microsoft.com/office/officeart/2005/8/layout/radial5"/>
    <dgm:cxn modelId="{ABDAFCD4-59E1-48A1-AC9D-12CF95A799DE}" type="presParOf" srcId="{BFCABB4D-1D46-45A8-AB2D-3FCECF14F52D}" destId="{4E3406AD-2CEC-4D3C-A042-11020BE712B8}" srcOrd="0" destOrd="0" presId="urn:microsoft.com/office/officeart/2005/8/layout/radial5"/>
    <dgm:cxn modelId="{03039DD5-92E8-4913-B6B9-4B3CCE995041}" type="presParOf" srcId="{43D6BA63-CD1C-4531-BD5B-E99587A77179}" destId="{9ED8F548-5A71-4E3A-ABC8-F451BE371BC3}" srcOrd="6" destOrd="0" presId="urn:microsoft.com/office/officeart/2005/8/layout/radial5"/>
    <dgm:cxn modelId="{3D3D3EE0-8D2C-49E6-A6CC-BD388E13B395}" type="presParOf" srcId="{43D6BA63-CD1C-4531-BD5B-E99587A77179}" destId="{335C6EA7-99B9-4FB1-BEB3-D0CF0F04E684}" srcOrd="7" destOrd="0" presId="urn:microsoft.com/office/officeart/2005/8/layout/radial5"/>
    <dgm:cxn modelId="{205BB85E-A5AC-4472-B920-CE3072D14680}" type="presParOf" srcId="{335C6EA7-99B9-4FB1-BEB3-D0CF0F04E684}" destId="{83ADD817-BB2A-453C-9EE3-AD928BA5A180}" srcOrd="0" destOrd="0" presId="urn:microsoft.com/office/officeart/2005/8/layout/radial5"/>
    <dgm:cxn modelId="{EEBB874F-8E55-4F7C-B527-656613F48C90}" type="presParOf" srcId="{43D6BA63-CD1C-4531-BD5B-E99587A77179}" destId="{FFC459A0-BB1C-4D26-9454-951626E271E8}" srcOrd="8" destOrd="0" presId="urn:microsoft.com/office/officeart/2005/8/layout/radial5"/>
    <dgm:cxn modelId="{FF8353AE-D627-46D1-9AA4-00F6B1C908F2}" type="presParOf" srcId="{43D6BA63-CD1C-4531-BD5B-E99587A77179}" destId="{C550649B-0985-4B5A-9C1A-35A12DFD22DE}" srcOrd="9" destOrd="0" presId="urn:microsoft.com/office/officeart/2005/8/layout/radial5"/>
    <dgm:cxn modelId="{C8CEF327-DE64-4476-BBFA-EA4245E7C614}" type="presParOf" srcId="{C550649B-0985-4B5A-9C1A-35A12DFD22DE}" destId="{644EA3CB-84D8-468E-B2AA-7294D0754BB5}" srcOrd="0" destOrd="0" presId="urn:microsoft.com/office/officeart/2005/8/layout/radial5"/>
    <dgm:cxn modelId="{552FF985-B42A-4C31-A63F-69141DF6EC8E}" type="presParOf" srcId="{43D6BA63-CD1C-4531-BD5B-E99587A77179}" destId="{683BDFF7-8022-4D30-BFBD-19C2DB4C8A9C}" srcOrd="10" destOrd="0" presId="urn:microsoft.com/office/officeart/2005/8/layout/radial5"/>
    <dgm:cxn modelId="{530B4751-94DB-4140-88B6-87F86F5A940B}" type="presParOf" srcId="{43D6BA63-CD1C-4531-BD5B-E99587A77179}" destId="{5DDBA6B3-4505-4118-AE24-DA3A369952AC}" srcOrd="11" destOrd="0" presId="urn:microsoft.com/office/officeart/2005/8/layout/radial5"/>
    <dgm:cxn modelId="{3C3F7A35-36A7-4DA7-BFF6-EB3F33FBBF20}" type="presParOf" srcId="{5DDBA6B3-4505-4118-AE24-DA3A369952AC}" destId="{885E6451-A251-43E1-B4CA-BE84EB51E1DC}" srcOrd="0" destOrd="0" presId="urn:microsoft.com/office/officeart/2005/8/layout/radial5"/>
    <dgm:cxn modelId="{C1F9B001-BC34-4CD5-ADF6-E31B8B1768DA}" type="presParOf" srcId="{43D6BA63-CD1C-4531-BD5B-E99587A77179}" destId="{B5DB07A6-8560-4AD4-B3D6-F2551FEB57A0}" srcOrd="12" destOrd="0" presId="urn:microsoft.com/office/officeart/2005/8/layout/radial5"/>
  </dgm:cxnLst>
  <dgm:bg>
    <a:noFill/>
  </dgm:bg>
  <dgm:whole/>
  <dgm:extLst>
    <a:ext uri="http://schemas.microsoft.com/office/drawing/2008/diagram">
      <dsp:dataModelExt xmlns:dsp="http://schemas.microsoft.com/office/drawing/2008/diagram" xmlns="" relId="rId2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A3194A-6185-457C-AFC7-1BE364B72AC6}" type="doc">
      <dgm:prSet loTypeId="urn:microsoft.com/office/officeart/2005/8/layout/radial5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C660FE-C95E-4700-95E7-D782D70F5423}">
      <dgm:prSet phldrT="[Текст]" custT="1"/>
      <dgm:spPr>
        <a:solidFill>
          <a:srgbClr val="ADDAE3"/>
        </a:solidFill>
      </dgm:spPr>
      <dgm:t>
        <a:bodyPr/>
        <a:lstStyle/>
        <a:p>
          <a:r>
            <a:rPr lang="ru-RU" sz="700" dirty="0" err="1" smtClean="0"/>
            <a:t>Минераль</a:t>
          </a:r>
          <a:r>
            <a:rPr lang="en-US" sz="700" dirty="0" smtClean="0"/>
            <a:t> -</a:t>
          </a:r>
          <a:r>
            <a:rPr lang="ru-RU" sz="700" dirty="0" err="1" smtClean="0"/>
            <a:t>ные</a:t>
          </a:r>
          <a:r>
            <a:rPr lang="ru-RU" sz="700" dirty="0" smtClean="0"/>
            <a:t> вещества </a:t>
          </a:r>
          <a:endParaRPr lang="ru-RU" sz="700" dirty="0"/>
        </a:p>
      </dgm:t>
    </dgm:pt>
    <dgm:pt modelId="{E9146594-27E0-4E27-9A06-442BFA469E94}" type="parTrans" cxnId="{DC735923-A09F-425C-B295-7D298C5BBB5A}">
      <dgm:prSet/>
      <dgm:spPr/>
      <dgm:t>
        <a:bodyPr/>
        <a:lstStyle/>
        <a:p>
          <a:endParaRPr lang="ru-RU" sz="4000"/>
        </a:p>
      </dgm:t>
    </dgm:pt>
    <dgm:pt modelId="{3B395DD2-D241-4F9C-BBB6-DC556232C35C}" type="sibTrans" cxnId="{DC735923-A09F-425C-B295-7D298C5BBB5A}">
      <dgm:prSet/>
      <dgm:spPr/>
      <dgm:t>
        <a:bodyPr/>
        <a:lstStyle/>
        <a:p>
          <a:endParaRPr lang="ru-RU" sz="4000"/>
        </a:p>
      </dgm:t>
    </dgm:pt>
    <dgm:pt modelId="{6B2EEA72-796F-4BF6-B3D9-1FBC5E776BE1}">
      <dgm:prSet phldrT="[Текст]" custT="1"/>
      <dgm:spPr>
        <a:solidFill>
          <a:srgbClr val="9F00FF"/>
        </a:solidFill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I</a:t>
          </a:r>
          <a:endParaRPr lang="ru-RU" sz="1200" dirty="0">
            <a:solidFill>
              <a:schemeClr val="bg1"/>
            </a:solidFill>
          </a:endParaRPr>
        </a:p>
      </dgm:t>
    </dgm:pt>
    <dgm:pt modelId="{0A8A47FA-B746-43DA-8929-D8EC82559E64}" type="parTrans" cxnId="{F1270B8A-5735-4250-A85B-8C4F19240181}">
      <dgm:prSet custT="1"/>
      <dgm:spPr/>
      <dgm:t>
        <a:bodyPr/>
        <a:lstStyle/>
        <a:p>
          <a:endParaRPr lang="ru-RU" sz="1100"/>
        </a:p>
      </dgm:t>
    </dgm:pt>
    <dgm:pt modelId="{3C29A759-3038-4764-97AE-0EDF9A1AB6D6}" type="sibTrans" cxnId="{F1270B8A-5735-4250-A85B-8C4F19240181}">
      <dgm:prSet/>
      <dgm:spPr/>
      <dgm:t>
        <a:bodyPr/>
        <a:lstStyle/>
        <a:p>
          <a:endParaRPr lang="ru-RU" sz="4000"/>
        </a:p>
      </dgm:t>
    </dgm:pt>
    <dgm:pt modelId="{6C2CEC11-1066-46D1-9CC0-C772E9B6960A}">
      <dgm:prSet phldrT="[Текст]" custT="1"/>
      <dgm:spPr>
        <a:solidFill>
          <a:srgbClr val="9F00FF"/>
        </a:solidFill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Fe</a:t>
          </a:r>
          <a:endParaRPr lang="ru-RU" sz="1200" dirty="0">
            <a:solidFill>
              <a:schemeClr val="bg1"/>
            </a:solidFill>
          </a:endParaRPr>
        </a:p>
      </dgm:t>
    </dgm:pt>
    <dgm:pt modelId="{B26B6450-0005-4B30-AAEB-B3D17F8A6F18}" type="parTrans" cxnId="{C9136130-1D39-4BDA-9847-04BAF0D7129E}">
      <dgm:prSet custT="1"/>
      <dgm:spPr/>
      <dgm:t>
        <a:bodyPr/>
        <a:lstStyle/>
        <a:p>
          <a:endParaRPr lang="ru-RU" sz="1100"/>
        </a:p>
      </dgm:t>
    </dgm:pt>
    <dgm:pt modelId="{DE6E6D1B-2E3A-406A-88F2-4C180F55A780}" type="sibTrans" cxnId="{C9136130-1D39-4BDA-9847-04BAF0D7129E}">
      <dgm:prSet/>
      <dgm:spPr/>
      <dgm:t>
        <a:bodyPr/>
        <a:lstStyle/>
        <a:p>
          <a:endParaRPr lang="ru-RU" sz="4000"/>
        </a:p>
      </dgm:t>
    </dgm:pt>
    <dgm:pt modelId="{40AC54B6-ACE7-401A-99B2-BB46C69C3CEC}">
      <dgm:prSet phldrT="[Текст]" custT="1"/>
      <dgm:spPr>
        <a:solidFill>
          <a:srgbClr val="9F00FF"/>
        </a:solidFill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Ca</a:t>
          </a:r>
          <a:endParaRPr lang="ru-RU" sz="1200" dirty="0">
            <a:solidFill>
              <a:schemeClr val="bg1"/>
            </a:solidFill>
          </a:endParaRPr>
        </a:p>
      </dgm:t>
    </dgm:pt>
    <dgm:pt modelId="{E5AEADB3-E257-461C-A386-2649B63F6BF1}" type="parTrans" cxnId="{3E3FB544-DF31-4CB0-AEC4-D0D31605D6E7}">
      <dgm:prSet custT="1"/>
      <dgm:spPr/>
      <dgm:t>
        <a:bodyPr/>
        <a:lstStyle/>
        <a:p>
          <a:endParaRPr lang="ru-RU" sz="1100"/>
        </a:p>
      </dgm:t>
    </dgm:pt>
    <dgm:pt modelId="{7B50CC9B-643C-4F7C-935D-97C8ADE9FE55}" type="sibTrans" cxnId="{3E3FB544-DF31-4CB0-AEC4-D0D31605D6E7}">
      <dgm:prSet/>
      <dgm:spPr/>
      <dgm:t>
        <a:bodyPr/>
        <a:lstStyle/>
        <a:p>
          <a:endParaRPr lang="ru-RU" sz="4000"/>
        </a:p>
      </dgm:t>
    </dgm:pt>
    <dgm:pt modelId="{BCDB0DC3-EDA2-404E-9E68-6F86E16BD3A9}">
      <dgm:prSet custT="1"/>
      <dgm:spPr>
        <a:solidFill>
          <a:srgbClr val="9F00FF"/>
        </a:solidFill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Mg</a:t>
          </a:r>
          <a:endParaRPr lang="ru-RU" sz="1200" dirty="0">
            <a:solidFill>
              <a:schemeClr val="bg1"/>
            </a:solidFill>
          </a:endParaRPr>
        </a:p>
      </dgm:t>
    </dgm:pt>
    <dgm:pt modelId="{CB68A055-4A3F-4DDA-A404-395D35DCAA29}" type="parTrans" cxnId="{4E7F04EE-6DD1-4375-B60F-DF70A49579FD}">
      <dgm:prSet custT="1"/>
      <dgm:spPr/>
      <dgm:t>
        <a:bodyPr/>
        <a:lstStyle/>
        <a:p>
          <a:endParaRPr lang="ru-RU" sz="1100"/>
        </a:p>
      </dgm:t>
    </dgm:pt>
    <dgm:pt modelId="{0383BE35-6A66-43F2-81F2-309A003C4415}" type="sibTrans" cxnId="{4E7F04EE-6DD1-4375-B60F-DF70A49579FD}">
      <dgm:prSet/>
      <dgm:spPr/>
      <dgm:t>
        <a:bodyPr/>
        <a:lstStyle/>
        <a:p>
          <a:endParaRPr lang="ru-RU" sz="4000"/>
        </a:p>
      </dgm:t>
    </dgm:pt>
    <dgm:pt modelId="{43D6BA63-CD1C-4531-BD5B-E99587A77179}" type="pres">
      <dgm:prSet presAssocID="{C3A3194A-6185-457C-AFC7-1BE364B72AC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4897F80-5959-4806-A30E-BCA78225A061}" type="pres">
      <dgm:prSet presAssocID="{FBC660FE-C95E-4700-95E7-D782D70F5423}" presName="centerShape" presStyleLbl="node0" presStyleIdx="0" presStyleCnt="1" custScaleX="151047" custScaleY="134335"/>
      <dgm:spPr/>
      <dgm:t>
        <a:bodyPr/>
        <a:lstStyle/>
        <a:p>
          <a:endParaRPr lang="ru-RU"/>
        </a:p>
      </dgm:t>
    </dgm:pt>
    <dgm:pt modelId="{BFCABB4D-1D46-45A8-AB2D-3FCECF14F52D}" type="pres">
      <dgm:prSet presAssocID="{0A8A47FA-B746-43DA-8929-D8EC82559E64}" presName="parTrans" presStyleLbl="sibTrans2D1" presStyleIdx="0" presStyleCnt="4"/>
      <dgm:spPr/>
      <dgm:t>
        <a:bodyPr/>
        <a:lstStyle/>
        <a:p>
          <a:endParaRPr lang="ru-RU"/>
        </a:p>
      </dgm:t>
    </dgm:pt>
    <dgm:pt modelId="{4E3406AD-2CEC-4D3C-A042-11020BE712B8}" type="pres">
      <dgm:prSet presAssocID="{0A8A47FA-B746-43DA-8929-D8EC82559E64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9ED8F548-5A71-4E3A-ABC8-F451BE371BC3}" type="pres">
      <dgm:prSet presAssocID="{6B2EEA72-796F-4BF6-B3D9-1FBC5E776BE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5C6EA7-99B9-4FB1-BEB3-D0CF0F04E684}" type="pres">
      <dgm:prSet presAssocID="{B26B6450-0005-4B30-AAEB-B3D17F8A6F18}" presName="parTrans" presStyleLbl="sibTrans2D1" presStyleIdx="1" presStyleCnt="4"/>
      <dgm:spPr/>
      <dgm:t>
        <a:bodyPr/>
        <a:lstStyle/>
        <a:p>
          <a:endParaRPr lang="ru-RU"/>
        </a:p>
      </dgm:t>
    </dgm:pt>
    <dgm:pt modelId="{83ADD817-BB2A-453C-9EE3-AD928BA5A180}" type="pres">
      <dgm:prSet presAssocID="{B26B6450-0005-4B30-AAEB-B3D17F8A6F18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FFC459A0-BB1C-4D26-9454-951626E271E8}" type="pres">
      <dgm:prSet presAssocID="{6C2CEC11-1066-46D1-9CC0-C772E9B6960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50649B-0985-4B5A-9C1A-35A12DFD22DE}" type="pres">
      <dgm:prSet presAssocID="{CB68A055-4A3F-4DDA-A404-395D35DCAA29}" presName="parTrans" presStyleLbl="sibTrans2D1" presStyleIdx="2" presStyleCnt="4"/>
      <dgm:spPr/>
      <dgm:t>
        <a:bodyPr/>
        <a:lstStyle/>
        <a:p>
          <a:endParaRPr lang="ru-RU"/>
        </a:p>
      </dgm:t>
    </dgm:pt>
    <dgm:pt modelId="{644EA3CB-84D8-468E-B2AA-7294D0754BB5}" type="pres">
      <dgm:prSet presAssocID="{CB68A055-4A3F-4DDA-A404-395D35DCAA29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683BDFF7-8022-4D30-BFBD-19C2DB4C8A9C}" type="pres">
      <dgm:prSet presAssocID="{BCDB0DC3-EDA2-404E-9E68-6F86E16BD3A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DBA6B3-4505-4118-AE24-DA3A369952AC}" type="pres">
      <dgm:prSet presAssocID="{E5AEADB3-E257-461C-A386-2649B63F6BF1}" presName="parTrans" presStyleLbl="sibTrans2D1" presStyleIdx="3" presStyleCnt="4"/>
      <dgm:spPr/>
      <dgm:t>
        <a:bodyPr/>
        <a:lstStyle/>
        <a:p>
          <a:endParaRPr lang="ru-RU"/>
        </a:p>
      </dgm:t>
    </dgm:pt>
    <dgm:pt modelId="{885E6451-A251-43E1-B4CA-BE84EB51E1DC}" type="pres">
      <dgm:prSet presAssocID="{E5AEADB3-E257-461C-A386-2649B63F6BF1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B5DB07A6-8560-4AD4-B3D6-F2551FEB57A0}" type="pres">
      <dgm:prSet presAssocID="{40AC54B6-ACE7-401A-99B2-BB46C69C3CE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3AEE8EC-7C35-4E81-A7D7-5200B2C59DAD}" type="presOf" srcId="{C3A3194A-6185-457C-AFC7-1BE364B72AC6}" destId="{43D6BA63-CD1C-4531-BD5B-E99587A77179}" srcOrd="0" destOrd="0" presId="urn:microsoft.com/office/officeart/2005/8/layout/radial5"/>
    <dgm:cxn modelId="{EDE76D6A-98A8-46CA-9018-EF9639EED53D}" type="presOf" srcId="{B26B6450-0005-4B30-AAEB-B3D17F8A6F18}" destId="{83ADD817-BB2A-453C-9EE3-AD928BA5A180}" srcOrd="1" destOrd="0" presId="urn:microsoft.com/office/officeart/2005/8/layout/radial5"/>
    <dgm:cxn modelId="{B729F1A2-C14D-4DB2-A667-BAC673DBA7CE}" type="presOf" srcId="{CB68A055-4A3F-4DDA-A404-395D35DCAA29}" destId="{644EA3CB-84D8-468E-B2AA-7294D0754BB5}" srcOrd="1" destOrd="0" presId="urn:microsoft.com/office/officeart/2005/8/layout/radial5"/>
    <dgm:cxn modelId="{A6863239-7D32-48F1-8E70-9EF80C508FA6}" type="presOf" srcId="{B26B6450-0005-4B30-AAEB-B3D17F8A6F18}" destId="{335C6EA7-99B9-4FB1-BEB3-D0CF0F04E684}" srcOrd="0" destOrd="0" presId="urn:microsoft.com/office/officeart/2005/8/layout/radial5"/>
    <dgm:cxn modelId="{F1270B8A-5735-4250-A85B-8C4F19240181}" srcId="{FBC660FE-C95E-4700-95E7-D782D70F5423}" destId="{6B2EEA72-796F-4BF6-B3D9-1FBC5E776BE1}" srcOrd="0" destOrd="0" parTransId="{0A8A47FA-B746-43DA-8929-D8EC82559E64}" sibTransId="{3C29A759-3038-4764-97AE-0EDF9A1AB6D6}"/>
    <dgm:cxn modelId="{AEF3C996-7FF8-43F5-B5B8-5098D7158CE9}" type="presOf" srcId="{0A8A47FA-B746-43DA-8929-D8EC82559E64}" destId="{BFCABB4D-1D46-45A8-AB2D-3FCECF14F52D}" srcOrd="0" destOrd="0" presId="urn:microsoft.com/office/officeart/2005/8/layout/radial5"/>
    <dgm:cxn modelId="{D533A701-46EC-4C1B-B511-EA1F5D491260}" type="presOf" srcId="{6C2CEC11-1066-46D1-9CC0-C772E9B6960A}" destId="{FFC459A0-BB1C-4D26-9454-951626E271E8}" srcOrd="0" destOrd="0" presId="urn:microsoft.com/office/officeart/2005/8/layout/radial5"/>
    <dgm:cxn modelId="{EB88ECB1-4413-49AA-A6EF-59B080B8C90E}" type="presOf" srcId="{CB68A055-4A3F-4DDA-A404-395D35DCAA29}" destId="{C550649B-0985-4B5A-9C1A-35A12DFD22DE}" srcOrd="0" destOrd="0" presId="urn:microsoft.com/office/officeart/2005/8/layout/radial5"/>
    <dgm:cxn modelId="{E67E9576-ABDD-43C1-829B-1FAED783B906}" type="presOf" srcId="{0A8A47FA-B746-43DA-8929-D8EC82559E64}" destId="{4E3406AD-2CEC-4D3C-A042-11020BE712B8}" srcOrd="1" destOrd="0" presId="urn:microsoft.com/office/officeart/2005/8/layout/radial5"/>
    <dgm:cxn modelId="{27F17801-4E71-4D46-ABFD-2A6312DC6143}" type="presOf" srcId="{6B2EEA72-796F-4BF6-B3D9-1FBC5E776BE1}" destId="{9ED8F548-5A71-4E3A-ABC8-F451BE371BC3}" srcOrd="0" destOrd="0" presId="urn:microsoft.com/office/officeart/2005/8/layout/radial5"/>
    <dgm:cxn modelId="{FD05AE27-3279-4B67-8E49-02C0EE90875E}" type="presOf" srcId="{FBC660FE-C95E-4700-95E7-D782D70F5423}" destId="{74897F80-5959-4806-A30E-BCA78225A061}" srcOrd="0" destOrd="0" presId="urn:microsoft.com/office/officeart/2005/8/layout/radial5"/>
    <dgm:cxn modelId="{FE821CB3-185D-4557-87BC-387E588D4EE4}" type="presOf" srcId="{40AC54B6-ACE7-401A-99B2-BB46C69C3CEC}" destId="{B5DB07A6-8560-4AD4-B3D6-F2551FEB57A0}" srcOrd="0" destOrd="0" presId="urn:microsoft.com/office/officeart/2005/8/layout/radial5"/>
    <dgm:cxn modelId="{BE05DB1E-3666-4848-999C-B290F17DF4F6}" type="presOf" srcId="{BCDB0DC3-EDA2-404E-9E68-6F86E16BD3A9}" destId="{683BDFF7-8022-4D30-BFBD-19C2DB4C8A9C}" srcOrd="0" destOrd="0" presId="urn:microsoft.com/office/officeart/2005/8/layout/radial5"/>
    <dgm:cxn modelId="{75BA668A-3E15-41EB-847C-B71987684895}" type="presOf" srcId="{E5AEADB3-E257-461C-A386-2649B63F6BF1}" destId="{5DDBA6B3-4505-4118-AE24-DA3A369952AC}" srcOrd="0" destOrd="0" presId="urn:microsoft.com/office/officeart/2005/8/layout/radial5"/>
    <dgm:cxn modelId="{C9136130-1D39-4BDA-9847-04BAF0D7129E}" srcId="{FBC660FE-C95E-4700-95E7-D782D70F5423}" destId="{6C2CEC11-1066-46D1-9CC0-C772E9B6960A}" srcOrd="1" destOrd="0" parTransId="{B26B6450-0005-4B30-AAEB-B3D17F8A6F18}" sibTransId="{DE6E6D1B-2E3A-406A-88F2-4C180F55A780}"/>
    <dgm:cxn modelId="{3E3FB544-DF31-4CB0-AEC4-D0D31605D6E7}" srcId="{FBC660FE-C95E-4700-95E7-D782D70F5423}" destId="{40AC54B6-ACE7-401A-99B2-BB46C69C3CEC}" srcOrd="3" destOrd="0" parTransId="{E5AEADB3-E257-461C-A386-2649B63F6BF1}" sibTransId="{7B50CC9B-643C-4F7C-935D-97C8ADE9FE55}"/>
    <dgm:cxn modelId="{B8CE423F-D47A-4FCC-BC44-81B2626E063D}" type="presOf" srcId="{E5AEADB3-E257-461C-A386-2649B63F6BF1}" destId="{885E6451-A251-43E1-B4CA-BE84EB51E1DC}" srcOrd="1" destOrd="0" presId="urn:microsoft.com/office/officeart/2005/8/layout/radial5"/>
    <dgm:cxn modelId="{DC735923-A09F-425C-B295-7D298C5BBB5A}" srcId="{C3A3194A-6185-457C-AFC7-1BE364B72AC6}" destId="{FBC660FE-C95E-4700-95E7-D782D70F5423}" srcOrd="0" destOrd="0" parTransId="{E9146594-27E0-4E27-9A06-442BFA469E94}" sibTransId="{3B395DD2-D241-4F9C-BBB6-DC556232C35C}"/>
    <dgm:cxn modelId="{4E7F04EE-6DD1-4375-B60F-DF70A49579FD}" srcId="{FBC660FE-C95E-4700-95E7-D782D70F5423}" destId="{BCDB0DC3-EDA2-404E-9E68-6F86E16BD3A9}" srcOrd="2" destOrd="0" parTransId="{CB68A055-4A3F-4DDA-A404-395D35DCAA29}" sibTransId="{0383BE35-6A66-43F2-81F2-309A003C4415}"/>
    <dgm:cxn modelId="{89E1F9D3-B676-42F1-B23A-155007497A72}" type="presParOf" srcId="{43D6BA63-CD1C-4531-BD5B-E99587A77179}" destId="{74897F80-5959-4806-A30E-BCA78225A061}" srcOrd="0" destOrd="0" presId="urn:microsoft.com/office/officeart/2005/8/layout/radial5"/>
    <dgm:cxn modelId="{72E83E4C-83ED-4A4C-9707-CA11D598AB44}" type="presParOf" srcId="{43D6BA63-CD1C-4531-BD5B-E99587A77179}" destId="{BFCABB4D-1D46-45A8-AB2D-3FCECF14F52D}" srcOrd="1" destOrd="0" presId="urn:microsoft.com/office/officeart/2005/8/layout/radial5"/>
    <dgm:cxn modelId="{EF9C4909-4DF1-4868-9936-D62422EEFBD0}" type="presParOf" srcId="{BFCABB4D-1D46-45A8-AB2D-3FCECF14F52D}" destId="{4E3406AD-2CEC-4D3C-A042-11020BE712B8}" srcOrd="0" destOrd="0" presId="urn:microsoft.com/office/officeart/2005/8/layout/radial5"/>
    <dgm:cxn modelId="{9047BFC8-DADA-4518-9752-B5D72500846A}" type="presParOf" srcId="{43D6BA63-CD1C-4531-BD5B-E99587A77179}" destId="{9ED8F548-5A71-4E3A-ABC8-F451BE371BC3}" srcOrd="2" destOrd="0" presId="urn:microsoft.com/office/officeart/2005/8/layout/radial5"/>
    <dgm:cxn modelId="{6A48AF4E-F373-4719-AF50-F56BA1BB19C2}" type="presParOf" srcId="{43D6BA63-CD1C-4531-BD5B-E99587A77179}" destId="{335C6EA7-99B9-4FB1-BEB3-D0CF0F04E684}" srcOrd="3" destOrd="0" presId="urn:microsoft.com/office/officeart/2005/8/layout/radial5"/>
    <dgm:cxn modelId="{F1C74F8E-1107-4E0A-BEEB-FCDC47C02F66}" type="presParOf" srcId="{335C6EA7-99B9-4FB1-BEB3-D0CF0F04E684}" destId="{83ADD817-BB2A-453C-9EE3-AD928BA5A180}" srcOrd="0" destOrd="0" presId="urn:microsoft.com/office/officeart/2005/8/layout/radial5"/>
    <dgm:cxn modelId="{69E6AD80-8099-440B-91F4-041A4089536B}" type="presParOf" srcId="{43D6BA63-CD1C-4531-BD5B-E99587A77179}" destId="{FFC459A0-BB1C-4D26-9454-951626E271E8}" srcOrd="4" destOrd="0" presId="urn:microsoft.com/office/officeart/2005/8/layout/radial5"/>
    <dgm:cxn modelId="{07CE8775-CF4D-41BB-B523-AF2C80ECFBE7}" type="presParOf" srcId="{43D6BA63-CD1C-4531-BD5B-E99587A77179}" destId="{C550649B-0985-4B5A-9C1A-35A12DFD22DE}" srcOrd="5" destOrd="0" presId="urn:microsoft.com/office/officeart/2005/8/layout/radial5"/>
    <dgm:cxn modelId="{10DEC525-43BC-45FD-8E0C-E241665EAE99}" type="presParOf" srcId="{C550649B-0985-4B5A-9C1A-35A12DFD22DE}" destId="{644EA3CB-84D8-468E-B2AA-7294D0754BB5}" srcOrd="0" destOrd="0" presId="urn:microsoft.com/office/officeart/2005/8/layout/radial5"/>
    <dgm:cxn modelId="{437FE7C3-8D6C-4A22-8519-9CECE94F461C}" type="presParOf" srcId="{43D6BA63-CD1C-4531-BD5B-E99587A77179}" destId="{683BDFF7-8022-4D30-BFBD-19C2DB4C8A9C}" srcOrd="6" destOrd="0" presId="urn:microsoft.com/office/officeart/2005/8/layout/radial5"/>
    <dgm:cxn modelId="{07CBF9D2-A537-4E55-AE2D-2384252B43E8}" type="presParOf" srcId="{43D6BA63-CD1C-4531-BD5B-E99587A77179}" destId="{5DDBA6B3-4505-4118-AE24-DA3A369952AC}" srcOrd="7" destOrd="0" presId="urn:microsoft.com/office/officeart/2005/8/layout/radial5"/>
    <dgm:cxn modelId="{EB721EE8-7EFD-4684-A57D-1D27B9145FDE}" type="presParOf" srcId="{5DDBA6B3-4505-4118-AE24-DA3A369952AC}" destId="{885E6451-A251-43E1-B4CA-BE84EB51E1DC}" srcOrd="0" destOrd="0" presId="urn:microsoft.com/office/officeart/2005/8/layout/radial5"/>
    <dgm:cxn modelId="{9D6C47C0-21FD-4FA9-A947-47F499641A71}" type="presParOf" srcId="{43D6BA63-CD1C-4531-BD5B-E99587A77179}" destId="{B5DB07A6-8560-4AD4-B3D6-F2551FEB57A0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2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4897F80-5959-4806-A30E-BCA78225A061}">
      <dsp:nvSpPr>
        <dsp:cNvPr id="0" name=""/>
        <dsp:cNvSpPr/>
      </dsp:nvSpPr>
      <dsp:spPr>
        <a:xfrm>
          <a:off x="1147029" y="620661"/>
          <a:ext cx="442244" cy="442244"/>
        </a:xfrm>
        <a:prstGeom prst="ellipse">
          <a:avLst/>
        </a:prstGeom>
        <a:solidFill>
          <a:srgbClr val="FBB3C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dirty="0" smtClean="0"/>
            <a:t>Витамины</a:t>
          </a:r>
          <a:endParaRPr lang="ru-RU" sz="700" kern="1200" dirty="0"/>
        </a:p>
      </dsp:txBody>
      <dsp:txXfrm>
        <a:off x="1147029" y="620661"/>
        <a:ext cx="442244" cy="442244"/>
      </dsp:txXfrm>
    </dsp:sp>
    <dsp:sp modelId="{6446C369-9F68-4E03-9E9F-EF7924F25EAE}">
      <dsp:nvSpPr>
        <dsp:cNvPr id="0" name=""/>
        <dsp:cNvSpPr/>
      </dsp:nvSpPr>
      <dsp:spPr>
        <a:xfrm rot="16200000">
          <a:off x="1321176" y="459506"/>
          <a:ext cx="93950" cy="1503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16200000">
        <a:off x="1321176" y="459506"/>
        <a:ext cx="93950" cy="150363"/>
      </dsp:txXfrm>
    </dsp:sp>
    <dsp:sp modelId="{9590B84D-A940-4A31-86BE-2B6BDC8D271C}">
      <dsp:nvSpPr>
        <dsp:cNvPr id="0" name=""/>
        <dsp:cNvSpPr/>
      </dsp:nvSpPr>
      <dsp:spPr>
        <a:xfrm>
          <a:off x="1147029" y="1151"/>
          <a:ext cx="442244" cy="442244"/>
        </a:xfrm>
        <a:prstGeom prst="ellipse">
          <a:avLst/>
        </a:prstGeom>
        <a:solidFill>
          <a:srgbClr val="FFAC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А</a:t>
          </a:r>
          <a:endParaRPr lang="ru-RU" sz="1200" kern="1200" dirty="0"/>
        </a:p>
      </dsp:txBody>
      <dsp:txXfrm>
        <a:off x="1147029" y="1151"/>
        <a:ext cx="442244" cy="442244"/>
      </dsp:txXfrm>
    </dsp:sp>
    <dsp:sp modelId="{3B3E996C-5FFB-4BD0-8DD6-A49E1771F4B5}">
      <dsp:nvSpPr>
        <dsp:cNvPr id="0" name=""/>
        <dsp:cNvSpPr/>
      </dsp:nvSpPr>
      <dsp:spPr>
        <a:xfrm rot="19800000">
          <a:off x="1587129" y="613054"/>
          <a:ext cx="93950" cy="1503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19800000">
        <a:off x="1587129" y="613054"/>
        <a:ext cx="93950" cy="150363"/>
      </dsp:txXfrm>
    </dsp:sp>
    <dsp:sp modelId="{1F9581E7-5A04-42A3-A007-992070A195C1}">
      <dsp:nvSpPr>
        <dsp:cNvPr id="0" name=""/>
        <dsp:cNvSpPr/>
      </dsp:nvSpPr>
      <dsp:spPr>
        <a:xfrm>
          <a:off x="1683541" y="310906"/>
          <a:ext cx="442244" cy="442244"/>
        </a:xfrm>
        <a:prstGeom prst="ellipse">
          <a:avLst/>
        </a:prstGeom>
        <a:solidFill>
          <a:srgbClr val="FFAC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B</a:t>
          </a:r>
          <a:r>
            <a:rPr lang="ru-RU" sz="1200" kern="1200" baseline="-25000" dirty="0" smtClean="0"/>
            <a:t>9</a:t>
          </a:r>
          <a:endParaRPr lang="ru-RU" sz="1200" kern="1200" dirty="0"/>
        </a:p>
      </dsp:txBody>
      <dsp:txXfrm>
        <a:off x="1683541" y="310906"/>
        <a:ext cx="442244" cy="442244"/>
      </dsp:txXfrm>
    </dsp:sp>
    <dsp:sp modelId="{BFCABB4D-1D46-45A8-AB2D-3FCECF14F52D}">
      <dsp:nvSpPr>
        <dsp:cNvPr id="0" name=""/>
        <dsp:cNvSpPr/>
      </dsp:nvSpPr>
      <dsp:spPr>
        <a:xfrm rot="1800000">
          <a:off x="1587129" y="920150"/>
          <a:ext cx="93950" cy="1503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1800000">
        <a:off x="1587129" y="920150"/>
        <a:ext cx="93950" cy="150363"/>
      </dsp:txXfrm>
    </dsp:sp>
    <dsp:sp modelId="{9ED8F548-5A71-4E3A-ABC8-F451BE371BC3}">
      <dsp:nvSpPr>
        <dsp:cNvPr id="0" name=""/>
        <dsp:cNvSpPr/>
      </dsp:nvSpPr>
      <dsp:spPr>
        <a:xfrm>
          <a:off x="1683541" y="930416"/>
          <a:ext cx="442244" cy="442244"/>
        </a:xfrm>
        <a:prstGeom prst="ellipse">
          <a:avLst/>
        </a:prstGeom>
        <a:solidFill>
          <a:srgbClr val="FFAC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</a:t>
          </a:r>
          <a:endParaRPr lang="ru-RU" sz="1200" kern="1200" dirty="0"/>
        </a:p>
      </dsp:txBody>
      <dsp:txXfrm>
        <a:off x="1683541" y="930416"/>
        <a:ext cx="442244" cy="442244"/>
      </dsp:txXfrm>
    </dsp:sp>
    <dsp:sp modelId="{335C6EA7-99B9-4FB1-BEB3-D0CF0F04E684}">
      <dsp:nvSpPr>
        <dsp:cNvPr id="0" name=""/>
        <dsp:cNvSpPr/>
      </dsp:nvSpPr>
      <dsp:spPr>
        <a:xfrm rot="5400000">
          <a:off x="1321176" y="1073698"/>
          <a:ext cx="93950" cy="1503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5400000">
        <a:off x="1321176" y="1073698"/>
        <a:ext cx="93950" cy="150363"/>
      </dsp:txXfrm>
    </dsp:sp>
    <dsp:sp modelId="{FFC459A0-BB1C-4D26-9454-951626E271E8}">
      <dsp:nvSpPr>
        <dsp:cNvPr id="0" name=""/>
        <dsp:cNvSpPr/>
      </dsp:nvSpPr>
      <dsp:spPr>
        <a:xfrm>
          <a:off x="1147029" y="1240171"/>
          <a:ext cx="442244" cy="442244"/>
        </a:xfrm>
        <a:prstGeom prst="ellipse">
          <a:avLst/>
        </a:prstGeom>
        <a:solidFill>
          <a:srgbClr val="FFAC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B</a:t>
          </a:r>
          <a:r>
            <a:rPr lang="ru-RU" sz="1200" kern="1200" baseline="-25000" dirty="0" smtClean="0"/>
            <a:t>12</a:t>
          </a:r>
          <a:endParaRPr lang="ru-RU" sz="1200" kern="1200" dirty="0"/>
        </a:p>
      </dsp:txBody>
      <dsp:txXfrm>
        <a:off x="1147029" y="1240171"/>
        <a:ext cx="442244" cy="442244"/>
      </dsp:txXfrm>
    </dsp:sp>
    <dsp:sp modelId="{C550649B-0985-4B5A-9C1A-35A12DFD22DE}">
      <dsp:nvSpPr>
        <dsp:cNvPr id="0" name=""/>
        <dsp:cNvSpPr/>
      </dsp:nvSpPr>
      <dsp:spPr>
        <a:xfrm rot="9000000">
          <a:off x="1055223" y="920150"/>
          <a:ext cx="93950" cy="1503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9000000">
        <a:off x="1055223" y="920150"/>
        <a:ext cx="93950" cy="150363"/>
      </dsp:txXfrm>
    </dsp:sp>
    <dsp:sp modelId="{683BDFF7-8022-4D30-BFBD-19C2DB4C8A9C}">
      <dsp:nvSpPr>
        <dsp:cNvPr id="0" name=""/>
        <dsp:cNvSpPr/>
      </dsp:nvSpPr>
      <dsp:spPr>
        <a:xfrm>
          <a:off x="610518" y="930416"/>
          <a:ext cx="442244" cy="442244"/>
        </a:xfrm>
        <a:prstGeom prst="ellipse">
          <a:avLst/>
        </a:prstGeom>
        <a:solidFill>
          <a:srgbClr val="FFAC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B</a:t>
          </a:r>
          <a:r>
            <a:rPr lang="ru-RU" sz="1200" kern="1200" baseline="-25000" dirty="0" smtClean="0"/>
            <a:t>6</a:t>
          </a:r>
          <a:endParaRPr lang="ru-RU" sz="1200" kern="1200" dirty="0"/>
        </a:p>
      </dsp:txBody>
      <dsp:txXfrm>
        <a:off x="610518" y="930416"/>
        <a:ext cx="442244" cy="442244"/>
      </dsp:txXfrm>
    </dsp:sp>
    <dsp:sp modelId="{5DDBA6B3-4505-4118-AE24-DA3A369952AC}">
      <dsp:nvSpPr>
        <dsp:cNvPr id="0" name=""/>
        <dsp:cNvSpPr/>
      </dsp:nvSpPr>
      <dsp:spPr>
        <a:xfrm rot="12600000">
          <a:off x="1055223" y="613054"/>
          <a:ext cx="93950" cy="1503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12600000">
        <a:off x="1055223" y="613054"/>
        <a:ext cx="93950" cy="150363"/>
      </dsp:txXfrm>
    </dsp:sp>
    <dsp:sp modelId="{B5DB07A6-8560-4AD4-B3D6-F2551FEB57A0}">
      <dsp:nvSpPr>
        <dsp:cNvPr id="0" name=""/>
        <dsp:cNvSpPr/>
      </dsp:nvSpPr>
      <dsp:spPr>
        <a:xfrm>
          <a:off x="610518" y="310906"/>
          <a:ext cx="442244" cy="442244"/>
        </a:xfrm>
        <a:prstGeom prst="ellipse">
          <a:avLst/>
        </a:prstGeom>
        <a:solidFill>
          <a:srgbClr val="FFAC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D</a:t>
          </a:r>
          <a:endParaRPr lang="ru-RU" sz="1200" kern="1200" dirty="0"/>
        </a:p>
      </dsp:txBody>
      <dsp:txXfrm>
        <a:off x="610518" y="310906"/>
        <a:ext cx="442244" cy="44224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4897F80-5959-4806-A30E-BCA78225A061}">
      <dsp:nvSpPr>
        <dsp:cNvPr id="0" name=""/>
        <dsp:cNvSpPr/>
      </dsp:nvSpPr>
      <dsp:spPr>
        <a:xfrm>
          <a:off x="1196488" y="573635"/>
          <a:ext cx="703367" cy="625545"/>
        </a:xfrm>
        <a:prstGeom prst="ellipse">
          <a:avLst/>
        </a:prstGeom>
        <a:solidFill>
          <a:srgbClr val="ADDAE3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dirty="0" err="1" smtClean="0"/>
            <a:t>Минераль</a:t>
          </a:r>
          <a:r>
            <a:rPr lang="en-US" sz="700" kern="1200" dirty="0" smtClean="0"/>
            <a:t> -</a:t>
          </a:r>
          <a:r>
            <a:rPr lang="ru-RU" sz="700" kern="1200" dirty="0" err="1" smtClean="0"/>
            <a:t>ные</a:t>
          </a:r>
          <a:r>
            <a:rPr lang="ru-RU" sz="700" kern="1200" dirty="0" smtClean="0"/>
            <a:t> вещества </a:t>
          </a:r>
          <a:endParaRPr lang="ru-RU" sz="700" kern="1200" dirty="0"/>
        </a:p>
      </dsp:txBody>
      <dsp:txXfrm>
        <a:off x="1196488" y="573635"/>
        <a:ext cx="703367" cy="625545"/>
      </dsp:txXfrm>
    </dsp:sp>
    <dsp:sp modelId="{BFCABB4D-1D46-45A8-AB2D-3FCECF14F52D}">
      <dsp:nvSpPr>
        <dsp:cNvPr id="0" name=""/>
        <dsp:cNvSpPr/>
      </dsp:nvSpPr>
      <dsp:spPr>
        <a:xfrm rot="16200000">
          <a:off x="1519825" y="442592"/>
          <a:ext cx="56693" cy="15832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16200000">
        <a:off x="1519825" y="442592"/>
        <a:ext cx="56693" cy="158324"/>
      </dsp:txXfrm>
    </dsp:sp>
    <dsp:sp modelId="{9ED8F548-5A71-4E3A-ABC8-F451BE371BC3}">
      <dsp:nvSpPr>
        <dsp:cNvPr id="0" name=""/>
        <dsp:cNvSpPr/>
      </dsp:nvSpPr>
      <dsp:spPr>
        <a:xfrm>
          <a:off x="1315341" y="1005"/>
          <a:ext cx="465661" cy="465661"/>
        </a:xfrm>
        <a:prstGeom prst="ellipse">
          <a:avLst/>
        </a:prstGeom>
        <a:solidFill>
          <a:srgbClr val="9F00FF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I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1315341" y="1005"/>
        <a:ext cx="465661" cy="465661"/>
      </dsp:txXfrm>
    </dsp:sp>
    <dsp:sp modelId="{335C6EA7-99B9-4FB1-BEB3-D0CF0F04E684}">
      <dsp:nvSpPr>
        <dsp:cNvPr id="0" name=""/>
        <dsp:cNvSpPr/>
      </dsp:nvSpPr>
      <dsp:spPr>
        <a:xfrm>
          <a:off x="1914828" y="807245"/>
          <a:ext cx="36070" cy="15832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1914828" y="807245"/>
        <a:ext cx="36070" cy="158324"/>
      </dsp:txXfrm>
    </dsp:sp>
    <dsp:sp modelId="{FFC459A0-BB1C-4D26-9454-951626E271E8}">
      <dsp:nvSpPr>
        <dsp:cNvPr id="0" name=""/>
        <dsp:cNvSpPr/>
      </dsp:nvSpPr>
      <dsp:spPr>
        <a:xfrm>
          <a:off x="1967913" y="653577"/>
          <a:ext cx="465661" cy="465661"/>
        </a:xfrm>
        <a:prstGeom prst="ellipse">
          <a:avLst/>
        </a:prstGeom>
        <a:solidFill>
          <a:srgbClr val="9F00FF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Fe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1967913" y="653577"/>
        <a:ext cx="465661" cy="465661"/>
      </dsp:txXfrm>
    </dsp:sp>
    <dsp:sp modelId="{C550649B-0985-4B5A-9C1A-35A12DFD22DE}">
      <dsp:nvSpPr>
        <dsp:cNvPr id="0" name=""/>
        <dsp:cNvSpPr/>
      </dsp:nvSpPr>
      <dsp:spPr>
        <a:xfrm rot="5400000">
          <a:off x="1519825" y="1171898"/>
          <a:ext cx="56693" cy="15832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5400000">
        <a:off x="1519825" y="1171898"/>
        <a:ext cx="56693" cy="158324"/>
      </dsp:txXfrm>
    </dsp:sp>
    <dsp:sp modelId="{683BDFF7-8022-4D30-BFBD-19C2DB4C8A9C}">
      <dsp:nvSpPr>
        <dsp:cNvPr id="0" name=""/>
        <dsp:cNvSpPr/>
      </dsp:nvSpPr>
      <dsp:spPr>
        <a:xfrm>
          <a:off x="1315341" y="1306149"/>
          <a:ext cx="465661" cy="465661"/>
        </a:xfrm>
        <a:prstGeom prst="ellipse">
          <a:avLst/>
        </a:prstGeom>
        <a:solidFill>
          <a:srgbClr val="9F00FF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Mg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1315341" y="1306149"/>
        <a:ext cx="465661" cy="465661"/>
      </dsp:txXfrm>
    </dsp:sp>
    <dsp:sp modelId="{5DDBA6B3-4505-4118-AE24-DA3A369952AC}">
      <dsp:nvSpPr>
        <dsp:cNvPr id="0" name=""/>
        <dsp:cNvSpPr/>
      </dsp:nvSpPr>
      <dsp:spPr>
        <a:xfrm rot="10800000">
          <a:off x="1145444" y="807245"/>
          <a:ext cx="36070" cy="15832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10800000">
        <a:off x="1145444" y="807245"/>
        <a:ext cx="36070" cy="158324"/>
      </dsp:txXfrm>
    </dsp:sp>
    <dsp:sp modelId="{B5DB07A6-8560-4AD4-B3D6-F2551FEB57A0}">
      <dsp:nvSpPr>
        <dsp:cNvPr id="0" name=""/>
        <dsp:cNvSpPr/>
      </dsp:nvSpPr>
      <dsp:spPr>
        <a:xfrm>
          <a:off x="662769" y="653577"/>
          <a:ext cx="465661" cy="465661"/>
        </a:xfrm>
        <a:prstGeom prst="ellipse">
          <a:avLst/>
        </a:prstGeom>
        <a:solidFill>
          <a:srgbClr val="9F00FF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Ca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662769" y="653577"/>
        <a:ext cx="465661" cy="4656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A4C2A6-373B-4A97-9F71-1678903A42B8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5A2705-ACA5-40BC-84AB-13DA0B133C8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35531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5A2705-ACA5-40BC-84AB-13DA0B133C86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B583C-1B9B-42B5-9CB9-6E6AF34262AF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DADBF-F836-45CA-AB1D-CCF7E37EB7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B583C-1B9B-42B5-9CB9-6E6AF34262AF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DADBF-F836-45CA-AB1D-CCF7E37EB7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B583C-1B9B-42B5-9CB9-6E6AF34262AF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DADBF-F836-45CA-AB1D-CCF7E37EB7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B583C-1B9B-42B5-9CB9-6E6AF34262AF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DADBF-F836-45CA-AB1D-CCF7E37EB7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B583C-1B9B-42B5-9CB9-6E6AF34262AF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DADBF-F836-45CA-AB1D-CCF7E37EB7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B583C-1B9B-42B5-9CB9-6E6AF34262AF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DADBF-F836-45CA-AB1D-CCF7E37EB7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B583C-1B9B-42B5-9CB9-6E6AF34262AF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DADBF-F836-45CA-AB1D-CCF7E37EB7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B583C-1B9B-42B5-9CB9-6E6AF34262AF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DADBF-F836-45CA-AB1D-CCF7E37EB7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B583C-1B9B-42B5-9CB9-6E6AF34262AF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DADBF-F836-45CA-AB1D-CCF7E37EB7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B583C-1B9B-42B5-9CB9-6E6AF34262AF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DADBF-F836-45CA-AB1D-CCF7E37EB7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B583C-1B9B-42B5-9CB9-6E6AF34262AF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DADBF-F836-45CA-AB1D-CCF7E37EB7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F3FC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1B583C-1B9B-42B5-9CB9-6E6AF34262AF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DADBF-F836-45CA-AB1D-CCF7E37EB79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diagramLayout" Target="../diagrams/layout1.xml"/><Relationship Id="rId26" Type="http://schemas.microsoft.com/office/2007/relationships/diagramDrawing" Target="../diagrams/drawing2.xml"/><Relationship Id="rId3" Type="http://schemas.openxmlformats.org/officeDocument/2006/relationships/image" Target="../media/image20.jpeg"/><Relationship Id="rId21" Type="http://schemas.microsoft.com/office/2007/relationships/diagramDrawing" Target="../diagrams/drawing1.xml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diagramData" Target="../diagrams/data1.xml"/><Relationship Id="rId25" Type="http://schemas.openxmlformats.org/officeDocument/2006/relationships/diagramColors" Target="../diagrams/colors2.xml"/><Relationship Id="rId2" Type="http://schemas.openxmlformats.org/officeDocument/2006/relationships/image" Target="../media/image19.png"/><Relationship Id="rId16" Type="http://schemas.openxmlformats.org/officeDocument/2006/relationships/image" Target="../media/image33.jpeg"/><Relationship Id="rId20" Type="http://schemas.openxmlformats.org/officeDocument/2006/relationships/diagramColors" Target="../diagrams/colors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24" Type="http://schemas.openxmlformats.org/officeDocument/2006/relationships/diagramQuickStyle" Target="../diagrams/quickStyle2.xml"/><Relationship Id="rId5" Type="http://schemas.openxmlformats.org/officeDocument/2006/relationships/image" Target="../media/image22.png"/><Relationship Id="rId15" Type="http://schemas.openxmlformats.org/officeDocument/2006/relationships/image" Target="../media/image32.jpeg"/><Relationship Id="rId23" Type="http://schemas.openxmlformats.org/officeDocument/2006/relationships/diagramLayout" Target="../diagrams/layout2.xml"/><Relationship Id="rId10" Type="http://schemas.openxmlformats.org/officeDocument/2006/relationships/image" Target="../media/image27.png"/><Relationship Id="rId19" Type="http://schemas.openxmlformats.org/officeDocument/2006/relationships/diagramQuickStyle" Target="../diagrams/quickStyle1.xml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Relationship Id="rId22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95797" y="-9876106"/>
            <a:ext cx="3096408" cy="5806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5092D83-FD4C-F806-CF32-AC98578065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24969" y="442363"/>
            <a:ext cx="1962759" cy="20969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254247D5-E222-311B-2727-D69017517E6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279" t="19657" r="33809" b="11340"/>
          <a:stretch/>
        </p:blipFill>
        <p:spPr>
          <a:xfrm>
            <a:off x="730742" y="574375"/>
            <a:ext cx="1020030" cy="2075199"/>
          </a:xfrm>
          <a:prstGeom prst="rect">
            <a:avLst/>
          </a:prstGeom>
        </p:spPr>
      </p:pic>
      <p:sp>
        <p:nvSpPr>
          <p:cNvPr id="13" name="Прямоугольник 7">
            <a:extLst>
              <a:ext uri="{FF2B5EF4-FFF2-40B4-BE49-F238E27FC236}">
                <a16:creationId xmlns:a16="http://schemas.microsoft.com/office/drawing/2014/main" xmlns="" id="{C29015C8-9534-7E51-964F-FD80D845CD76}"/>
              </a:ext>
            </a:extLst>
          </p:cNvPr>
          <p:cNvSpPr/>
          <p:nvPr/>
        </p:nvSpPr>
        <p:spPr>
          <a:xfrm>
            <a:off x="4576740" y="2345382"/>
            <a:ext cx="4567260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" name="Прямоугольник 10">
            <a:extLst>
              <a:ext uri="{FF2B5EF4-FFF2-40B4-BE49-F238E27FC236}">
                <a16:creationId xmlns:a16="http://schemas.microsoft.com/office/drawing/2014/main" xmlns="" id="{77A511BE-E539-8600-077F-5D4AE654C4CC}"/>
              </a:ext>
            </a:extLst>
          </p:cNvPr>
          <p:cNvSpPr/>
          <p:nvPr/>
        </p:nvSpPr>
        <p:spPr>
          <a:xfrm>
            <a:off x="4577352" y="-2"/>
            <a:ext cx="2035022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Прямоугольник 13">
            <a:extLst>
              <a:ext uri="{FF2B5EF4-FFF2-40B4-BE49-F238E27FC236}">
                <a16:creationId xmlns:a16="http://schemas.microsoft.com/office/drawing/2014/main" xmlns="" id="{EF96747B-CC6F-8CA0-31F4-38851319211C}"/>
              </a:ext>
            </a:extLst>
          </p:cNvPr>
          <p:cNvSpPr/>
          <p:nvPr/>
        </p:nvSpPr>
        <p:spPr>
          <a:xfrm>
            <a:off x="4576740" y="5343576"/>
            <a:ext cx="4567260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xmlns="" id="{4118E738-E8A9-7735-3B07-0D343ABCE58C}"/>
              </a:ext>
            </a:extLst>
          </p:cNvPr>
          <p:cNvSpPr/>
          <p:nvPr/>
        </p:nvSpPr>
        <p:spPr>
          <a:xfrm>
            <a:off x="6122709" y="2340818"/>
            <a:ext cx="3021291" cy="4533897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7" name="Квадрат">
            <a:extLst>
              <a:ext uri="{FF2B5EF4-FFF2-40B4-BE49-F238E27FC236}">
                <a16:creationId xmlns:a16="http://schemas.microsoft.com/office/drawing/2014/main" xmlns="" id="{789887D5-35CB-3A5D-D19D-35A704C3CEE3}"/>
              </a:ext>
            </a:extLst>
          </p:cNvPr>
          <p:cNvSpPr/>
          <p:nvPr/>
        </p:nvSpPr>
        <p:spPr>
          <a:xfrm>
            <a:off x="6122709" y="-1"/>
            <a:ext cx="3021291" cy="2348094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8" name="Picture 2" descr="C:\Users\Екатерина\Desktop\Без имени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44208" y="2996952"/>
            <a:ext cx="2313737" cy="3215414"/>
          </a:xfrm>
          <a:prstGeom prst="rect">
            <a:avLst/>
          </a:prstGeom>
          <a:noFill/>
        </p:spPr>
      </p:pic>
      <p:sp>
        <p:nvSpPr>
          <p:cNvPr id="19" name="Текст 2"/>
          <p:cNvSpPr txBox="1"/>
          <p:nvPr/>
        </p:nvSpPr>
        <p:spPr>
          <a:xfrm>
            <a:off x="0" y="2708920"/>
            <a:ext cx="4572000" cy="41490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40000" lnSpcReduction="20000"/>
          </a:bodyPr>
          <a:lstStyle/>
          <a:p>
            <a:pPr defTabSz="877822">
              <a:lnSpc>
                <a:spcPct val="114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 smtClean="0">
                <a:solidFill>
                  <a:schemeClr val="tx1"/>
                </a:solidFill>
                <a:latin typeface="Gilroy-Regular" panose="00000500000000000000" pitchFamily="2" charset="0"/>
              </a:rPr>
              <a:t> </a:t>
            </a:r>
          </a:p>
          <a:p>
            <a:pPr algn="ctr" defTabSz="877822">
              <a:lnSpc>
                <a:spcPct val="114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000" dirty="0" smtClean="0">
                <a:solidFill>
                  <a:schemeClr val="accent2">
                    <a:lumMod val="75000"/>
                  </a:schemeClr>
                </a:solidFill>
                <a:latin typeface="Gilroy-ExtraBold"/>
              </a:rPr>
              <a:t>«</a:t>
            </a:r>
            <a:r>
              <a:rPr lang="ru-RU" sz="6000" b="1" dirty="0" smtClean="0">
                <a:solidFill>
                  <a:schemeClr val="accent2">
                    <a:lumMod val="75000"/>
                  </a:schemeClr>
                </a:solidFill>
                <a:latin typeface="Gilroy-ExtraBold"/>
                <a:sym typeface="Gilroy-ExtraBold"/>
              </a:rPr>
              <a:t>Разработка батончиков, обогащенных биологически активными веществами, для женщин в прегравидарный период</a:t>
            </a:r>
            <a:r>
              <a:rPr lang="ru-RU" sz="6000" dirty="0" smtClean="0">
                <a:solidFill>
                  <a:schemeClr val="accent2">
                    <a:lumMod val="75000"/>
                  </a:schemeClr>
                </a:solidFill>
                <a:latin typeface="Gilroy-ExtraBold"/>
              </a:rPr>
              <a:t>»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dirty="0" smtClean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dirty="0" smtClean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dirty="0" smtClean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Акселератор</a:t>
            </a:r>
            <a:r>
              <a:rPr dirty="0" smtClean="0"/>
              <a:t> </a:t>
            </a:r>
            <a:r>
              <a:rPr lang="ru-RU" dirty="0" smtClean="0"/>
              <a:t> </a:t>
            </a:r>
            <a:endParaRPr lang="en-US" dirty="0" smtClean="0"/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МГУТУ им. К.Г. Разумовского (ПКУ)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103380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114800" cy="634082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Актуальность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528" y="620688"/>
            <a:ext cx="3744416" cy="2520280"/>
          </a:xfrm>
          <a:prstGeom prst="roundRect">
            <a:avLst/>
          </a:prstGeom>
          <a:solidFill>
            <a:srgbClr val="FBB3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 smtClean="0"/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Последние открытия генетики чётко показали, что на экспрессию генов могут оказывать влияние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пищевые вещества</a:t>
            </a:r>
            <a:r>
              <a:rPr lang="ru-RU" dirty="0" smtClean="0"/>
              <a:t>. </a:t>
            </a:r>
            <a:r>
              <a:rPr lang="ru-RU" dirty="0" smtClean="0">
                <a:solidFill>
                  <a:schemeClr val="tx1"/>
                </a:solidFill>
              </a:rPr>
              <a:t>Наличие «</a:t>
            </a:r>
            <a:r>
              <a:rPr lang="ru-RU" dirty="0" err="1" smtClean="0">
                <a:solidFill>
                  <a:schemeClr val="tx1"/>
                </a:solidFill>
              </a:rPr>
              <a:t>нутриентрегулируемых</a:t>
            </a:r>
            <a:r>
              <a:rPr lang="ru-RU" dirty="0" smtClean="0">
                <a:solidFill>
                  <a:schemeClr val="tx1"/>
                </a:solidFill>
              </a:rPr>
              <a:t>» генов способно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программировать качество предстоящей жизни.</a:t>
            </a:r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528" y="3284984"/>
            <a:ext cx="3744416" cy="3096344"/>
          </a:xfrm>
          <a:prstGeom prst="roundRect">
            <a:avLst/>
          </a:prstGeom>
          <a:solidFill>
            <a:srgbClr val="FFA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Дефицит </a:t>
            </a:r>
            <a:r>
              <a:rPr lang="ru-RU" dirty="0" smtClean="0"/>
              <a:t>основных </a:t>
            </a:r>
            <a:r>
              <a:rPr lang="ru-RU" dirty="0" err="1" smtClean="0"/>
              <a:t>нутриентов</a:t>
            </a:r>
            <a:r>
              <a:rPr lang="ru-RU" dirty="0" smtClean="0"/>
              <a:t>, недостаток витаминов и микроэлементов могут приводить к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повреждению ДНК,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невынашиванию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беременности, задержке внутриутробного развития, к преждевременным родам, рождению ребенка в состоянии гипотрофии и др.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508104" y="1124744"/>
            <a:ext cx="3456384" cy="4104456"/>
          </a:xfrm>
          <a:prstGeom prst="roundRect">
            <a:avLst/>
          </a:prstGeom>
          <a:solidFill>
            <a:srgbClr val="9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Поэтому разработка специализированных, востребованных на рынке батончиков  для женщин в прегравидарный период является актуальной.</a:t>
            </a:r>
            <a:endParaRPr lang="ru-RU" sz="2000" dirty="0" smtClean="0"/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4067944" y="1340768"/>
            <a:ext cx="1368152" cy="3528392"/>
          </a:xfrm>
          <a:prstGeom prst="righ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114800" cy="634082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rgbClr val="00B050"/>
                </a:solidFill>
              </a:rPr>
              <a:t>Проблематика </a:t>
            </a:r>
            <a:endParaRPr lang="ru-RU" sz="24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0" y="260648"/>
            <a:ext cx="4176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Статистика рождаемости в России, США и Китае </a:t>
            </a:r>
            <a:endParaRPr lang="ru-RU" sz="1400" dirty="0"/>
          </a:p>
        </p:txBody>
      </p:sp>
      <p:pic>
        <p:nvPicPr>
          <p:cNvPr id="6" name="Picture 3" descr="C:\Users\Екатерина\Desktop\Рисунок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548680"/>
            <a:ext cx="3672408" cy="244859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51520" y="3501008"/>
            <a:ext cx="4104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Численность населения в России, США и Китае </a:t>
            </a:r>
            <a:endParaRPr lang="ru-RU" sz="1400" dirty="0"/>
          </a:p>
        </p:txBody>
      </p:sp>
      <p:pic>
        <p:nvPicPr>
          <p:cNvPr id="8" name="Picture 4" descr="C:\Users\Екатерина\Desktop\Рисунок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861048"/>
            <a:ext cx="4175371" cy="278828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860032" y="3356992"/>
            <a:ext cx="4067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 Численность женщин </a:t>
            </a:r>
            <a:r>
              <a:rPr lang="ru-RU" sz="1400" dirty="0" err="1" smtClean="0"/>
              <a:t>прегравидарного</a:t>
            </a:r>
            <a:r>
              <a:rPr lang="ru-RU" sz="1400" dirty="0" smtClean="0"/>
              <a:t> возраста в России (факт и прогноз) млн.чел </a:t>
            </a:r>
            <a:endParaRPr lang="ru-RU" sz="1400" dirty="0"/>
          </a:p>
        </p:txBody>
      </p:sp>
      <p:pic>
        <p:nvPicPr>
          <p:cNvPr id="10" name="Picture 5" descr="C:\Users\Екатерина\Desktop\Рисунок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39" y="3861048"/>
            <a:ext cx="4019025" cy="2736304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251520" y="764704"/>
            <a:ext cx="151216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8869 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75656" y="836712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- перинатальная смертность в 2022 году в Москве 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39552" y="1628800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7624" y="1700808"/>
            <a:ext cx="3779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- количество детей, рожденных с патологией в Москве за 2022 год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2492896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34% 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75656" y="2564904"/>
            <a:ext cx="3240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- замерших беременностей на ранних сроках в России за 2022 год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eco-mama.ru/wp-content/uploads/2/1/8/2183bb793bdc0d5412febf50bd69b78e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764704"/>
            <a:ext cx="2592288" cy="1008112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114800" cy="634082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 smtClean="0">
                <a:solidFill>
                  <a:srgbClr val="00B050"/>
                </a:solidFill>
              </a:rPr>
              <a:t>Анализ проблемного интервью </a:t>
            </a:r>
            <a:endParaRPr lang="ru-RU" sz="24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836712"/>
            <a:ext cx="637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18-35</a:t>
            </a:r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лет</a:t>
            </a:r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1400" dirty="0" smtClean="0"/>
              <a:t>– возраст целевой аудитории </a:t>
            </a:r>
          </a:p>
          <a:p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Москва</a:t>
            </a:r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</a:t>
            </a:r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Московская</a:t>
            </a:r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область</a:t>
            </a:r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1400" dirty="0" smtClean="0"/>
              <a:t>– территория целевой аудитории</a:t>
            </a:r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</p:txBody>
      </p:sp>
      <p:pic>
        <p:nvPicPr>
          <p:cNvPr id="3074" name="Picture 2" descr="C:\Users\Екатерина\Desktop\Без имен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1844824"/>
            <a:ext cx="1152128" cy="93610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843808" y="2060848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60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%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1400" dirty="0" smtClean="0"/>
              <a:t>потребителей питаются 3-4 раза в день  </a:t>
            </a:r>
            <a:endParaRPr lang="ru-RU" dirty="0"/>
          </a:p>
        </p:txBody>
      </p:sp>
      <p:pic>
        <p:nvPicPr>
          <p:cNvPr id="3075" name="Picture 3" descr="C:\Users\Екатерина\Desktop\пуф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2780928"/>
            <a:ext cx="1112450" cy="936104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2843808" y="2924944"/>
            <a:ext cx="63001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У</a:t>
            </a:r>
            <a:r>
              <a:rPr lang="ru-RU" dirty="0" smtClean="0"/>
              <a:t>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73,3%</a:t>
            </a:r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1400" dirty="0" smtClean="0"/>
              <a:t>отпрошенных в рационе присутствуют разнообразные продукты, но они не задумываются над их распределением в течение дня  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39552" y="1988840"/>
            <a:ext cx="50405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опрос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076" name="Picture 4" descr="C:\Users\Екатерина\Desktop\нц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91680" y="3717032"/>
            <a:ext cx="1019175" cy="1000125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2843808" y="3861048"/>
            <a:ext cx="60486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53,3%</a:t>
            </a:r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1400" dirty="0" smtClean="0"/>
              <a:t>опрошенных мяло владеют информацией о вопросах правильного питания для женщин, которые готовятся к беременности </a:t>
            </a:r>
            <a:endParaRPr lang="ru-RU" dirty="0"/>
          </a:p>
        </p:txBody>
      </p:sp>
      <p:pic>
        <p:nvPicPr>
          <p:cNvPr id="3077" name="Picture 5" descr="C:\Users\Екатерина\Desktop\онр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91680" y="4725144"/>
            <a:ext cx="1008112" cy="1051472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2843808" y="4869160"/>
            <a:ext cx="63001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53,3</a:t>
            </a:r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%</a:t>
            </a:r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1400" dirty="0" smtClean="0"/>
              <a:t>не знают, что основными витаминами в период подготовки к беременности являются: В9, А, С, В6</a:t>
            </a:r>
            <a:endParaRPr lang="ru-RU" dirty="0"/>
          </a:p>
        </p:txBody>
      </p:sp>
      <p:pic>
        <p:nvPicPr>
          <p:cNvPr id="3078" name="Picture 6" descr="C:\Users\Екатерина\Desktop\пкиав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91680" y="5733256"/>
            <a:ext cx="985172" cy="1008112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2843808" y="5949280"/>
            <a:ext cx="63001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73,3%</a:t>
            </a:r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1400" dirty="0" smtClean="0"/>
              <a:t>хотели бы добавить батончики, содержащие в своем составе основные витамины, в свой рацион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4572000" y="620688"/>
            <a:ext cx="0" cy="6237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0" y="335699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Екатерина\Desktop\Без имен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692696"/>
            <a:ext cx="872530" cy="1242359"/>
          </a:xfrm>
          <a:prstGeom prst="rect">
            <a:avLst/>
          </a:prstGeom>
          <a:noFill/>
        </p:spPr>
      </p:pic>
      <p:sp>
        <p:nvSpPr>
          <p:cNvPr id="9" name="Скругленный прямоугольник 8"/>
          <p:cNvSpPr/>
          <p:nvPr/>
        </p:nvSpPr>
        <p:spPr>
          <a:xfrm>
            <a:off x="107504" y="116632"/>
            <a:ext cx="3384376" cy="720080"/>
          </a:xfrm>
          <a:prstGeom prst="roundRect">
            <a:avLst/>
          </a:prstGeom>
          <a:solidFill>
            <a:srgbClr val="FFAC00">
              <a:alpha val="38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Алфавит мамино здоровье витаминно-минеральный комплекс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Производитель - ВТФ ООО; Россия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563888" y="2060848"/>
            <a:ext cx="864096" cy="792088"/>
          </a:xfrm>
          <a:prstGeom prst="roundRect">
            <a:avLst/>
          </a:prstGeom>
          <a:solidFill>
            <a:srgbClr val="FFAC00">
              <a:alpha val="60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2060"/>
                </a:solidFill>
              </a:rPr>
              <a:t>425 р. – 60 таблеток</a:t>
            </a:r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504" y="908720"/>
            <a:ext cx="3384376" cy="936104"/>
          </a:xfrm>
          <a:prstGeom prst="roundRect">
            <a:avLst/>
          </a:prstGeom>
          <a:solidFill>
            <a:srgbClr val="FFAC00">
              <a:alpha val="38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Витамины и минеральные вещества: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B1, B12, B2, B3, B5 , B6, B7, B9, B-каротин C, D3, E, К1;</a:t>
            </a:r>
            <a:r>
              <a:rPr lang="en-US" sz="1400" dirty="0" smtClean="0">
                <a:solidFill>
                  <a:srgbClr val="002060"/>
                </a:solidFill>
              </a:rPr>
              <a:t>Ca, Cr, Cu, Fe, J , Mg, </a:t>
            </a:r>
            <a:r>
              <a:rPr lang="en-US" sz="1400" dirty="0" err="1" smtClean="0">
                <a:solidFill>
                  <a:srgbClr val="002060"/>
                </a:solidFill>
              </a:rPr>
              <a:t>Mn</a:t>
            </a:r>
            <a:r>
              <a:rPr lang="en-US" sz="1400" dirty="0" smtClean="0">
                <a:solidFill>
                  <a:srgbClr val="002060"/>
                </a:solidFill>
              </a:rPr>
              <a:t>, Mo, P, Se , Zn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7504" y="1916832"/>
            <a:ext cx="3384376" cy="504056"/>
          </a:xfrm>
          <a:prstGeom prst="roundRect">
            <a:avLst/>
          </a:prstGeom>
          <a:solidFill>
            <a:srgbClr val="FFAC00">
              <a:alpha val="38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Назначение: 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До, во время или после беременности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07504" y="2492896"/>
            <a:ext cx="3384376" cy="720080"/>
          </a:xfrm>
          <a:prstGeom prst="roundRect">
            <a:avLst/>
          </a:prstGeom>
          <a:solidFill>
            <a:srgbClr val="FFAC00">
              <a:alpha val="38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Способ употребления: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2-3 курса, с интервалом 10-15 дней между ними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707904" y="0"/>
            <a:ext cx="1944216" cy="634082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rgbClr val="00B050"/>
                </a:solidFill>
              </a:rPr>
              <a:t>Конкуренты </a:t>
            </a:r>
            <a:endParaRPr lang="ru-RU" sz="2400" b="1" dirty="0">
              <a:solidFill>
                <a:srgbClr val="00B050"/>
              </a:solidFill>
            </a:endParaRPr>
          </a:p>
        </p:txBody>
      </p:sp>
      <p:pic>
        <p:nvPicPr>
          <p:cNvPr id="1028" name="Picture 4" descr="https://avatars.mds.yandex.net/get-mpic/5207395/img_id1474975599374178884.jpeg/600x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836712"/>
            <a:ext cx="864096" cy="980728"/>
          </a:xfrm>
          <a:prstGeom prst="rect">
            <a:avLst/>
          </a:prstGeom>
          <a:noFill/>
        </p:spPr>
      </p:pic>
      <p:sp>
        <p:nvSpPr>
          <p:cNvPr id="17" name="Скругленный прямоугольник 16"/>
          <p:cNvSpPr/>
          <p:nvPr/>
        </p:nvSpPr>
        <p:spPr>
          <a:xfrm>
            <a:off x="4716016" y="2060848"/>
            <a:ext cx="864096" cy="792088"/>
          </a:xfrm>
          <a:prstGeom prst="roundRect">
            <a:avLst/>
          </a:prstGeom>
          <a:solidFill>
            <a:srgbClr val="9F00FF">
              <a:alpha val="60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2060"/>
                </a:solidFill>
              </a:rPr>
              <a:t>870 р. – 28 таблеток</a:t>
            </a:r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652120" y="116632"/>
            <a:ext cx="3384376" cy="720080"/>
          </a:xfrm>
          <a:prstGeom prst="roundRect">
            <a:avLst/>
          </a:prstGeom>
          <a:solidFill>
            <a:srgbClr val="9F00FF">
              <a:alpha val="38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solidFill>
                  <a:srgbClr val="002060"/>
                </a:solidFill>
              </a:rPr>
              <a:t>Фемибион</a:t>
            </a:r>
            <a:endParaRPr lang="ru-RU" sz="1400" dirty="0" smtClean="0">
              <a:solidFill>
                <a:srgbClr val="002060"/>
              </a:solidFill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Производитель - </a:t>
            </a:r>
            <a:r>
              <a:rPr lang="ru-RU" sz="1400" dirty="0" err="1" smtClean="0">
                <a:solidFill>
                  <a:srgbClr val="002060"/>
                </a:solidFill>
              </a:rPr>
              <a:t>Procter&amp;Gamble</a:t>
            </a:r>
            <a:r>
              <a:rPr lang="ru-RU" sz="1400" dirty="0" smtClean="0">
                <a:solidFill>
                  <a:srgbClr val="002060"/>
                </a:solidFill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</a:rPr>
              <a:t>Health</a:t>
            </a:r>
            <a:r>
              <a:rPr lang="ru-RU" sz="1400" dirty="0" smtClean="0">
                <a:solidFill>
                  <a:srgbClr val="002060"/>
                </a:solidFill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</a:rPr>
              <a:t>Germany</a:t>
            </a:r>
            <a:r>
              <a:rPr lang="ru-RU" sz="1400" dirty="0" smtClean="0">
                <a:solidFill>
                  <a:srgbClr val="002060"/>
                </a:solidFill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</a:rPr>
              <a:t>GmbH</a:t>
            </a:r>
            <a:r>
              <a:rPr lang="ru-RU" sz="1400" dirty="0" smtClean="0">
                <a:solidFill>
                  <a:srgbClr val="002060"/>
                </a:solidFill>
              </a:rPr>
              <a:t>; Австрия/Германия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652120" y="908720"/>
            <a:ext cx="3384376" cy="792088"/>
          </a:xfrm>
          <a:prstGeom prst="roundRect">
            <a:avLst/>
          </a:prstGeom>
          <a:solidFill>
            <a:srgbClr val="9F00FF">
              <a:alpha val="38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Витамины и минеральные вещества: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С, Е, D3, В1, В2, B3, B5, B6, В12, </a:t>
            </a:r>
            <a:r>
              <a:rPr lang="ru-RU" sz="1400" dirty="0" err="1" smtClean="0">
                <a:solidFill>
                  <a:srgbClr val="002060"/>
                </a:solidFill>
              </a:rPr>
              <a:t>фолатов</a:t>
            </a:r>
            <a:r>
              <a:rPr lang="ru-RU" sz="1400" dirty="0" smtClean="0">
                <a:solidFill>
                  <a:srgbClr val="002060"/>
                </a:solidFill>
              </a:rPr>
              <a:t>,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биотина, холина, железа, йода, селена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652120" y="1772816"/>
            <a:ext cx="3384376" cy="936104"/>
          </a:xfrm>
          <a:prstGeom prst="roundRect">
            <a:avLst/>
          </a:prstGeom>
          <a:solidFill>
            <a:srgbClr val="9F00FF">
              <a:alpha val="38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Назначение: 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Для женщин, планирующих беременность, и беременных до конца 12-й недели беременности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652120" y="2780928"/>
            <a:ext cx="3384376" cy="504056"/>
          </a:xfrm>
          <a:prstGeom prst="roundRect">
            <a:avLst/>
          </a:prstGeom>
          <a:solidFill>
            <a:srgbClr val="9F00FF">
              <a:alpha val="38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Способ употребления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После консультации с врачом</a:t>
            </a:r>
            <a:endParaRPr lang="ru-RU" sz="1400" dirty="0">
              <a:solidFill>
                <a:srgbClr val="002060"/>
              </a:solidFill>
            </a:endParaRPr>
          </a:p>
        </p:txBody>
      </p:sp>
      <p:pic>
        <p:nvPicPr>
          <p:cNvPr id="1030" name="Picture 6" descr="https://avatars.mds.yandex.net/get-mpic/5221948/img_id1052512962779968944.jpeg/600x6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10032" y="3789041"/>
            <a:ext cx="816091" cy="1440160"/>
          </a:xfrm>
          <a:prstGeom prst="rect">
            <a:avLst/>
          </a:prstGeom>
          <a:noFill/>
        </p:spPr>
      </p:pic>
      <p:sp>
        <p:nvSpPr>
          <p:cNvPr id="23" name="Скругленный прямоугольник 22"/>
          <p:cNvSpPr/>
          <p:nvPr/>
        </p:nvSpPr>
        <p:spPr>
          <a:xfrm>
            <a:off x="3563888" y="5373216"/>
            <a:ext cx="864096" cy="792088"/>
          </a:xfrm>
          <a:prstGeom prst="roundRect">
            <a:avLst/>
          </a:prstGeom>
          <a:solidFill>
            <a:srgbClr val="FBB3C1">
              <a:alpha val="60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2060"/>
                </a:solidFill>
              </a:rPr>
              <a:t>1025 р. – 30 таблеток</a:t>
            </a:r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504" y="3429000"/>
            <a:ext cx="3384376" cy="792088"/>
          </a:xfrm>
          <a:prstGeom prst="roundRect">
            <a:avLst/>
          </a:prstGeom>
          <a:solidFill>
            <a:srgbClr val="FBB3C1">
              <a:alpha val="38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solidFill>
                  <a:srgbClr val="002060"/>
                </a:solidFill>
              </a:rPr>
              <a:t>Элевит</a:t>
            </a:r>
            <a:r>
              <a:rPr lang="ru-RU" sz="1400" dirty="0" smtClean="0">
                <a:solidFill>
                  <a:srgbClr val="002060"/>
                </a:solidFill>
              </a:rPr>
              <a:t> планирование и первый триместр. Производитель - </a:t>
            </a:r>
            <a:r>
              <a:rPr lang="ru-RU" sz="1400" u="sng" dirty="0" err="1" smtClean="0">
                <a:solidFill>
                  <a:srgbClr val="002060"/>
                </a:solidFill>
              </a:rPr>
              <a:t>Делфарм</a:t>
            </a:r>
            <a:r>
              <a:rPr lang="ru-RU" sz="1400" u="sng" dirty="0" smtClean="0">
                <a:solidFill>
                  <a:srgbClr val="002060"/>
                </a:solidFill>
              </a:rPr>
              <a:t> </a:t>
            </a:r>
            <a:r>
              <a:rPr lang="ru-RU" sz="1400" u="sng" dirty="0" err="1" smtClean="0">
                <a:solidFill>
                  <a:srgbClr val="002060"/>
                </a:solidFill>
              </a:rPr>
              <a:t>Гайярд</a:t>
            </a:r>
            <a:r>
              <a:rPr lang="ru-RU" sz="1400" dirty="0" smtClean="0">
                <a:solidFill>
                  <a:srgbClr val="002060"/>
                </a:solidFill>
              </a:rPr>
              <a:t>; Франция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07504" y="4293096"/>
            <a:ext cx="3384376" cy="1152128"/>
          </a:xfrm>
          <a:prstGeom prst="roundRect">
            <a:avLst/>
          </a:prstGeom>
          <a:solidFill>
            <a:srgbClr val="FBB3C1">
              <a:alpha val="38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Витамины и минеральные вещества: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А, В1, В2, В5, В6, В12, С, D, Е; </a:t>
            </a:r>
            <a:r>
              <a:rPr lang="ru-RU" sz="1400" dirty="0" err="1" smtClean="0">
                <a:solidFill>
                  <a:srgbClr val="002060"/>
                </a:solidFill>
              </a:rPr>
              <a:t>ниацина</a:t>
            </a:r>
            <a:r>
              <a:rPr lang="ru-RU" sz="1400" dirty="0" smtClean="0">
                <a:solidFill>
                  <a:srgbClr val="002060"/>
                </a:solidFill>
              </a:rPr>
              <a:t>, </a:t>
            </a:r>
            <a:r>
              <a:rPr lang="ru-RU" sz="1400" dirty="0" err="1" smtClean="0">
                <a:solidFill>
                  <a:srgbClr val="002060"/>
                </a:solidFill>
              </a:rPr>
              <a:t>фолиевой</a:t>
            </a:r>
            <a:r>
              <a:rPr lang="ru-RU" sz="1400" dirty="0" smtClean="0">
                <a:solidFill>
                  <a:srgbClr val="002060"/>
                </a:solidFill>
              </a:rPr>
              <a:t> кислоты, биотина, железа, меди, йода, цинка, магния, марганца, селена; содержащей кальций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07504" y="5517232"/>
            <a:ext cx="3384376" cy="720080"/>
          </a:xfrm>
          <a:prstGeom prst="roundRect">
            <a:avLst/>
          </a:prstGeom>
          <a:solidFill>
            <a:srgbClr val="FBB3C1">
              <a:alpha val="38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Назначение: Женщинам, планирующим беременность, и в период первого триместра беременности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07504" y="6309320"/>
            <a:ext cx="3384376" cy="432048"/>
          </a:xfrm>
          <a:prstGeom prst="roundRect">
            <a:avLst/>
          </a:prstGeom>
          <a:solidFill>
            <a:srgbClr val="FBB3C1">
              <a:alpha val="38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Способ употребления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После консультации с врачом</a:t>
            </a:r>
            <a:endParaRPr lang="ru-RU" sz="1400" dirty="0">
              <a:solidFill>
                <a:srgbClr val="002060"/>
              </a:solidFill>
            </a:endParaRPr>
          </a:p>
        </p:txBody>
      </p:sp>
      <p:pic>
        <p:nvPicPr>
          <p:cNvPr id="1032" name="Picture 8" descr="https://avatars.mds.yandex.net/get-mpic/4012413/img_id1343876966088755362.png/600x6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4077072"/>
            <a:ext cx="811005" cy="864096"/>
          </a:xfrm>
          <a:prstGeom prst="rect">
            <a:avLst/>
          </a:prstGeom>
          <a:noFill/>
        </p:spPr>
      </p:pic>
      <p:sp>
        <p:nvSpPr>
          <p:cNvPr id="29" name="Скругленный прямоугольник 28"/>
          <p:cNvSpPr/>
          <p:nvPr/>
        </p:nvSpPr>
        <p:spPr>
          <a:xfrm>
            <a:off x="4716016" y="5373216"/>
            <a:ext cx="864096" cy="792088"/>
          </a:xfrm>
          <a:prstGeom prst="roundRect">
            <a:avLst/>
          </a:prstGeom>
          <a:solidFill>
            <a:srgbClr val="FF2F2D">
              <a:alpha val="60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2060"/>
                </a:solidFill>
              </a:rPr>
              <a:t>353 р. – 30 таблеток</a:t>
            </a:r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652120" y="3429000"/>
            <a:ext cx="3384376" cy="1080120"/>
          </a:xfrm>
          <a:prstGeom prst="roundRect">
            <a:avLst/>
          </a:prstGeom>
          <a:solidFill>
            <a:srgbClr val="FF2F2D">
              <a:alpha val="38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solidFill>
                  <a:srgbClr val="002060"/>
                </a:solidFill>
              </a:rPr>
              <a:t>Компливит</a:t>
            </a:r>
            <a:r>
              <a:rPr lang="ru-RU" sz="1400" dirty="0" smtClean="0">
                <a:solidFill>
                  <a:srgbClr val="002060"/>
                </a:solidFill>
              </a:rPr>
              <a:t> мама для беременных и кормящих женщин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Производитель - </a:t>
            </a:r>
            <a:r>
              <a:rPr lang="ru-RU" sz="1400" dirty="0" err="1" smtClean="0">
                <a:solidFill>
                  <a:srgbClr val="002060"/>
                </a:solidFill>
              </a:rPr>
              <a:t>Фармстандарт-Уфимский</a:t>
            </a:r>
            <a:r>
              <a:rPr lang="ru-RU" sz="1400" dirty="0" smtClean="0">
                <a:solidFill>
                  <a:srgbClr val="002060"/>
                </a:solidFill>
              </a:rPr>
              <a:t> витаминный завод, ОАО; Россия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652120" y="4581128"/>
            <a:ext cx="3384376" cy="864096"/>
          </a:xfrm>
          <a:prstGeom prst="roundRect">
            <a:avLst/>
          </a:prstGeom>
          <a:solidFill>
            <a:srgbClr val="FF2F2D">
              <a:alpha val="38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Витамины и минеральные вещества: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В1, В2, В6, А, Е, С, В12, В9, фосфор, железо, медь, марганец, цинк, магний, кальций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652120" y="5517232"/>
            <a:ext cx="3384376" cy="1340768"/>
          </a:xfrm>
          <a:prstGeom prst="roundRect">
            <a:avLst/>
          </a:prstGeom>
          <a:solidFill>
            <a:srgbClr val="FF2F2D">
              <a:alpha val="38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Назначение: Профилактика гиповитаминоза и дефицита минеральных веществ: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- в период подготовки к беременности;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- во время беременности и грудного вскармливания.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41148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Косвенный аналог 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9512" y="692696"/>
            <a:ext cx="2016224" cy="28803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Наименование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1052736"/>
            <a:ext cx="2016224" cy="129614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БИОТОФФИ ПРЕНАТАЛЬ, шоколадные батончики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339752" y="692696"/>
            <a:ext cx="2016224" cy="28803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Производитель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339752" y="1052736"/>
            <a:ext cx="2016224" cy="129614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KRAS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187624" y="2420888"/>
            <a:ext cx="2376264" cy="79208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Витамины и минеральные вещества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804248" y="692696"/>
            <a:ext cx="2016224" cy="28803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Назначение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187624" y="3284984"/>
            <a:ext cx="2376264" cy="345638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железо, витамин е, лецитин, инулин, кальций, витамин а, витамин с, витамин, фолиевая кислота, </a:t>
            </a:r>
            <a:r>
              <a:rPr lang="en-US" dirty="0" smtClean="0">
                <a:solidFill>
                  <a:srgbClr val="002060"/>
                </a:solidFill>
              </a:rPr>
              <a:t>lactobacillus </a:t>
            </a:r>
            <a:r>
              <a:rPr lang="en-US" dirty="0" err="1" smtClean="0">
                <a:solidFill>
                  <a:srgbClr val="002060"/>
                </a:solidFill>
              </a:rPr>
              <a:t>rhamnosus</a:t>
            </a:r>
            <a:r>
              <a:rPr lang="en-US" dirty="0" smtClean="0">
                <a:solidFill>
                  <a:srgbClr val="002060"/>
                </a:solidFill>
              </a:rPr>
              <a:t>, </a:t>
            </a:r>
            <a:r>
              <a:rPr lang="ru-RU" dirty="0" smtClean="0">
                <a:solidFill>
                  <a:srgbClr val="002060"/>
                </a:solidFill>
              </a:rPr>
              <a:t>йод в легко усвояемой форме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804248" y="1052736"/>
            <a:ext cx="2016224" cy="165618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Подготовка к беременности, профилактика недостатка витаминов у беременных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572000" y="404664"/>
            <a:ext cx="2016224" cy="57606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Способ употребления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572000" y="1052736"/>
            <a:ext cx="2016224" cy="194421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В качестве биологически активной добавки к пище для женщин в период беременности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6" name="Picture 2" descr="https://avatars.mds.yandex.net/get-mpic/4303516/img_id5726247716903561895.jpeg/14h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3212976"/>
            <a:ext cx="2736304" cy="3434694"/>
          </a:xfrm>
          <a:prstGeom prst="rect">
            <a:avLst/>
          </a:prstGeom>
          <a:noFill/>
        </p:spPr>
      </p:pic>
      <p:sp>
        <p:nvSpPr>
          <p:cNvPr id="17" name="Скругленный прямоугольник 16"/>
          <p:cNvSpPr/>
          <p:nvPr/>
        </p:nvSpPr>
        <p:spPr>
          <a:xfrm>
            <a:off x="6876256" y="3933056"/>
            <a:ext cx="2016224" cy="129614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Невозможно приобрести с 2022 года 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F3FC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1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564904"/>
            <a:ext cx="208823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0" y="2830666"/>
            <a:ext cx="1300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Вес – 16 г</a:t>
            </a:r>
          </a:p>
          <a:p>
            <a:pPr algn="ctr"/>
            <a:r>
              <a:rPr lang="ru-RU" sz="1200" b="1" dirty="0" smtClean="0"/>
              <a:t>Толщина – 5 мм</a:t>
            </a:r>
          </a:p>
          <a:p>
            <a:pPr algn="ctr"/>
            <a:r>
              <a:rPr lang="ru-RU" sz="1200" b="1" dirty="0" smtClean="0"/>
              <a:t>Диаметр – 5 см</a:t>
            </a:r>
            <a:endParaRPr lang="ru-RU" sz="1200" b="1" dirty="0"/>
          </a:p>
        </p:txBody>
      </p:sp>
      <p:cxnSp>
        <p:nvCxnSpPr>
          <p:cNvPr id="16" name="Соединительная линия уступом 15"/>
          <p:cNvCxnSpPr/>
          <p:nvPr/>
        </p:nvCxnSpPr>
        <p:spPr>
          <a:xfrm>
            <a:off x="208723" y="3601941"/>
            <a:ext cx="1139024" cy="461176"/>
          </a:xfrm>
          <a:prstGeom prst="bentConnector3">
            <a:avLst>
              <a:gd name="adj1" fmla="val 8298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7" descr="C:\Users\Екатерина\Desktop\3п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8791" y="1954520"/>
            <a:ext cx="470390" cy="615486"/>
          </a:xfrm>
          <a:prstGeom prst="rect">
            <a:avLst/>
          </a:prstGeom>
          <a:noFill/>
        </p:spPr>
      </p:pic>
      <p:pic>
        <p:nvPicPr>
          <p:cNvPr id="24" name="Picture 2" descr="C:\Users\Екатерина\Desktop\укр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7035" y="1744053"/>
            <a:ext cx="481069" cy="588486"/>
          </a:xfrm>
          <a:prstGeom prst="rect">
            <a:avLst/>
          </a:prstGeom>
          <a:noFill/>
        </p:spPr>
      </p:pic>
      <p:pic>
        <p:nvPicPr>
          <p:cNvPr id="25" name="Picture 6" descr="C:\Users\Екатерина\Desktop\йпк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9792" y="1844824"/>
            <a:ext cx="467637" cy="574179"/>
          </a:xfrm>
          <a:prstGeom prst="rect">
            <a:avLst/>
          </a:prstGeom>
          <a:noFill/>
        </p:spPr>
      </p:pic>
      <p:pic>
        <p:nvPicPr>
          <p:cNvPr id="26" name="Picture 5" descr="C:\Users\Екатерина\Desktop\6оенр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5856" y="2420888"/>
            <a:ext cx="598290" cy="595666"/>
          </a:xfrm>
          <a:prstGeom prst="rect">
            <a:avLst/>
          </a:prstGeom>
          <a:noFill/>
        </p:spPr>
      </p:pic>
      <p:pic>
        <p:nvPicPr>
          <p:cNvPr id="27" name="Picture 4" descr="C:\Users\Екатерина\Desktop\неруп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47864" y="3501008"/>
            <a:ext cx="634334" cy="427509"/>
          </a:xfrm>
          <a:prstGeom prst="rect">
            <a:avLst/>
          </a:prstGeom>
          <a:noFill/>
        </p:spPr>
      </p:pic>
      <p:pic>
        <p:nvPicPr>
          <p:cNvPr id="28" name="Picture 3" descr="C:\Users\Екатерина\Desktop\онрк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31840" y="4221088"/>
            <a:ext cx="547202" cy="423069"/>
          </a:xfrm>
          <a:prstGeom prst="rect">
            <a:avLst/>
          </a:prstGeom>
          <a:noFill/>
        </p:spPr>
      </p:pic>
      <p:pic>
        <p:nvPicPr>
          <p:cNvPr id="1026" name="Picture 2" descr="C:\Users\Екатерина\Desktop\км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483768" y="4725144"/>
            <a:ext cx="599827" cy="364917"/>
          </a:xfrm>
          <a:prstGeom prst="rect">
            <a:avLst/>
          </a:prstGeom>
          <a:noFill/>
        </p:spPr>
      </p:pic>
      <p:pic>
        <p:nvPicPr>
          <p:cNvPr id="1028" name="Picture 4" descr="https://dostavka-ecoproduktov.ru/upload/iblock/a7d/a7d771a2f49a1f3af9c9d176fc519cce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47664" y="4725144"/>
            <a:ext cx="614432" cy="579478"/>
          </a:xfrm>
          <a:prstGeom prst="rect">
            <a:avLst/>
          </a:prstGeom>
          <a:noFill/>
        </p:spPr>
      </p:pic>
      <p:pic>
        <p:nvPicPr>
          <p:cNvPr id="1030" name="Picture 6" descr="https://webpulse.imgsmail.ru/imgpreview?key=pulse_cabinet-image-e14f7b09-69f1-4bfb-9b5b-5f8e961104cd&amp;mb=webpulse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3568" y="4293096"/>
            <a:ext cx="694745" cy="617551"/>
          </a:xfrm>
          <a:prstGeom prst="rect">
            <a:avLst/>
          </a:prstGeom>
          <a:noFill/>
        </p:spPr>
      </p:pic>
      <p:sp>
        <p:nvSpPr>
          <p:cNvPr id="29" name="TextBox 28"/>
          <p:cNvSpPr txBox="1"/>
          <p:nvPr/>
        </p:nvSpPr>
        <p:spPr>
          <a:xfrm>
            <a:off x="1331640" y="1052736"/>
            <a:ext cx="2016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Gilroy-ExtraBold"/>
              </a:rPr>
              <a:t>Фруктовый</a:t>
            </a:r>
            <a:r>
              <a:rPr lang="ru-RU" sz="2400" dirty="0" smtClean="0">
                <a:latin typeface="Gilroy-ExtraBold"/>
              </a:rPr>
              <a:t> </a:t>
            </a:r>
            <a:r>
              <a:rPr lang="ru-RU" dirty="0" smtClean="0">
                <a:latin typeface="Gilroy-ExtraBold"/>
              </a:rPr>
              <a:t>батончик</a:t>
            </a:r>
            <a:r>
              <a:rPr lang="ru-RU" sz="2400" dirty="0" smtClean="0">
                <a:latin typeface="Gilroy-ExtraBold"/>
              </a:rPr>
              <a:t> </a:t>
            </a:r>
            <a:endParaRPr lang="ru-RU" sz="2400" dirty="0">
              <a:latin typeface="Gilroy-ExtraBold"/>
            </a:endParaRPr>
          </a:p>
        </p:txBody>
      </p:sp>
      <p:pic>
        <p:nvPicPr>
          <p:cNvPr id="30" name="Рисунок 29" descr="Без имени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508104" y="2505127"/>
            <a:ext cx="2088232" cy="2076001"/>
          </a:xfrm>
          <a:prstGeom prst="rect">
            <a:avLst/>
          </a:prstGeom>
          <a:noFill/>
        </p:spPr>
      </p:pic>
      <p:sp>
        <p:nvSpPr>
          <p:cNvPr id="31" name="TextBox 30"/>
          <p:cNvSpPr txBox="1"/>
          <p:nvPr/>
        </p:nvSpPr>
        <p:spPr>
          <a:xfrm>
            <a:off x="7728531" y="2901584"/>
            <a:ext cx="1300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Вес – 16 г</a:t>
            </a:r>
          </a:p>
          <a:p>
            <a:pPr algn="ctr"/>
            <a:r>
              <a:rPr lang="ru-RU" sz="1200" b="1" dirty="0" smtClean="0"/>
              <a:t>Толщина – 5 мм</a:t>
            </a:r>
          </a:p>
          <a:p>
            <a:pPr algn="ctr"/>
            <a:r>
              <a:rPr lang="ru-RU" sz="1200" b="1" dirty="0" smtClean="0"/>
              <a:t>Диаметр – 5 см</a:t>
            </a:r>
            <a:endParaRPr lang="ru-RU" sz="1200" b="1" dirty="0"/>
          </a:p>
        </p:txBody>
      </p:sp>
      <p:cxnSp>
        <p:nvCxnSpPr>
          <p:cNvPr id="33" name="Соединительная линия уступом 32"/>
          <p:cNvCxnSpPr/>
          <p:nvPr/>
        </p:nvCxnSpPr>
        <p:spPr>
          <a:xfrm flipV="1">
            <a:off x="7448738" y="3621387"/>
            <a:ext cx="1425921" cy="226337"/>
          </a:xfrm>
          <a:prstGeom prst="bentConnector3">
            <a:avLst>
              <a:gd name="adj1" fmla="val 2523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724128" y="1124744"/>
            <a:ext cx="2130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Gilroy-ExtraBold"/>
              </a:rPr>
              <a:t>Овощной батончик </a:t>
            </a:r>
            <a:endParaRPr lang="ru-RU" dirty="0">
              <a:latin typeface="Gilroy-ExtraBold"/>
            </a:endParaRPr>
          </a:p>
        </p:txBody>
      </p:sp>
      <p:pic>
        <p:nvPicPr>
          <p:cNvPr id="36" name="Picture 8" descr="C:\Users\Екатерина\Desktop\пука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13935" y="2216495"/>
            <a:ext cx="447917" cy="504056"/>
          </a:xfrm>
          <a:prstGeom prst="rect">
            <a:avLst/>
          </a:prstGeom>
          <a:noFill/>
        </p:spPr>
      </p:pic>
      <p:pic>
        <p:nvPicPr>
          <p:cNvPr id="37" name="Picture 9" descr="C:\Users\Екатерина\Desktop\уп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646339" y="1816585"/>
            <a:ext cx="566217" cy="485778"/>
          </a:xfrm>
          <a:prstGeom prst="rect">
            <a:avLst/>
          </a:prstGeom>
          <a:noFill/>
        </p:spPr>
      </p:pic>
      <p:pic>
        <p:nvPicPr>
          <p:cNvPr id="38" name="Picture 3" descr="C:\Users\Екатерина\Desktop\онрк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94949" y="2003339"/>
            <a:ext cx="547202" cy="423069"/>
          </a:xfrm>
          <a:prstGeom prst="rect">
            <a:avLst/>
          </a:prstGeom>
          <a:noFill/>
        </p:spPr>
      </p:pic>
      <p:pic>
        <p:nvPicPr>
          <p:cNvPr id="39" name="Picture 6" descr="C:\Users\Екатерина\Desktop\йпк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2492896"/>
            <a:ext cx="467637" cy="574179"/>
          </a:xfrm>
          <a:prstGeom prst="rect">
            <a:avLst/>
          </a:prstGeom>
          <a:noFill/>
        </p:spPr>
      </p:pic>
      <p:pic>
        <p:nvPicPr>
          <p:cNvPr id="40" name="Picture 4" descr="C:\Users\Екатерина\Desktop\неруп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6016" y="3284984"/>
            <a:ext cx="634334" cy="427509"/>
          </a:xfrm>
          <a:prstGeom prst="rect">
            <a:avLst/>
          </a:prstGeom>
          <a:noFill/>
        </p:spPr>
      </p:pic>
      <p:pic>
        <p:nvPicPr>
          <p:cNvPr id="41" name="Picture 4" descr="https://dostavka-ecoproduktov.ru/upload/iblock/a7d/a7d771a2f49a1f3af9c9d176fc519cce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860032" y="4077072"/>
            <a:ext cx="614432" cy="579478"/>
          </a:xfrm>
          <a:prstGeom prst="rect">
            <a:avLst/>
          </a:prstGeom>
          <a:noFill/>
        </p:spPr>
      </p:pic>
      <p:pic>
        <p:nvPicPr>
          <p:cNvPr id="42" name="Picture 2" descr="C:\Users\Екатерина\Desktop\км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80112" y="4725144"/>
            <a:ext cx="599827" cy="364917"/>
          </a:xfrm>
          <a:prstGeom prst="rect">
            <a:avLst/>
          </a:prstGeom>
          <a:noFill/>
        </p:spPr>
      </p:pic>
      <p:pic>
        <p:nvPicPr>
          <p:cNvPr id="43" name="Picture 2" descr="C:\Users\Екатерина\Desktop\укр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4653136"/>
            <a:ext cx="481069" cy="588486"/>
          </a:xfrm>
          <a:prstGeom prst="rect">
            <a:avLst/>
          </a:prstGeom>
          <a:noFill/>
        </p:spPr>
      </p:pic>
      <p:pic>
        <p:nvPicPr>
          <p:cNvPr id="44" name="Picture 13" descr="https://healthylife.by/img/shop/molodye-pobegi-pshenicy-molotye-vitgrass-ufeelgood-200-gr-2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164288" y="4437112"/>
            <a:ext cx="486054" cy="648072"/>
          </a:xfrm>
          <a:prstGeom prst="rect">
            <a:avLst/>
          </a:prstGeom>
          <a:noFill/>
        </p:spPr>
      </p:pic>
      <p:pic>
        <p:nvPicPr>
          <p:cNvPr id="45" name="Picture 11" descr="http://sc01.alicdn.com/kf/HTB1S3P3xDlYBeNjSszcq6zwhFXaA/230164246/HTB1S3P3xDlYBeNjSszcq6zwhFXaA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524328" y="4005064"/>
            <a:ext cx="531705" cy="504056"/>
          </a:xfrm>
          <a:prstGeom prst="rect">
            <a:avLst/>
          </a:prstGeom>
          <a:noFill/>
        </p:spPr>
      </p:pic>
      <p:sp>
        <p:nvSpPr>
          <p:cNvPr id="46" name="Заголовок 1"/>
          <p:cNvSpPr txBox="1">
            <a:spLocks/>
          </p:cNvSpPr>
          <p:nvPr/>
        </p:nvSpPr>
        <p:spPr>
          <a:xfrm>
            <a:off x="0" y="0"/>
            <a:ext cx="41148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Описание продукта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87624" y="548680"/>
            <a:ext cx="6408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</a:t>
            </a:r>
            <a:r>
              <a:rPr lang="ru-RU" sz="2800" dirty="0" smtClean="0"/>
              <a:t> </a:t>
            </a:r>
            <a:r>
              <a:rPr lang="ru-RU" sz="28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упаковка = 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3</a:t>
            </a:r>
            <a:r>
              <a:rPr lang="ru-RU" sz="2800" dirty="0" smtClean="0"/>
              <a:t> </a:t>
            </a:r>
            <a:r>
              <a:rPr lang="ru-RU" sz="28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батончика</a:t>
            </a:r>
            <a:r>
              <a:rPr lang="en-US" sz="28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одного вкуса 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graphicFrame>
        <p:nvGraphicFramePr>
          <p:cNvPr id="47" name="Схема 46"/>
          <p:cNvGraphicFramePr/>
          <p:nvPr/>
        </p:nvGraphicFramePr>
        <p:xfrm>
          <a:off x="2051720" y="5013176"/>
          <a:ext cx="2736304" cy="1683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48" name="Схема 47"/>
          <p:cNvGraphicFramePr/>
          <p:nvPr/>
        </p:nvGraphicFramePr>
        <p:xfrm>
          <a:off x="3625263" y="5010756"/>
          <a:ext cx="3096344" cy="1772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</p:spTree>
    <p:extLst>
      <p:ext uri="{BB962C8B-B14F-4D97-AF65-F5344CB8AC3E}">
        <p14:creationId xmlns:p14="http://schemas.microsoft.com/office/powerpoint/2010/main" xmlns="" val="234030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тс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764704"/>
            <a:ext cx="8352928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0" y="0"/>
            <a:ext cx="7020272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Этапы производства фруктового батончика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F3FC">
            <a:alpha val="3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7020272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Бизнес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модель 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620687"/>
          <a:ext cx="9144000" cy="623731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28800"/>
                <a:gridCol w="1828800"/>
                <a:gridCol w="1828800"/>
                <a:gridCol w="1828800"/>
                <a:gridCol w="1828800"/>
              </a:tblGrid>
              <a:tr h="2270112">
                <a:tc rowSpan="2">
                  <a:txBody>
                    <a:bodyPr/>
                    <a:lstStyle/>
                    <a:p>
                      <a:r>
                        <a:rPr lang="ru-RU" sz="1400" dirty="0" smtClean="0"/>
                        <a:t>Ключевые поставщики</a:t>
                      </a:r>
                      <a:r>
                        <a:rPr lang="ru-RU" sz="1400" baseline="0" dirty="0" smtClean="0"/>
                        <a:t> : </a:t>
                      </a:r>
                    </a:p>
                    <a:p>
                      <a:endParaRPr lang="ru-RU" sz="1400" dirty="0" smtClean="0"/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400" dirty="0" smtClean="0"/>
                        <a:t> </a:t>
                      </a:r>
                      <a:r>
                        <a:rPr lang="en-US" sz="1400" dirty="0" smtClean="0"/>
                        <a:t>Metro</a:t>
                      </a:r>
                      <a:endParaRPr lang="ru-RU" sz="1400" dirty="0" smtClean="0"/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400" baseline="0" dirty="0" smtClean="0"/>
                        <a:t> </a:t>
                      </a:r>
                      <a:r>
                        <a:rPr lang="ru-RU" sz="1400" baseline="0" dirty="0" err="1" smtClean="0"/>
                        <a:t>ФудСити</a:t>
                      </a:r>
                      <a:r>
                        <a:rPr lang="ru-RU" sz="1400" baseline="0" dirty="0" smtClean="0"/>
                        <a:t> </a:t>
                      </a:r>
                      <a:endParaRPr lang="en-US" sz="1400" dirty="0" smtClean="0"/>
                    </a:p>
                  </a:txBody>
                  <a:tcPr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Ключевая деятельность:</a:t>
                      </a:r>
                    </a:p>
                    <a:p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4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Производство пищевых продуктов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Научная деятельность 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Розничные продажи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Оптовые продажи</a:t>
                      </a:r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dirty="0" smtClean="0"/>
                        <a:t>Ценностное предложение: </a:t>
                      </a:r>
                    </a:p>
                    <a:p>
                      <a:endParaRPr lang="ru-RU" sz="1400" dirty="0" smtClean="0"/>
                    </a:p>
                    <a:p>
                      <a:pPr algn="l">
                        <a:buFont typeface="Wingdings" pitchFamily="2" charset="2"/>
                        <a:buChar char="ü"/>
                      </a:pPr>
                      <a:r>
                        <a:rPr lang="ru-RU" sz="1400" dirty="0" smtClean="0"/>
                        <a:t> Батончик для женщин в</a:t>
                      </a:r>
                      <a:r>
                        <a:rPr lang="ru-RU" sz="1400" baseline="0" dirty="0" smtClean="0"/>
                        <a:t> прегравидарный период, являющиеся источником основных витаминов и минеральных веществ </a:t>
                      </a:r>
                      <a:endParaRPr lang="ru-RU" sz="1400" dirty="0" smtClean="0"/>
                    </a:p>
                    <a:p>
                      <a:endParaRPr lang="ru-RU" sz="1400" dirty="0" smtClean="0"/>
                    </a:p>
                    <a:p>
                      <a:endParaRPr lang="ru-RU" sz="1400" dirty="0"/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00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Взаимоотношения с клиентами: </a:t>
                      </a:r>
                    </a:p>
                    <a:p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 Рекламные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</a:rPr>
                        <a:t>флаеры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ru-RU" sz="14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Маркетинг в социальных сетях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dirty="0" smtClean="0"/>
                        <a:t>Потребительские</a:t>
                      </a:r>
                      <a:r>
                        <a:rPr lang="ru-RU" sz="1400" baseline="0" dirty="0" smtClean="0"/>
                        <a:t> сегменты: </a:t>
                      </a:r>
                    </a:p>
                    <a:p>
                      <a:endParaRPr lang="ru-RU" sz="1400" baseline="0" dirty="0" smtClean="0"/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400" dirty="0" smtClean="0"/>
                        <a:t> Женщины репродуктивного</a:t>
                      </a:r>
                      <a:r>
                        <a:rPr lang="ru-RU" sz="1400" baseline="0" dirty="0" smtClean="0"/>
                        <a:t> возраста, проживающие в Москве и Московской области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400" baseline="0" smtClean="0"/>
                        <a:t> В2С</a:t>
                      </a:r>
                      <a:endParaRPr lang="ru-RU" sz="1400" dirty="0"/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00FF"/>
                    </a:solidFill>
                  </a:tcPr>
                </a:tc>
              </a:tr>
              <a:tr h="169708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Ключевые ресурсы:</a:t>
                      </a:r>
                    </a:p>
                    <a:p>
                      <a:endParaRPr lang="ru-RU" sz="1400" dirty="0" smtClean="0"/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400" dirty="0" smtClean="0"/>
                        <a:t> Информационные</a:t>
                      </a:r>
                      <a:r>
                        <a:rPr lang="ru-RU" sz="1400" baseline="0" dirty="0" smtClean="0"/>
                        <a:t> 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400" baseline="0" dirty="0" smtClean="0"/>
                        <a:t>Технологические 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400" baseline="0" dirty="0" smtClean="0"/>
                        <a:t>Сырьевые 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400" baseline="0" dirty="0" smtClean="0"/>
                        <a:t>Сотрудники-специалисты</a:t>
                      </a:r>
                      <a:endParaRPr lang="ru-RU" sz="1400" dirty="0"/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C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Каналы сбыта:</a:t>
                      </a:r>
                    </a:p>
                    <a:p>
                      <a:endParaRPr lang="ru-RU" sz="1400" dirty="0" smtClean="0"/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400" dirty="0" smtClean="0"/>
                        <a:t> </a:t>
                      </a:r>
                      <a:r>
                        <a:rPr lang="en-US" sz="1400" baseline="0" dirty="0" err="1" smtClean="0"/>
                        <a:t>Ozon</a:t>
                      </a:r>
                      <a:r>
                        <a:rPr lang="en-US" sz="1400" baseline="0" dirty="0" smtClean="0"/>
                        <a:t> </a:t>
                      </a:r>
                      <a:endParaRPr lang="ru-RU" sz="1400" baseline="0" dirty="0" smtClean="0"/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400" baseline="0" dirty="0" smtClean="0"/>
                        <a:t> </a:t>
                      </a:r>
                      <a:r>
                        <a:rPr lang="ru-RU" sz="1400" baseline="0" dirty="0" err="1" smtClean="0"/>
                        <a:t>Яндекс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baseline="0" dirty="0" err="1" smtClean="0"/>
                        <a:t>Маркет</a:t>
                      </a:r>
                      <a:r>
                        <a:rPr lang="ru-RU" sz="1400" baseline="0" dirty="0" smtClean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400" baseline="0" dirty="0" smtClean="0"/>
                        <a:t> </a:t>
                      </a:r>
                      <a:r>
                        <a:rPr lang="en-US" sz="1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Wildberries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Wingdings" pitchFamily="2" charset="2"/>
                        <a:buNone/>
                      </a:pPr>
                      <a:endParaRPr lang="ru-RU" sz="1400" dirty="0"/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C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270112">
                <a:tc gridSpan="3">
                  <a:txBody>
                    <a:bodyPr/>
                    <a:lstStyle/>
                    <a:p>
                      <a:r>
                        <a:rPr lang="ru-RU" sz="1400" dirty="0" smtClean="0"/>
                        <a:t>Структура издержек:</a:t>
                      </a:r>
                    </a:p>
                    <a:p>
                      <a:r>
                        <a:rPr lang="ru-RU" sz="1400" baseline="0" dirty="0" smtClean="0"/>
                        <a:t> 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400" baseline="0" dirty="0" smtClean="0"/>
                        <a:t>Открытие юридического лица (ИП</a:t>
                      </a:r>
                      <a:r>
                        <a:rPr lang="ru-RU" sz="1400" baseline="0" dirty="0" smtClean="0"/>
                        <a:t>) = 50000</a:t>
                      </a:r>
                      <a:endParaRPr lang="ru-RU" sz="1400" baseline="0" dirty="0" smtClean="0"/>
                    </a:p>
                    <a:p>
                      <a:pPr marL="342900" indent="-342900">
                        <a:buFont typeface="Wingdings" pitchFamily="2" charset="2"/>
                        <a:buChar char="ü"/>
                      </a:pPr>
                      <a:r>
                        <a:rPr lang="ru-RU" sz="1400" baseline="0" dirty="0" smtClean="0"/>
                        <a:t>Организационные </a:t>
                      </a:r>
                      <a:r>
                        <a:rPr lang="ru-RU" sz="1400" baseline="0" dirty="0" smtClean="0"/>
                        <a:t>расходы = 120000</a:t>
                      </a:r>
                      <a:endParaRPr lang="ru-RU" sz="1400" baseline="0" dirty="0" smtClean="0"/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400" baseline="0" dirty="0" smtClean="0"/>
                        <a:t>Оборудование =730000</a:t>
                      </a:r>
                      <a:endParaRPr lang="ru-RU" sz="1400" baseline="0" dirty="0" smtClean="0"/>
                    </a:p>
                    <a:p>
                      <a:pPr marL="342900" indent="-342900">
                        <a:buFont typeface="Wingdings" pitchFamily="2" charset="2"/>
                        <a:buChar char="ü"/>
                      </a:pPr>
                      <a:r>
                        <a:rPr lang="ru-RU" sz="1400" baseline="0" dirty="0" smtClean="0"/>
                        <a:t>Сырье </a:t>
                      </a:r>
                      <a:r>
                        <a:rPr lang="ru-RU" sz="1400" baseline="0" dirty="0" smtClean="0"/>
                        <a:t>= 20000</a:t>
                      </a:r>
                      <a:endParaRPr lang="ru-RU" sz="1400" baseline="0" dirty="0" smtClean="0"/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400" baseline="0" dirty="0" smtClean="0"/>
                        <a:t>Заработная </a:t>
                      </a:r>
                      <a:r>
                        <a:rPr lang="ru-RU" sz="1400" baseline="0" dirty="0" smtClean="0"/>
                        <a:t>плата = 300000 (личное вложение)</a:t>
                      </a:r>
                      <a:endParaRPr lang="ru-RU" sz="1400" baseline="0" dirty="0" smtClean="0"/>
                    </a:p>
                    <a:p>
                      <a:pPr marL="342900" indent="-342900">
                        <a:buFont typeface="Wingdings" pitchFamily="2" charset="2"/>
                        <a:buChar char="ü"/>
                      </a:pPr>
                      <a:r>
                        <a:rPr lang="ru-RU" sz="1400" baseline="0" dirty="0" smtClean="0"/>
                        <a:t>Затраты на рекламу </a:t>
                      </a:r>
                      <a:r>
                        <a:rPr lang="ru-RU" sz="1400" baseline="0" dirty="0" smtClean="0"/>
                        <a:t>= 180000</a:t>
                      </a:r>
                      <a:endParaRPr lang="ru-RU" sz="1400" baseline="0" dirty="0" smtClean="0"/>
                    </a:p>
                    <a:p>
                      <a:pPr marL="342900" indent="-342900">
                        <a:buFont typeface="Wingdings" pitchFamily="2" charset="2"/>
                        <a:buChar char="ü"/>
                      </a:pPr>
                      <a:r>
                        <a:rPr lang="ru-RU" sz="1400" baseline="0" dirty="0" smtClean="0"/>
                        <a:t>Налоги = 60000</a:t>
                      </a:r>
                      <a:endParaRPr lang="ru-RU" sz="1400" baseline="0" dirty="0" smtClean="0"/>
                    </a:p>
                    <a:p>
                      <a:pPr marL="342900" indent="-342900">
                        <a:buFont typeface="Wingdings" pitchFamily="2" charset="2"/>
                        <a:buChar char="ü"/>
                      </a:pPr>
                      <a:r>
                        <a:rPr lang="ru-RU" sz="1400" baseline="0" dirty="0" smtClean="0"/>
                        <a:t>Затраты на </a:t>
                      </a:r>
                      <a:r>
                        <a:rPr lang="ru-RU" sz="1400" baseline="0" dirty="0" smtClean="0"/>
                        <a:t>упаковку = 100000</a:t>
                      </a:r>
                      <a:endParaRPr lang="ru-RU" sz="1400" baseline="0" dirty="0" smtClean="0"/>
                    </a:p>
                  </a:txBody>
                  <a:tcPr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DDA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Потоки доходов: </a:t>
                      </a:r>
                    </a:p>
                    <a:p>
                      <a:endParaRPr lang="ru-RU" sz="1400" dirty="0" smtClean="0"/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400" dirty="0" smtClean="0"/>
                        <a:t> Прямые продажи на </a:t>
                      </a:r>
                      <a:r>
                        <a:rPr lang="ru-RU" sz="1400" dirty="0" err="1" smtClean="0"/>
                        <a:t>маркетплейсах</a:t>
                      </a:r>
                      <a:r>
                        <a:rPr lang="ru-RU" sz="1400" baseline="0" dirty="0" smtClean="0"/>
                        <a:t> :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sz="1400" baseline="0" dirty="0" smtClean="0"/>
                        <a:t>1 упаковка (48г) = 120 </a:t>
                      </a:r>
                      <a:r>
                        <a:rPr lang="ru-RU" sz="1400" baseline="0" dirty="0" smtClean="0"/>
                        <a:t>рублей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400" baseline="0" dirty="0" smtClean="0"/>
                        <a:t>Количество привлеченных пользователей =10000; конверсия = 10; маржинальная прибыль = 150000. 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400" baseline="0" smtClean="0"/>
                        <a:t>Окупаемость – 1,5 года 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endParaRPr lang="ru-RU" sz="1400" dirty="0"/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DDA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03848" y="648866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Итого: 1560000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41148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Команда проекта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2420888"/>
            <a:ext cx="36358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Пашкович</a:t>
            </a:r>
            <a:r>
              <a:rPr lang="ru-RU" dirty="0" smtClean="0"/>
              <a:t> Екатерина Валерьевна </a:t>
            </a:r>
          </a:p>
          <a:p>
            <a:pPr algn="ctr"/>
            <a:r>
              <a:rPr lang="ru-RU" dirty="0" smtClean="0"/>
              <a:t>Аспирант 1 </a:t>
            </a:r>
            <a:r>
              <a:rPr lang="ru-RU" dirty="0" smtClean="0"/>
              <a:t>курса направление «Пищевые системы»</a:t>
            </a:r>
          </a:p>
          <a:p>
            <a:pPr algn="ctr"/>
            <a:r>
              <a:rPr lang="ru-RU" dirty="0" smtClean="0"/>
              <a:t>Образование: магистратура 190404 «Технология продукции и организация общественного питания»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4869160"/>
            <a:ext cx="3635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Власова Кристина Владимировна </a:t>
            </a:r>
          </a:p>
          <a:p>
            <a:pPr algn="ctr"/>
            <a:r>
              <a:rPr lang="ru-RU" dirty="0" smtClean="0"/>
              <a:t>Научный консультант </a:t>
            </a:r>
            <a:endParaRPr lang="ru-RU" dirty="0" smtClean="0"/>
          </a:p>
          <a:p>
            <a:pPr algn="ctr"/>
            <a:r>
              <a:rPr lang="ru-RU" dirty="0" smtClean="0"/>
              <a:t>Кандидат технических наук, доцент  </a:t>
            </a:r>
            <a:endParaRPr lang="ru-RU" dirty="0"/>
          </a:p>
        </p:txBody>
      </p:sp>
      <p:pic>
        <p:nvPicPr>
          <p:cNvPr id="6" name="Picture 2" descr="Scan_20230613_12115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0"/>
            <a:ext cx="1577095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Users\Екатерина\Desktop\упк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0"/>
            <a:ext cx="3411367" cy="223224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211960" y="2333685"/>
            <a:ext cx="46805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dirty="0" smtClean="0"/>
              <a:t>1. Власова</a:t>
            </a:r>
            <a:r>
              <a:rPr lang="ru-RU" sz="1200" dirty="0" smtClean="0"/>
              <a:t>, К. В. Особенности питания женщин в прегравидарный период / К. В. Власова, Е. В. </a:t>
            </a:r>
            <a:r>
              <a:rPr lang="ru-RU" sz="1200" dirty="0" err="1" smtClean="0"/>
              <a:t>Пашкович</a:t>
            </a:r>
            <a:r>
              <a:rPr lang="ru-RU" sz="1200" dirty="0" smtClean="0"/>
              <a:t> // Новое в технологии и технике функциональных продуктов питания на основе медико-биологических воззрений : Сборник научных статей и докладов Х Международной научно-технической конференции, Воронеж, 01–02 июля 2022 года / Воронежский государственный университет инженерных технологий. – Воронеж: Воронежский государственный университет инженерных технологий, 2022. – С. 100-103. – EDN VXUUGI.</a:t>
            </a:r>
          </a:p>
          <a:p>
            <a:pPr lvl="0"/>
            <a:r>
              <a:rPr lang="ru-RU" sz="1200" dirty="0" smtClean="0"/>
              <a:t>2. Разработка </a:t>
            </a:r>
            <a:r>
              <a:rPr lang="ru-RU" sz="1200" dirty="0" smtClean="0"/>
              <a:t>батончиков для школьников Крайнего Севера / К. В. Власова, Е. Н. Артемова, Е. В. </a:t>
            </a:r>
            <a:r>
              <a:rPr lang="ru-RU" sz="1200" dirty="0" err="1" smtClean="0"/>
              <a:t>Пашкович</a:t>
            </a:r>
            <a:r>
              <a:rPr lang="ru-RU" sz="1200" dirty="0" smtClean="0"/>
              <a:t>, С. Г. Ушакова // Технология и товароведение инновационных пищевых продуктов. – 2022. – № 1(72). – С. 50-58. – DOI 10.33979/2219-8466-2022-72-1-50-58. – EDN NWKZIX.</a:t>
            </a:r>
          </a:p>
          <a:p>
            <a:pPr lvl="0"/>
            <a:r>
              <a:rPr lang="ru-RU" sz="1200" dirty="0" smtClean="0"/>
              <a:t>3. Роль </a:t>
            </a:r>
            <a:r>
              <a:rPr lang="ru-RU" sz="1200" dirty="0" err="1" smtClean="0"/>
              <a:t>фолиевой</a:t>
            </a:r>
            <a:r>
              <a:rPr lang="ru-RU" sz="1200" dirty="0" smtClean="0"/>
              <a:t> кислоты в составе батончиков для женщин в прегравидарный период/ К. В. Власова, Е. В. </a:t>
            </a:r>
            <a:r>
              <a:rPr lang="ru-RU" sz="1200" dirty="0" err="1" smtClean="0"/>
              <a:t>Пашкович</a:t>
            </a:r>
            <a:r>
              <a:rPr lang="ru-RU" sz="1200" dirty="0" smtClean="0"/>
              <a:t>// Пищевые добавки [Текст] : материал </a:t>
            </a:r>
            <a:r>
              <a:rPr lang="ru-RU" sz="1200" dirty="0" err="1" smtClean="0"/>
              <a:t>Междунар</a:t>
            </a:r>
            <a:r>
              <a:rPr lang="ru-RU" sz="1200" dirty="0" smtClean="0"/>
              <a:t>. </a:t>
            </a:r>
            <a:r>
              <a:rPr lang="ru-RU" sz="1200" dirty="0" err="1" smtClean="0"/>
              <a:t>науч.-практ</a:t>
            </a:r>
            <a:r>
              <a:rPr lang="ru-RU" sz="1200" dirty="0" smtClean="0"/>
              <a:t>. </a:t>
            </a:r>
            <a:r>
              <a:rPr lang="ru-RU" sz="1200" dirty="0" err="1" smtClean="0"/>
              <a:t>инт</a:t>
            </a:r>
            <a:r>
              <a:rPr lang="ru-RU" sz="1200" dirty="0" smtClean="0"/>
              <a:t>. </a:t>
            </a:r>
            <a:r>
              <a:rPr lang="ru-RU" sz="1200" dirty="0" err="1" smtClean="0"/>
              <a:t>конф</a:t>
            </a:r>
            <a:r>
              <a:rPr lang="ru-RU" sz="1200" dirty="0" smtClean="0"/>
              <a:t>., Донецк], 30 ноября 2022 г., - Донецк : [Изд-во ГО ВО «Донец. </a:t>
            </a:r>
            <a:r>
              <a:rPr lang="ru-RU" sz="1200" dirty="0" err="1" smtClean="0"/>
              <a:t>нац</a:t>
            </a:r>
            <a:r>
              <a:rPr lang="ru-RU" sz="1200" dirty="0" smtClean="0"/>
              <a:t>. ун-та экономики и торговли им. М. </a:t>
            </a:r>
            <a:r>
              <a:rPr lang="ru-RU" sz="1200" dirty="0" err="1" smtClean="0"/>
              <a:t>Туган-Барановского</a:t>
            </a:r>
            <a:r>
              <a:rPr lang="ru-RU" sz="1200" dirty="0" smtClean="0"/>
              <a:t>»], 2022 – С.91-93. </a:t>
            </a:r>
          </a:p>
          <a:p>
            <a:pPr lvl="0"/>
            <a:r>
              <a:rPr lang="ru-RU" sz="1200" dirty="0" smtClean="0"/>
              <a:t>4. РАЗРАБОТКА </a:t>
            </a:r>
            <a:r>
              <a:rPr lang="ru-RU" sz="1200" dirty="0" smtClean="0"/>
              <a:t>БАТОНЧИКОВ ДЛЯ ЖЕНЩИН ПРЕГРАВИДАРНОГО ПЕРИОДА, ОБОГАЩЕННЫХ ВТОРИЧНЫМИ СЫРЬЕВЫМИ РЕСУРСАМИ КРУПЯНОЙ И ОВОЩНОЙ ПРОМЫШЛЕННОСТЕЙ Куликов Д.А., Власова К.В., Куликова О.В., </a:t>
            </a:r>
            <a:r>
              <a:rPr lang="ru-RU" sz="1200" dirty="0" err="1" smtClean="0"/>
              <a:t>Пашкович</a:t>
            </a:r>
            <a:r>
              <a:rPr lang="ru-RU" sz="1200" dirty="0" smtClean="0"/>
              <a:t> Е.В</a:t>
            </a:r>
            <a:r>
              <a:rPr lang="ru-RU" sz="1200" dirty="0" smtClean="0"/>
              <a:t>.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564904"/>
            <a:ext cx="8229600" cy="1143000"/>
          </a:xfrm>
        </p:spPr>
        <p:txBody>
          <a:bodyPr/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Спасибо за внимание!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4283</TotalTime>
  <Words>1178</Words>
  <Application>Microsoft Office PowerPoint</Application>
  <PresentationFormat>Экран (4:3)</PresentationFormat>
  <Paragraphs>167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Актуальность</vt:lpstr>
      <vt:lpstr>Проблематика </vt:lpstr>
      <vt:lpstr>Анализ проблемного интервью </vt:lpstr>
      <vt:lpstr>Конкуренты </vt:lpstr>
      <vt:lpstr>Слайд 6</vt:lpstr>
      <vt:lpstr>Слайд 7</vt:lpstr>
      <vt:lpstr>Слайд 8</vt:lpstr>
      <vt:lpstr>Слайд 9</vt:lpstr>
      <vt:lpstr>Слайд 10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Екатерина</dc:creator>
  <cp:lastModifiedBy>Екатерина</cp:lastModifiedBy>
  <cp:revision>29</cp:revision>
  <dcterms:created xsi:type="dcterms:W3CDTF">2023-10-24T06:28:09Z</dcterms:created>
  <dcterms:modified xsi:type="dcterms:W3CDTF">2023-11-30T06:18:47Z</dcterms:modified>
</cp:coreProperties>
</file>