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1315700" cx="20104100"/>
  <p:notesSz cx="9947275" cy="6815125"/>
  <p:embeddedFontLst>
    <p:embeddedFont>
      <p:font typeface="Raleway SemiBold"/>
      <p:regular r:id="rId19"/>
      <p:bold r:id="rId20"/>
      <p:italic r:id="rId21"/>
      <p:boldItalic r:id="rId22"/>
    </p:embeddedFont>
    <p:embeddedFont>
      <p:font typeface="Raleway"/>
      <p:regular r:id="rId23"/>
      <p:bold r:id="rId24"/>
      <p:italic r:id="rId25"/>
      <p:boldItalic r:id="rId26"/>
    </p:embeddedFont>
    <p:embeddedFont>
      <p:font typeface="Roboto"/>
      <p:regular r:id="rId27"/>
      <p:bold r:id="rId28"/>
      <p:italic r:id="rId29"/>
      <p:boldItalic r:id="rId30"/>
    </p:embeddedFont>
    <p:embeddedFont>
      <p:font typeface="Oswald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3" roundtripDataSignature="AMtx7miC6RVKgxwhRpZrut9dvCdDVoao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SemiBold-bold.fntdata"/><Relationship Id="rId22" Type="http://schemas.openxmlformats.org/officeDocument/2006/relationships/font" Target="fonts/RalewaySemiBold-boldItalic.fntdata"/><Relationship Id="rId21" Type="http://schemas.openxmlformats.org/officeDocument/2006/relationships/font" Target="fonts/RalewaySemiBold-italic.fntdata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oboto-bold.fntdata"/><Relationship Id="rId27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swald-regular.fntdata"/><Relationship Id="rId3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Oswal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alewaySemiBold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ru-RU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1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3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p33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p34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35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" name="Google Shape;209;p36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a417b71122_0_29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g2a417b71122_0_29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a417b71122_0_0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g2a417b71122_0_0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a417b71122_0_13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g2a417b71122_0_13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0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40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9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p39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4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12.png"/><Relationship Id="rId4" Type="http://schemas.openxmlformats.org/officeDocument/2006/relationships/image" Target="../media/image20.png"/><Relationship Id="rId5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2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2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27.png"/><Relationship Id="rId5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27.png"/><Relationship Id="rId5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21.jpg"/><Relationship Id="rId4" Type="http://schemas.openxmlformats.org/officeDocument/2006/relationships/image" Target="../media/image20.png"/><Relationship Id="rId5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Relationship Id="rId3" Type="http://schemas.openxmlformats.org/officeDocument/2006/relationships/image" Target="../media/image19.png"/><Relationship Id="rId4" Type="http://schemas.openxmlformats.org/officeDocument/2006/relationships/image" Target="../media/image5.png"/><Relationship Id="rId5" Type="http://schemas.openxmlformats.org/officeDocument/2006/relationships/image" Target="../media/image2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Relationship Id="rId3" Type="http://schemas.openxmlformats.org/officeDocument/2006/relationships/image" Target="../media/image30.png"/><Relationship Id="rId4" Type="http://schemas.openxmlformats.org/officeDocument/2006/relationships/image" Target="../media/image27.png"/><Relationship Id="rId5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3.jpg"/><Relationship Id="rId3" Type="http://schemas.openxmlformats.org/officeDocument/2006/relationships/image" Target="../media/image29.png"/><Relationship Id="rId4" Type="http://schemas.openxmlformats.org/officeDocument/2006/relationships/image" Target="../media/image20.png"/><Relationship Id="rId5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jpg"/><Relationship Id="rId3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3.jpg"/><Relationship Id="rId3" Type="http://schemas.openxmlformats.org/officeDocument/2006/relationships/image" Target="../media/image34.png"/><Relationship Id="rId4" Type="http://schemas.openxmlformats.org/officeDocument/2006/relationships/image" Target="../media/image20.png"/><Relationship Id="rId5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3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3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43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" name="Google Shape;1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4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4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4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2" name="Google Shape;22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4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4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5"/>
          <p:cNvSpPr txBox="1"/>
          <p:nvPr>
            <p:ph idx="1" type="body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45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5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5"/>
          <p:cNvSpPr txBox="1"/>
          <p:nvPr>
            <p:ph idx="4" type="body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6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46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4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46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7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4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7" name="Google Shape;47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7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47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4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4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49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49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5" name="Google Shape;65;p4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4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48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48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8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48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48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48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48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48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48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48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48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48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52"/>
          <p:cNvPicPr preferRelativeResize="0"/>
          <p:nvPr/>
        </p:nvPicPr>
        <p:blipFill rotWithShape="1">
          <a:blip r:embed="rId3">
            <a:alphaModFix/>
          </a:blip>
          <a:srcRect b="8316" l="-911" r="6517" t="0"/>
          <a:stretch/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2"/>
          <p:cNvSpPr txBox="1"/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52"/>
          <p:cNvSpPr txBox="1"/>
          <p:nvPr>
            <p:ph idx="1" type="subTitle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52"/>
          <p:cNvSpPr txBox="1"/>
          <p:nvPr>
            <p:ph idx="2" type="body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4" name="Google Shape;84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3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0" name="Google Shape;90;p53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53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53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53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a18b002055_1_62"/>
          <p:cNvSpPr txBox="1"/>
          <p:nvPr>
            <p:ph type="title"/>
          </p:nvPr>
        </p:nvSpPr>
        <p:spPr>
          <a:xfrm>
            <a:off x="1004363" y="2767338"/>
            <a:ext cx="10236000" cy="18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050" lIns="201050" spcFirstLastPara="1" rIns="201050" wrap="square" tIns="20105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5900"/>
              <a:buFont typeface="Raleway SemiBold"/>
              <a:buNone/>
              <a:defRPr b="0" i="0" sz="31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Raleway SemiBold"/>
              <a:buNone/>
              <a:defRPr b="0" i="0" sz="79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Raleway SemiBold"/>
              <a:buNone/>
              <a:defRPr b="0" i="0" sz="79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Raleway SemiBold"/>
              <a:buNone/>
              <a:defRPr b="0" i="0" sz="79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Raleway SemiBold"/>
              <a:buNone/>
              <a:defRPr b="0" i="0" sz="79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Raleway SemiBold"/>
              <a:buNone/>
              <a:defRPr b="0" i="0" sz="79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Raleway SemiBold"/>
              <a:buNone/>
              <a:defRPr b="0" i="0" sz="79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Raleway SemiBold"/>
              <a:buNone/>
              <a:defRPr b="0" i="0" sz="79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Raleway SemiBold"/>
              <a:buNone/>
              <a:defRPr b="0" i="0" sz="79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96" name="Google Shape;96;g2a18b002055_1_62"/>
          <p:cNvSpPr txBox="1"/>
          <p:nvPr>
            <p:ph idx="1" type="body"/>
          </p:nvPr>
        </p:nvSpPr>
        <p:spPr>
          <a:xfrm>
            <a:off x="1004365" y="5148618"/>
            <a:ext cx="17574000" cy="45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050" lIns="201050" spcFirstLastPara="1" rIns="201050" wrap="square" tIns="201050">
            <a:spAutoFit/>
          </a:bodyPr>
          <a:lstStyle>
            <a:lvl1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  <a:def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37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○"/>
              <a:def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37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■"/>
              <a:def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937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  <a:def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937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○"/>
              <a:def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937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■"/>
              <a:def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937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  <a:def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937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○"/>
              <a:def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937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■"/>
              <a:defRPr b="0" i="0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633">
          <p15:clr>
            <a:srgbClr val="E46962"/>
          </p15:clr>
        </p15:guide>
        <p15:guide id="2" orient="horz" pos="176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5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02" name="Google Shape;102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51"/>
          <p:cNvSpPr txBox="1"/>
          <p:nvPr>
            <p:ph idx="1" type="subTitle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51"/>
          <p:cNvSpPr txBox="1"/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51"/>
          <p:cNvSpPr txBox="1"/>
          <p:nvPr>
            <p:ph idx="11" type="ftr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6" name="Google Shape;106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4"/>
          <p:cNvSpPr txBox="1"/>
          <p:nvPr>
            <p:ph idx="1" type="subTitle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9" name="Google Shape;10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4"/>
          <p:cNvSpPr txBox="1"/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54"/>
          <p:cNvSpPr txBox="1"/>
          <p:nvPr>
            <p:ph idx="11" type="ftr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54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3" name="Google Shape;113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4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5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55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18" name="Google Shape;11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55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55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1" name="Google Shape;121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5" name="Google Shape;12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6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56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p56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57"/>
          <p:cNvPicPr preferRelativeResize="0"/>
          <p:nvPr/>
        </p:nvPicPr>
        <p:blipFill rotWithShape="1">
          <a:blip r:embed="rId3">
            <a:alphaModFix/>
          </a:blip>
          <a:srcRect b="31480" l="9099" r="12464" t="15719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7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3" name="Google Shape;133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7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" name="Google Shape;136;p57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" name="Google Shape;137;p57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0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0.png"/><Relationship Id="rId4" Type="http://schemas.openxmlformats.org/officeDocument/2006/relationships/image" Target="../media/image18.png"/><Relationship Id="rId5" Type="http://schemas.openxmlformats.org/officeDocument/2006/relationships/image" Target="../media/image3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0.png"/><Relationship Id="rId4" Type="http://schemas.openxmlformats.org/officeDocument/2006/relationships/image" Target="../media/image23.png"/><Relationship Id="rId5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9.png"/><Relationship Id="rId4" Type="http://schemas.openxmlformats.org/officeDocument/2006/relationships/image" Target="../media/image18.png"/><Relationship Id="rId5" Type="http://schemas.openxmlformats.org/officeDocument/2006/relationships/image" Target="../media/image3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9.png"/><Relationship Id="rId4" Type="http://schemas.openxmlformats.org/officeDocument/2006/relationships/image" Target="../media/image18.png"/><Relationship Id="rId5" Type="http://schemas.openxmlformats.org/officeDocument/2006/relationships/image" Target="../media/image4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png"/><Relationship Id="rId4" Type="http://schemas.openxmlformats.org/officeDocument/2006/relationships/image" Target="../media/image23.png"/><Relationship Id="rId5" Type="http://schemas.openxmlformats.org/officeDocument/2006/relationships/image" Target="../media/image3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9.png"/><Relationship Id="rId4" Type="http://schemas.openxmlformats.org/officeDocument/2006/relationships/image" Target="../media/image18.png"/><Relationship Id="rId5" Type="http://schemas.openxmlformats.org/officeDocument/2006/relationships/image" Target="../media/image4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9.png"/><Relationship Id="rId4" Type="http://schemas.openxmlformats.org/officeDocument/2006/relationships/image" Target="../media/image18.png"/><Relationship Id="rId5" Type="http://schemas.openxmlformats.org/officeDocument/2006/relationships/image" Target="../media/image4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9.png"/><Relationship Id="rId4" Type="http://schemas.openxmlformats.org/officeDocument/2006/relationships/image" Target="../media/image23.png"/><Relationship Id="rId5" Type="http://schemas.openxmlformats.org/officeDocument/2006/relationships/image" Target="../media/image4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png"/><Relationship Id="rId4" Type="http://schemas.openxmlformats.org/officeDocument/2006/relationships/image" Target="../media/image23.png"/><Relationship Id="rId5" Type="http://schemas.openxmlformats.org/officeDocument/2006/relationships/image" Target="../media/image4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png"/><Relationship Id="rId4" Type="http://schemas.openxmlformats.org/officeDocument/2006/relationships/image" Target="../media/image46.png"/><Relationship Id="rId5" Type="http://schemas.openxmlformats.org/officeDocument/2006/relationships/image" Target="../media/image4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116800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2"/>
          <p:cNvSpPr txBox="1"/>
          <p:nvPr>
            <p:ph type="ctrTitle"/>
          </p:nvPr>
        </p:nvSpPr>
        <p:spPr>
          <a:xfrm>
            <a:off x="888112" y="5061397"/>
            <a:ext cx="7400100" cy="229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6100">
                <a:latin typeface="Oswald"/>
                <a:ea typeface="Oswald"/>
                <a:cs typeface="Oswald"/>
                <a:sym typeface="Oswald"/>
              </a:rPr>
              <a:t>КБ ВоенТехПро</a:t>
            </a:r>
            <a:endParaRPr sz="6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4" name="Google Shape;144;p12"/>
          <p:cNvSpPr txBox="1"/>
          <p:nvPr>
            <p:ph idx="1" type="subTitle"/>
          </p:nvPr>
        </p:nvSpPr>
        <p:spPr>
          <a:xfrm>
            <a:off x="888150" y="7351588"/>
            <a:ext cx="7400100" cy="19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600">
                <a:latin typeface="Oswald"/>
                <a:ea typeface="Oswald"/>
                <a:cs typeface="Oswald"/>
                <a:sym typeface="Oswald"/>
              </a:rPr>
              <a:t>Конструкторское бюро военно-технического проектирования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174" y="3320"/>
            <a:ext cx="20112447" cy="1130906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3"/>
          <p:cNvSpPr txBox="1"/>
          <p:nvPr>
            <p:ph type="title"/>
          </p:nvPr>
        </p:nvSpPr>
        <p:spPr>
          <a:xfrm>
            <a:off x="871538" y="72705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Актуальность проекта</a:t>
            </a:r>
            <a:endParaRPr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33"/>
          <p:cNvSpPr txBox="1"/>
          <p:nvPr>
            <p:ph idx="2" type="body"/>
          </p:nvPr>
        </p:nvSpPr>
        <p:spPr>
          <a:xfrm>
            <a:off x="1544950" y="3265500"/>
            <a:ext cx="9268500" cy="6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39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1366 оборонных предприятий по России </a:t>
            </a:r>
            <a:endParaRPr b="1" sz="3900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3900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3900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39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Более чем 10 тысяч видов оборудования для военной техники в год</a:t>
            </a:r>
            <a:endParaRPr b="1" sz="3900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3900">
              <a:solidFill>
                <a:srgbClr val="0B5394"/>
              </a:solidFill>
              <a:highlight>
                <a:srgbClr val="18181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3900">
              <a:solidFill>
                <a:srgbClr val="0B5394"/>
              </a:solidFill>
              <a:highlight>
                <a:srgbClr val="18181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39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Потребность в специалистах</a:t>
            </a:r>
            <a:endParaRPr b="1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0314" y="3026104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0324" y="5325148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0320" y="7887797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62574" y="2955060"/>
            <a:ext cx="6538708" cy="6538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1" name="Google Shape;161;p1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2" name="Google Shape;162;p1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3" name="Google Shape;163;p1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174" y="3320"/>
            <a:ext cx="20112447" cy="1130906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/>
          <p:nvPr/>
        </p:nvSpPr>
        <p:spPr>
          <a:xfrm>
            <a:off x="1676652" y="970919"/>
            <a:ext cx="596509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4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Наши преимущества:</a:t>
            </a:r>
            <a:endParaRPr/>
          </a:p>
        </p:txBody>
      </p:sp>
      <p:sp>
        <p:nvSpPr>
          <p:cNvPr id="166" name="Google Shape;166;p1"/>
          <p:cNvSpPr txBox="1"/>
          <p:nvPr/>
        </p:nvSpPr>
        <p:spPr>
          <a:xfrm>
            <a:off x="2342779" y="3148798"/>
            <a:ext cx="7156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ru-RU" sz="3900" u="none" cap="none" strike="noStrike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Развитие инженерной отрасли</a:t>
            </a:r>
            <a:endParaRPr/>
          </a:p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3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3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0185" y="2942400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7610" y="4848352"/>
            <a:ext cx="872934" cy="872934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"/>
          <p:cNvSpPr txBox="1"/>
          <p:nvPr/>
        </p:nvSpPr>
        <p:spPr>
          <a:xfrm>
            <a:off x="2342781" y="4829285"/>
            <a:ext cx="7156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ru-RU" sz="3900" u="none" cap="none" strike="noStrike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Повышение квалификации специалистов</a:t>
            </a:r>
            <a:endParaRPr b="1" i="0" sz="3900" u="none" cap="none" strike="noStrike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1"/>
          <p:cNvSpPr txBox="1"/>
          <p:nvPr/>
        </p:nvSpPr>
        <p:spPr>
          <a:xfrm>
            <a:off x="2110544" y="6842105"/>
            <a:ext cx="7156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ru-RU" sz="3900" u="none" cap="none" strike="noStrike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Экономия ресурсов</a:t>
            </a:r>
            <a:endParaRPr/>
          </a:p>
        </p:txBody>
      </p:sp>
      <p:pic>
        <p:nvPicPr>
          <p:cNvPr id="171" name="Google Shape;17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7610" y="6754302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6997" y="2942400"/>
            <a:ext cx="5167631" cy="5167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3572"/>
            <a:ext cx="20110451" cy="1131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>
                <a:solidFill>
                  <a:srgbClr val="595959"/>
                </a:solidFill>
              </a:rPr>
              <a:t>Проблема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179" name="Google Shape;179;p34"/>
          <p:cNvSpPr txBox="1"/>
          <p:nvPr>
            <p:ph idx="2" type="body"/>
          </p:nvPr>
        </p:nvSpPr>
        <p:spPr>
          <a:xfrm>
            <a:off x="1612625" y="3112275"/>
            <a:ext cx="8368500" cy="39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39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Необходимость в сотрудниках с опытом работы в САПР</a:t>
            </a:r>
            <a:endParaRPr b="1" sz="3900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3900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39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Работники без навыков работы в САПР остаются ценными</a:t>
            </a:r>
            <a:endParaRPr b="1" sz="3900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7982" y="3112270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7987" y="4846125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21805" y="2862934"/>
            <a:ext cx="6486806" cy="6486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3572"/>
            <a:ext cx="20110451" cy="1131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>
            <p:ph idx="4" type="body"/>
          </p:nvPr>
        </p:nvSpPr>
        <p:spPr>
          <a:xfrm>
            <a:off x="1094904" y="702950"/>
            <a:ext cx="11615256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4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Почему существующих вариантов решения не достаточно?</a:t>
            </a:r>
            <a:endParaRPr sz="4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"/>
          <p:cNvSpPr txBox="1"/>
          <p:nvPr>
            <p:ph idx="3" type="body"/>
          </p:nvPr>
        </p:nvSpPr>
        <p:spPr>
          <a:xfrm>
            <a:off x="1749574" y="2693689"/>
            <a:ext cx="8368500" cy="59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40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Сложность в управлении большого количества проектов</a:t>
            </a:r>
            <a:endParaRPr b="1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4000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40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Нехватка ресурсов и квалифицированных специалистов</a:t>
            </a:r>
            <a:endParaRPr b="1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4000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40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Технические ограничения при разработке и тестировании продуктов</a:t>
            </a:r>
            <a:endParaRPr b="1" sz="4000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9354" y="2483161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9354" y="4516939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9354" y="6396031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247010" y="2938711"/>
            <a:ext cx="6400000" cy="64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701" y="3996"/>
            <a:ext cx="2011680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5"/>
          <p:cNvSpPr txBox="1"/>
          <p:nvPr>
            <p:ph type="title"/>
          </p:nvPr>
        </p:nvSpPr>
        <p:spPr>
          <a:xfrm>
            <a:off x="1511625" y="523497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>
                <a:solidFill>
                  <a:srgbClr val="595959"/>
                </a:solidFill>
              </a:rPr>
              <a:t>Решение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200" name="Google Shape;200;p35"/>
          <p:cNvSpPr txBox="1"/>
          <p:nvPr/>
        </p:nvSpPr>
        <p:spPr>
          <a:xfrm>
            <a:off x="1511629" y="2717275"/>
            <a:ext cx="10497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2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Создание</a:t>
            </a: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конструкторской документации</a:t>
            </a:r>
            <a:endParaRPr b="0" i="0" sz="14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2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оценка</a:t>
            </a: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32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разработка</a:t>
            </a: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технических проектов с помощью </a:t>
            </a:r>
            <a:r>
              <a:rPr lang="ru-RU" sz="3200">
                <a:solidFill>
                  <a:srgbClr val="262626"/>
                </a:solidFill>
              </a:rPr>
              <a:t>САПР.</a:t>
            </a:r>
            <a:endParaRPr b="0" i="0" sz="32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5"/>
          <p:cNvSpPr txBox="1"/>
          <p:nvPr/>
        </p:nvSpPr>
        <p:spPr>
          <a:xfrm>
            <a:off x="1511625" y="4626600"/>
            <a:ext cx="9124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2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Решение технических вычислений </a:t>
            </a: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 пакете прикладных программ MATLAB и используя языки программирования</a:t>
            </a:r>
            <a:r>
              <a:rPr lang="ru-RU" sz="3200">
                <a:solidFill>
                  <a:srgbClr val="262626"/>
                </a:solidFill>
              </a:rPr>
              <a:t>.</a:t>
            </a:r>
            <a:endParaRPr b="0" i="0" sz="14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5"/>
          <p:cNvSpPr txBox="1"/>
          <p:nvPr/>
        </p:nvSpPr>
        <p:spPr>
          <a:xfrm>
            <a:off x="1511625" y="7519400"/>
            <a:ext cx="8817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Оказание услуг по обучению </a:t>
            </a: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сотрудников других предприятий вышеперечисленным технологиям</a:t>
            </a:r>
            <a:r>
              <a:rPr lang="ru-RU" sz="3200">
                <a:solidFill>
                  <a:srgbClr val="262626"/>
                </a:solidFill>
              </a:rPr>
              <a:t>.</a:t>
            </a:r>
            <a:endParaRPr b="0" i="0" sz="32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093" y="2717275"/>
            <a:ext cx="872935" cy="87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095" y="5204592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094" y="7691927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160151" y="3577396"/>
            <a:ext cx="4876190" cy="4876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0"/>
            <a:ext cx="2011680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6"/>
          <p:cNvSpPr txBox="1"/>
          <p:nvPr>
            <p:ph type="title"/>
          </p:nvPr>
        </p:nvSpPr>
        <p:spPr>
          <a:xfrm>
            <a:off x="1794469" y="5609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>
                <a:solidFill>
                  <a:srgbClr val="595959"/>
                </a:solidFill>
              </a:rPr>
              <a:t>Рынок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213" name="Google Shape;21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07145" y="2558388"/>
            <a:ext cx="7458425" cy="744473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6"/>
          <p:cNvSpPr txBox="1"/>
          <p:nvPr/>
        </p:nvSpPr>
        <p:spPr>
          <a:xfrm>
            <a:off x="11535686" y="2385319"/>
            <a:ext cx="5001300" cy="62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PAM</a:t>
            </a:r>
            <a:endParaRPr b="0" i="0" sz="3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b="0" i="0" sz="3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b="0" i="0" sz="3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b="0" i="0" sz="3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ru-RU" sz="3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24 </a:t>
            </a:r>
            <a:r>
              <a:rPr b="0" i="0" lang="ru-RU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млн. руб/год</a:t>
            </a:r>
            <a:endParaRPr b="0" i="0" sz="3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36"/>
          <p:cNvSpPr txBox="1"/>
          <p:nvPr/>
        </p:nvSpPr>
        <p:spPr>
          <a:xfrm>
            <a:off x="1770708" y="1941839"/>
            <a:ext cx="8026200" cy="77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050" lIns="201050" spcFirstLastPara="1" rIns="201050" wrap="square" tIns="20105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PAM</a:t>
            </a:r>
            <a:r>
              <a:rPr b="0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Российский рынок конструкторских бюро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1,5 трл. рублей</a:t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ТАМ</a:t>
            </a:r>
            <a:r>
              <a:rPr b="0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Российский рынок военно-промышленных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конструкторских бюро -20 %</a:t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300 млрд.  рублей</a:t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SAM </a:t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Частные КБ- 2%</a:t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6 млрд.  рублей</a:t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SOM </a:t>
            </a:r>
            <a:endParaRPr b="1" i="0" sz="2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ru-RU" sz="2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КБ ВоенТехПро- </a:t>
            </a:r>
            <a:r>
              <a:rPr b="1" i="0" lang="ru-RU" sz="2600" u="none" cap="none" strike="noStrike">
                <a:solidFill>
                  <a:srgbClr val="1155CC"/>
                </a:solidFill>
                <a:latin typeface="Raleway"/>
                <a:ea typeface="Raleway"/>
                <a:cs typeface="Raleway"/>
                <a:sym typeface="Raleway"/>
              </a:rPr>
              <a:t>0,</a:t>
            </a:r>
            <a:r>
              <a:rPr b="1" lang="ru-RU" sz="2600">
                <a:solidFill>
                  <a:srgbClr val="1155CC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b="1" i="0" lang="ru-RU" sz="2600" u="none" cap="none" strike="noStrike">
                <a:solidFill>
                  <a:srgbClr val="1155CC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i="0" sz="2600" u="none" cap="none" strike="noStrike">
              <a:solidFill>
                <a:srgbClr val="1155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ru-RU"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24</a:t>
            </a:r>
            <a:r>
              <a:rPr b="1" i="0" lang="ru-RU" sz="2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млн. рублей</a:t>
            </a:r>
            <a:endParaRPr b="0" i="0" sz="31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g2a417b71122_0_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176" y="1785"/>
            <a:ext cx="20110450" cy="11312128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2a417b71122_0_29"/>
          <p:cNvSpPr txBox="1"/>
          <p:nvPr>
            <p:ph type="title"/>
          </p:nvPr>
        </p:nvSpPr>
        <p:spPr>
          <a:xfrm>
            <a:off x="897763" y="513588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>
                <a:solidFill>
                  <a:srgbClr val="595959"/>
                </a:solidFill>
              </a:rPr>
              <a:t>Бизнес-модель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222" name="Google Shape;222;g2a417b71122_0_29"/>
          <p:cNvSpPr txBox="1"/>
          <p:nvPr/>
        </p:nvSpPr>
        <p:spPr>
          <a:xfrm>
            <a:off x="1559678" y="1812963"/>
            <a:ext cx="13551000" cy="80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400" u="none" cap="none" strike="noStrik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b="0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Разработки под заказ - 1</a:t>
            </a:r>
            <a:r>
              <a:rPr lang="ru-RU" sz="3200">
                <a:solidFill>
                  <a:srgbClr val="262626"/>
                </a:solidFill>
              </a:rPr>
              <a:t>20</a:t>
            </a: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шт</a:t>
            </a:r>
            <a:endParaRPr b="0" i="0" sz="32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80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●"/>
            </a:pP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моделирование - </a:t>
            </a:r>
            <a:r>
              <a:rPr lang="ru-RU" sz="3200">
                <a:solidFill>
                  <a:srgbClr val="262626"/>
                </a:solidFill>
              </a:rPr>
              <a:t>40%;</a:t>
            </a:r>
            <a:endParaRPr b="0" i="0" sz="32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80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●"/>
            </a:pP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проектирование - 26%;</a:t>
            </a:r>
            <a:endParaRPr b="0" i="0" sz="32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80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●"/>
            </a:pP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программирование - </a:t>
            </a:r>
            <a:r>
              <a:rPr lang="ru-RU" sz="3200">
                <a:solidFill>
                  <a:srgbClr val="262626"/>
                </a:solidFill>
              </a:rPr>
              <a:t>34</a:t>
            </a:r>
            <a:r>
              <a:rPr b="0" i="0" lang="ru-RU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r>
              <a:rPr lang="ru-RU" sz="3200">
                <a:solidFill>
                  <a:srgbClr val="262626"/>
                </a:solidFill>
              </a:rPr>
              <a:t>.</a:t>
            </a:r>
            <a:endParaRPr b="0" i="0" sz="32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400" u="none" cap="none" strike="noStrik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Продвижение</a:t>
            </a:r>
            <a:endParaRPr b="0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80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●"/>
            </a:pP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Партнерские программы с предприятиями и заводами;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80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●"/>
            </a:pP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Тендеры;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80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●"/>
            </a:pP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Участие и выступления на проф. конференциях;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80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●"/>
            </a:pP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Статьи в проф.изданиях</a:t>
            </a:r>
            <a:r>
              <a:rPr lang="ru-RU" sz="3200"/>
              <a:t>.</a:t>
            </a:r>
            <a:endParaRPr sz="3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400" u="none" cap="none" strike="noStrik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Сотрудники </a:t>
            </a:r>
            <a:endParaRPr b="1" i="0" sz="3400" u="none" cap="none" strike="noStrik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ru-RU" sz="3200"/>
              <a:t>8</a:t>
            </a: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человек</a:t>
            </a:r>
            <a:r>
              <a:rPr lang="ru-RU" sz="3200"/>
              <a:t>;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●"/>
            </a:pP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Удаленное взаимодействие + выезды на предприятия;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●"/>
            </a:pPr>
            <a:r>
              <a:rPr b="0" i="0" lang="ru-RU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Обучение сотрудников КБ ВоенТехПро программам и сервисам.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g2a417b71122_0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568" y="4573753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a417b71122_0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568" y="1762959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a417b71122_0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568" y="7548125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2a417b71122_0_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991249" y="3430550"/>
            <a:ext cx="4877481" cy="4877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g2a417b7112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3572"/>
            <a:ext cx="20110450" cy="1131212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g2a417b71122_0_0"/>
          <p:cNvSpPr txBox="1"/>
          <p:nvPr>
            <p:ph type="title"/>
          </p:nvPr>
        </p:nvSpPr>
        <p:spPr>
          <a:xfrm>
            <a:off x="917448" y="999446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>
                <a:solidFill>
                  <a:srgbClr val="595959"/>
                </a:solidFill>
              </a:rPr>
              <a:t>Экономика проекта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233" name="Google Shape;233;g2a417b71122_0_0"/>
          <p:cNvSpPr txBox="1"/>
          <p:nvPr/>
        </p:nvSpPr>
        <p:spPr>
          <a:xfrm>
            <a:off x="1556502" y="3033950"/>
            <a:ext cx="11796000" cy="65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Доходы </a:t>
            </a:r>
            <a:r>
              <a:rPr b="1" lang="ru-RU" sz="3400">
                <a:solidFill>
                  <a:srgbClr val="0B5394"/>
                </a:solidFill>
              </a:rPr>
              <a:t>23,</a:t>
            </a:r>
            <a:r>
              <a:rPr b="1" i="0" lang="ru-RU" sz="3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9 млн.руб/год</a:t>
            </a:r>
            <a:endParaRPr b="1" i="0" sz="3400" u="none" cap="none" strike="noStrik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Моделирование  - </a:t>
            </a:r>
            <a:r>
              <a:rPr lang="ru-RU" sz="3200">
                <a:solidFill>
                  <a:schemeClr val="dk1"/>
                </a:solidFill>
              </a:rPr>
              <a:t>9,5</a:t>
            </a: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млн.руб/год</a:t>
            </a:r>
            <a:r>
              <a:rPr lang="ru-RU" sz="3200">
                <a:solidFill>
                  <a:schemeClr val="dk1"/>
                </a:solidFill>
              </a:rPr>
              <a:t>;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Проектирование  - </a:t>
            </a:r>
            <a:r>
              <a:rPr lang="ru-RU" sz="3200">
                <a:solidFill>
                  <a:schemeClr val="dk1"/>
                </a:solidFill>
              </a:rPr>
              <a:t>6,3</a:t>
            </a: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млн.руб/год;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>
                <a:solidFill>
                  <a:schemeClr val="dk1"/>
                </a:solidFill>
              </a:rPr>
              <a:t>Программирование  - 8,1 млн.руб/год.</a:t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Расходы 1</a:t>
            </a:r>
            <a:r>
              <a:rPr b="1" lang="ru-RU" sz="3400">
                <a:solidFill>
                  <a:srgbClr val="0B5394"/>
                </a:solidFill>
              </a:rPr>
              <a:t>7,3</a:t>
            </a:r>
            <a:r>
              <a:rPr b="1" i="0" lang="ru-RU" sz="3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 млн.руб/год</a:t>
            </a:r>
            <a:endParaRPr b="1" i="0" sz="3400" u="none" cap="none" strike="noStrik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Оплата персонала - 1</a:t>
            </a:r>
            <a:r>
              <a:rPr lang="ru-RU" sz="3200">
                <a:solidFill>
                  <a:schemeClr val="dk1"/>
                </a:solidFill>
              </a:rPr>
              <a:t>1</a:t>
            </a: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ru-RU" sz="3200">
                <a:solidFill>
                  <a:schemeClr val="dk1"/>
                </a:solidFill>
              </a:rPr>
              <a:t>6</a:t>
            </a: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млн.руб/год;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Налоги - 1.</a:t>
            </a:r>
            <a:r>
              <a:rPr lang="ru-RU" sz="3200">
                <a:solidFill>
                  <a:schemeClr val="dk1"/>
                </a:solidFill>
              </a:rPr>
              <a:t>4</a:t>
            </a: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млн.руб/год;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Оплата программного обеспечения - 0,7 млн.руб/год;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Сервисы, обеспечение деятельности  - </a:t>
            </a:r>
            <a:r>
              <a:rPr lang="ru-RU" sz="3200">
                <a:solidFill>
                  <a:schemeClr val="dk1"/>
                </a:solidFill>
              </a:rPr>
              <a:t>3</a:t>
            </a: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ru-RU" sz="3200">
                <a:solidFill>
                  <a:schemeClr val="dk1"/>
                </a:solidFill>
              </a:rPr>
              <a:t>1</a:t>
            </a: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млн.руб/год</a:t>
            </a:r>
            <a:r>
              <a:rPr lang="ru-RU" sz="3200">
                <a:solidFill>
                  <a:schemeClr val="dk1"/>
                </a:solidFill>
              </a:rPr>
              <a:t>;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>
                <a:solidFill>
                  <a:schemeClr val="dk1"/>
                </a:solidFill>
              </a:rPr>
              <a:t>Обучение сотрудников - 0,5 млн.руб/год.</a:t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Чистая прибыль </a:t>
            </a:r>
            <a:r>
              <a:rPr b="1" lang="ru-RU" sz="3400">
                <a:solidFill>
                  <a:srgbClr val="0B5394"/>
                </a:solidFill>
              </a:rPr>
              <a:t>6</a:t>
            </a:r>
            <a:r>
              <a:rPr b="1" i="0" lang="ru-RU" sz="3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lang="ru-RU" sz="3400">
                <a:solidFill>
                  <a:srgbClr val="0B5394"/>
                </a:solidFill>
              </a:rPr>
              <a:t>6</a:t>
            </a:r>
            <a:r>
              <a:rPr b="1" i="0" lang="ru-RU" sz="3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 млн.руб/год</a:t>
            </a:r>
            <a:endParaRPr b="0" i="0" sz="3400" u="none" cap="none" strike="noStrik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g2a417b71122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393" y="2907746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2a417b71122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393" y="5346146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2a417b71122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393" y="8851346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2a417b71122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626135" y="3221541"/>
            <a:ext cx="4876190" cy="4876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g2a417b71122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176" y="1782"/>
            <a:ext cx="20110450" cy="11312128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g2a417b71122_0_13"/>
          <p:cNvSpPr txBox="1"/>
          <p:nvPr>
            <p:ph type="title"/>
          </p:nvPr>
        </p:nvSpPr>
        <p:spPr>
          <a:xfrm>
            <a:off x="1119040" y="83938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>
                <a:solidFill>
                  <a:srgbClr val="595959"/>
                </a:solidFill>
              </a:rPr>
              <a:t>Текущие результаты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244" name="Google Shape;244;g2a417b71122_0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090" y="2842654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g2a417b71122_0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553" y="6013100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2a417b71122_0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103" y="7630524"/>
            <a:ext cx="872934" cy="872934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2a417b71122_0_13"/>
          <p:cNvSpPr txBox="1"/>
          <p:nvPr/>
        </p:nvSpPr>
        <p:spPr>
          <a:xfrm>
            <a:off x="1633550" y="2987675"/>
            <a:ext cx="1088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36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Анализ военно-промышленных предприятий</a:t>
            </a:r>
            <a:r>
              <a:rPr b="0" i="0" lang="ru-RU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2a417b71122_0_13"/>
          <p:cNvSpPr txBox="1"/>
          <p:nvPr/>
        </p:nvSpPr>
        <p:spPr>
          <a:xfrm>
            <a:off x="1633545" y="6158125"/>
            <a:ext cx="9226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6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Разработка бизнес-модели</a:t>
            </a:r>
            <a:r>
              <a:rPr b="0" i="0" lang="ru-RU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g2a417b71122_0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540" y="4395654"/>
            <a:ext cx="872934" cy="87293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2a417b71122_0_13"/>
          <p:cNvSpPr txBox="1"/>
          <p:nvPr/>
        </p:nvSpPr>
        <p:spPr>
          <a:xfrm>
            <a:off x="1633538" y="4572888"/>
            <a:ext cx="9617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6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Расчет экономики проекта</a:t>
            </a: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2a417b71122_0_13"/>
          <p:cNvSpPr txBox="1"/>
          <p:nvPr/>
        </p:nvSpPr>
        <p:spPr>
          <a:xfrm>
            <a:off x="1633545" y="7743362"/>
            <a:ext cx="9226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6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Создание команды специалистов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g2a417b71122_0_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818321" y="3183050"/>
            <a:ext cx="6077802" cy="6077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0" y="3572"/>
            <a:ext cx="20110450" cy="11312128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0"/>
          <p:cNvSpPr txBox="1"/>
          <p:nvPr>
            <p:ph type="title"/>
          </p:nvPr>
        </p:nvSpPr>
        <p:spPr>
          <a:xfrm>
            <a:off x="1682796" y="551597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Планы развития</a:t>
            </a:r>
            <a:endParaRPr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40"/>
          <p:cNvSpPr txBox="1"/>
          <p:nvPr>
            <p:ph idx="2" type="body"/>
          </p:nvPr>
        </p:nvSpPr>
        <p:spPr>
          <a:xfrm>
            <a:off x="2423808" y="1880411"/>
            <a:ext cx="97182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40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4000">
                <a:solidFill>
                  <a:srgbClr val="2F5496"/>
                </a:solidFill>
              </a:rPr>
              <a:t>Развитие партнерских отношений</a:t>
            </a:r>
            <a:endParaRPr b="1" sz="40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40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4000">
                <a:solidFill>
                  <a:srgbClr val="2F5496"/>
                </a:solidFill>
              </a:rPr>
              <a:t>Внедрение новых технологий</a:t>
            </a:r>
            <a:endParaRPr sz="4000"/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40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4000">
                <a:solidFill>
                  <a:srgbClr val="2F5496"/>
                </a:solidFill>
              </a:rPr>
              <a:t>Обучение персонала</a:t>
            </a:r>
            <a:endParaRPr sz="4000"/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40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4000">
                <a:solidFill>
                  <a:srgbClr val="2F5496"/>
                </a:solidFill>
              </a:rPr>
              <a:t>Сертификация и аккредитация</a:t>
            </a:r>
            <a:endParaRPr sz="4000"/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40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4000">
                <a:solidFill>
                  <a:srgbClr val="2F5496"/>
                </a:solidFill>
              </a:rPr>
              <a:t>Внедрение современных методов управления проектами</a:t>
            </a:r>
            <a:endParaRPr sz="4000"/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60" name="Google Shape;260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9216" y="2352103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9220" y="3725286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9227" y="5098479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592" y="6471686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9227" y="7844879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63830" y="3002823"/>
            <a:ext cx="5715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9"/>
          <p:cNvSpPr/>
          <p:nvPr/>
        </p:nvSpPr>
        <p:spPr>
          <a:xfrm>
            <a:off x="4970150" y="6841800"/>
            <a:ext cx="8967900" cy="24546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9"/>
          <p:cNvSpPr/>
          <p:nvPr/>
        </p:nvSpPr>
        <p:spPr>
          <a:xfrm>
            <a:off x="4970150" y="3344700"/>
            <a:ext cx="8967900" cy="24546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9"/>
          <p:cNvSpPr txBox="1"/>
          <p:nvPr>
            <p:ph type="title"/>
          </p:nvPr>
        </p:nvSpPr>
        <p:spPr>
          <a:xfrm>
            <a:off x="894588" y="905668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>
                <a:solidFill>
                  <a:srgbClr val="262626"/>
                </a:solidFill>
              </a:rPr>
              <a:t>Команда</a:t>
            </a:r>
            <a:endParaRPr>
              <a:solidFill>
                <a:srgbClr val="262626"/>
              </a:solidFill>
            </a:endParaRPr>
          </a:p>
        </p:txBody>
      </p:sp>
      <p:sp>
        <p:nvSpPr>
          <p:cNvPr id="273" name="Google Shape;273;p39"/>
          <p:cNvSpPr txBox="1"/>
          <p:nvPr>
            <p:ph idx="4" type="body"/>
          </p:nvPr>
        </p:nvSpPr>
        <p:spPr>
          <a:xfrm>
            <a:off x="7984742" y="4012993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0" lang="ru-RU" sz="3600" u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Овагимян </a:t>
            </a:r>
            <a:endParaRPr i="0" sz="3600" u="none" strike="noStrike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0" lang="ru-RU" sz="3600" u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Каринэ</a:t>
            </a:r>
            <a:endParaRPr sz="3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9"/>
          <p:cNvSpPr txBox="1"/>
          <p:nvPr>
            <p:ph idx="7" type="body"/>
          </p:nvPr>
        </p:nvSpPr>
        <p:spPr>
          <a:xfrm>
            <a:off x="8345243" y="7599580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600">
                <a:solidFill>
                  <a:srgbClr val="2F5496"/>
                </a:solidFill>
              </a:rPr>
              <a:t>Нисифорова Полина</a:t>
            </a:r>
            <a:endParaRPr sz="3600">
              <a:solidFill>
                <a:srgbClr val="2F5496"/>
              </a:solidFill>
            </a:endParaRPr>
          </a:p>
        </p:txBody>
      </p:sp>
      <p:pic>
        <p:nvPicPr>
          <p:cNvPr id="275" name="Google Shape;275;p39"/>
          <p:cNvPicPr preferRelativeResize="0"/>
          <p:nvPr/>
        </p:nvPicPr>
        <p:blipFill rotWithShape="1">
          <a:blip r:embed="rId4">
            <a:alphaModFix/>
          </a:blip>
          <a:srcRect b="22957" l="-403" r="402" t="2042"/>
          <a:stretch/>
        </p:blipFill>
        <p:spPr>
          <a:xfrm>
            <a:off x="4970156" y="3208785"/>
            <a:ext cx="2726400" cy="27264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276" name="Google Shape;276;p39"/>
          <p:cNvPicPr preferRelativeResize="0"/>
          <p:nvPr/>
        </p:nvPicPr>
        <p:blipFill rotWithShape="1">
          <a:blip r:embed="rId5">
            <a:alphaModFix/>
          </a:blip>
          <a:srcRect b="20503" l="-1183" r="1181" t="4497"/>
          <a:stretch/>
        </p:blipFill>
        <p:spPr>
          <a:xfrm>
            <a:off x="4970157" y="6705897"/>
            <a:ext cx="2726400" cy="27264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3572"/>
            <a:ext cx="20104100" cy="11308556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1"/>
          <p:cNvSpPr txBox="1"/>
          <p:nvPr>
            <p:ph idx="1" type="subTitle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telegram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41"/>
          <p:cNvSpPr txBox="1"/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1" lang="ru-RU">
                <a:solidFill>
                  <a:schemeClr val="lt1"/>
                </a:solidFill>
              </a:rPr>
              <a:t>Контакты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4" name="Google Shape;284;p41"/>
          <p:cNvSpPr txBox="1"/>
          <p:nvPr/>
        </p:nvSpPr>
        <p:spPr>
          <a:xfrm>
            <a:off x="2668761" y="6980382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КБ ВоенТехПро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+7 (910) 408-11-45 Полина Нисифорова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@SDFfCh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2021-03-01T12:07:13Z</dcterms:created>
  <dc:creator>Пешкова Василиса Олеговна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