
<file path=[Content_Types].xml><?xml version="1.0" encoding="utf-8"?>
<Types xmlns="http://schemas.openxmlformats.org/package/2006/content-types"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18.jpg" ContentType="image/jpeg"/>
  <Override PartName="/ppt/media/image19.jpg" ContentType="image/jpeg"/>
  <Override PartName="/ppt/media/image20.jpg" ContentType="image/jpeg"/>
  <Override PartName="/ppt/media/image21.jpg" ContentType="image/jpeg"/>
  <Override PartName="/ppt/notesSlides/notesSlide5.xml" ContentType="application/vnd.openxmlformats-officedocument.presentationml.notesSlide+xml"/>
  <Override PartName="/ppt/media/image25.jpg" ContentType="image/jpe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300" r:id="rId2"/>
    <p:sldId id="301" r:id="rId3"/>
    <p:sldId id="256" r:id="rId4"/>
    <p:sldId id="289" r:id="rId5"/>
    <p:sldId id="276" r:id="rId6"/>
    <p:sldId id="281" r:id="rId7"/>
    <p:sldId id="266" r:id="rId8"/>
    <p:sldId id="288" r:id="rId9"/>
    <p:sldId id="270" r:id="rId10"/>
    <p:sldId id="285" r:id="rId11"/>
    <p:sldId id="280" r:id="rId12"/>
    <p:sldId id="259" r:id="rId13"/>
    <p:sldId id="267" r:id="rId14"/>
    <p:sldId id="284" r:id="rId15"/>
    <p:sldId id="264" r:id="rId16"/>
    <p:sldId id="274" r:id="rId17"/>
    <p:sldId id="286" r:id="rId18"/>
    <p:sldId id="258" r:id="rId19"/>
    <p:sldId id="277" r:id="rId20"/>
    <p:sldId id="268" r:id="rId21"/>
    <p:sldId id="257" r:id="rId22"/>
    <p:sldId id="269" r:id="rId23"/>
    <p:sldId id="261" r:id="rId24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4EFA"/>
    <a:srgbClr val="4E8C90"/>
    <a:srgbClr val="F6F9F8"/>
    <a:srgbClr val="F5F8F7"/>
    <a:srgbClr val="F7F9FA"/>
    <a:srgbClr val="F6F9FB"/>
    <a:srgbClr val="F5F8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774"/>
    <p:restoredTop sz="94290"/>
  </p:normalViewPr>
  <p:slideViewPr>
    <p:cSldViewPr>
      <p:cViewPr varScale="1">
        <p:scale>
          <a:sx n="62" d="100"/>
          <a:sy n="62" d="100"/>
        </p:scale>
        <p:origin x="224" y="4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F5B17-3CFA-8B43-ADB4-2628561ABA4C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72892-A517-5E43-858E-416E85AD25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043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72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72892-A517-5E43-858E-416E85AD258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92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72892-A517-5E43-858E-416E85AD258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411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72892-A517-5E43-858E-416E85AD258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982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72892-A517-5E43-858E-416E85AD258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82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72892-A517-5E43-858E-416E85AD258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464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72892-A517-5E43-858E-416E85AD258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164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72892-A517-5E43-858E-416E85AD258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672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72892-A517-5E43-858E-416E85AD258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70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72892-A517-5E43-858E-416E85AD258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714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72892-A517-5E43-858E-416E85AD258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2173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72892-A517-5E43-858E-416E85AD258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48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400" b="1" i="0">
                <a:solidFill>
                  <a:srgbClr val="231F2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7050" b="1" i="0">
                <a:solidFill>
                  <a:srgbClr val="0F0E0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A1A1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101264" cy="5981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4304" y="1386493"/>
            <a:ext cx="13083695" cy="890050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400" b="1" i="0">
                <a:solidFill>
                  <a:srgbClr val="231F2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400" b="1" i="0">
                <a:solidFill>
                  <a:srgbClr val="231F2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914400" y="9566910"/>
            <a:ext cx="4206240" cy="276999"/>
          </a:xfrm>
        </p:spPr>
        <p:txBody>
          <a:bodyPr/>
          <a:lstStyle/>
          <a:p>
            <a:fld id="{CFCE72F7-76BA-45F2-A080-B9052113366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6217920" y="9566910"/>
            <a:ext cx="5852160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3167361" y="9566910"/>
            <a:ext cx="4206240" cy="276999"/>
          </a:xfrm>
        </p:spPr>
        <p:txBody>
          <a:bodyPr/>
          <a:lstStyle/>
          <a:p>
            <a:fld id="{5A029DF4-E60E-4728-BF8E-0199D7E1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532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8287999" cy="10287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10123" y="1351614"/>
            <a:ext cx="5867753" cy="1463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400" b="1" i="0">
                <a:solidFill>
                  <a:srgbClr val="231F2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60510" y="3533455"/>
            <a:ext cx="7366979" cy="3674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50" b="1" i="0">
                <a:solidFill>
                  <a:srgbClr val="0F0E0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6.png"/><Relationship Id="rId4" Type="http://schemas.openxmlformats.org/officeDocument/2006/relationships/hyperlink" Target="https://commons.wikimedia.org/wiki/File:Black_colour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hyperlink" Target="https://commons.wikimedia.org/wiki/File:Black_colour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2.png"/><Relationship Id="rId7" Type="http://schemas.microsoft.com/office/2007/relationships/hdphoto" Target="../media/hdphoto2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86036" y="0"/>
            <a:ext cx="3701964" cy="7079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52" y="2474914"/>
            <a:ext cx="3929166" cy="781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839197" y="5374898"/>
            <a:ext cx="13716000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6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6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6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36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36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36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36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654" y="2062103"/>
            <a:ext cx="2694700" cy="195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4868" y="2213129"/>
            <a:ext cx="3701963" cy="18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56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81881" y="0"/>
            <a:ext cx="3701964" cy="7079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987" y="2464621"/>
            <a:ext cx="3941031" cy="783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3925044" y="4447819"/>
            <a:ext cx="1067698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6000" dirty="0">
                <a:solidFill>
                  <a:srgbClr val="173277"/>
                </a:solidFill>
                <a:latin typeface="Geometria" pitchFamily="34" charset="-52"/>
              </a:rPr>
              <a:t>Цифровая платформа </a:t>
            </a:r>
          </a:p>
          <a:p>
            <a:pPr algn="ctr" eaLnBrk="1" hangingPunct="1"/>
            <a:r>
              <a:rPr lang="ru-RU" altLang="ru-RU" sz="6000" dirty="0">
                <a:solidFill>
                  <a:srgbClr val="173277"/>
                </a:solidFill>
                <a:latin typeface="Geometria" pitchFamily="34" charset="-52"/>
              </a:rPr>
              <a:t>«Мой Доктор»</a:t>
            </a:r>
            <a:endParaRPr lang="ru-RU" altLang="ru-RU" sz="60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3581382" y="6854763"/>
            <a:ext cx="11125236" cy="170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5246" dirty="0">
                <a:solidFill>
                  <a:srgbClr val="173277"/>
                </a:solidFill>
                <a:latin typeface="Geometria" pitchFamily="34" charset="-52"/>
              </a:rPr>
              <a:t>Руководитель проекта: </a:t>
            </a:r>
          </a:p>
          <a:p>
            <a:pPr algn="ctr" eaLnBrk="1" hangingPunct="1"/>
            <a:r>
              <a:rPr lang="ru-RU" altLang="ru-RU" sz="5246" dirty="0">
                <a:solidFill>
                  <a:srgbClr val="173277"/>
                </a:solidFill>
                <a:latin typeface="Geometria" pitchFamily="34" charset="-52"/>
              </a:rPr>
              <a:t>Полина Лазарева</a:t>
            </a:r>
            <a:endParaRPr lang="ru-RU" altLang="ru-RU" sz="4496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516" y="1354037"/>
            <a:ext cx="2525284" cy="177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0154" y="1536068"/>
            <a:ext cx="3701963" cy="18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98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87195" y="6453073"/>
              <a:ext cx="2500805" cy="38339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5385221" cy="4622799"/>
            </a:xfrm>
            <a:prstGeom prst="rect">
              <a:avLst/>
            </a:prstGeom>
            <a:noFill/>
          </p:spPr>
        </p:pic>
        <p:sp>
          <p:nvSpPr>
            <p:cNvPr id="5" name="object 5"/>
            <p:cNvSpPr/>
            <p:nvPr/>
          </p:nvSpPr>
          <p:spPr>
            <a:xfrm>
              <a:off x="4236346" y="3202268"/>
              <a:ext cx="9810750" cy="0"/>
            </a:xfrm>
            <a:custGeom>
              <a:avLst/>
              <a:gdLst/>
              <a:ahLst/>
              <a:cxnLst/>
              <a:rect l="l" t="t" r="r" b="b"/>
              <a:pathLst>
                <a:path w="9810750">
                  <a:moveTo>
                    <a:pt x="0" y="0"/>
                  </a:moveTo>
                  <a:lnTo>
                    <a:pt x="9810749" y="0"/>
                  </a:lnTo>
                </a:path>
              </a:pathLst>
            </a:custGeom>
            <a:ln w="761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3733800" y="3695700"/>
            <a:ext cx="11277600" cy="369460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lang="ru-RU" spc="320" dirty="0"/>
              <a:t>Цифровая платформа</a:t>
            </a:r>
            <a:endParaRPr lang="en" spc="320" dirty="0"/>
          </a:p>
          <a:p>
            <a:pPr algn="ctr">
              <a:lnSpc>
                <a:spcPct val="100000"/>
              </a:lnSpc>
              <a:spcBef>
                <a:spcPts val="815"/>
              </a:spcBef>
            </a:pPr>
            <a:r>
              <a:rPr lang="ru-RU" sz="16200" spc="-1530" dirty="0">
                <a:latin typeface="Trebuchet MS"/>
                <a:cs typeface="Trebuchet MS"/>
              </a:rPr>
              <a:t>Мой Доктор</a:t>
            </a:r>
            <a:endParaRPr lang="en" sz="162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92551" y="9105900"/>
            <a:ext cx="4498340" cy="4248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lang="en-US" sz="2600" spc="225" dirty="0">
                <a:solidFill>
                  <a:srgbClr val="0F0E0D"/>
                </a:solidFill>
                <a:latin typeface="Lucida Sans Unicode"/>
                <a:cs typeface="Lucida Sans Unicode"/>
              </a:rPr>
              <a:t>Interesting…</a:t>
            </a:r>
            <a:endParaRPr sz="2600" dirty="0">
              <a:latin typeface="Lucida Sans Unicode"/>
              <a:cs typeface="Lucida Sans Unicode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599" y="1028700"/>
            <a:ext cx="1695450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893" y="1848931"/>
            <a:ext cx="804863" cy="19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025802-E3C6-57C8-235A-B68195B90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638" y="711479"/>
            <a:ext cx="2180658" cy="17481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113375-9611-C821-48A0-021CA973E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21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56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1548" y="0"/>
            <a:ext cx="9906452" cy="10302687"/>
          </a:xfrm>
          <a:custGeom>
            <a:avLst/>
            <a:gdLst/>
            <a:ahLst/>
            <a:cxnLst/>
            <a:rect l="l" t="t" r="r" b="b"/>
            <a:pathLst>
              <a:path w="8594090" h="10287000">
                <a:moveTo>
                  <a:pt x="859363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8593639" y="0"/>
                </a:lnTo>
                <a:lnTo>
                  <a:pt x="8593639" y="1028699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33755" y="1221885"/>
            <a:ext cx="7564940" cy="14593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200" dirty="0">
                <a:solidFill>
                  <a:srgbClr val="FFFFFF"/>
                </a:solidFill>
              </a:rPr>
              <a:t>Поликлиники</a:t>
            </a:r>
            <a:endParaRPr spc="-285" dirty="0">
              <a:solidFill>
                <a:srgbClr val="FFFFFF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94037" y="3417562"/>
            <a:ext cx="7799002" cy="9711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31900"/>
              </a:lnSpc>
              <a:spcBef>
                <a:spcPts val="100"/>
              </a:spcBef>
            </a:pPr>
            <a:r>
              <a:rPr lang="ru-RU" sz="2400" dirty="0">
                <a:solidFill>
                  <a:srgbClr val="FFFFFF"/>
                </a:solidFill>
                <a:latin typeface="Lucida Sans Unicode"/>
                <a:cs typeface="Lucida Sans Unicode"/>
              </a:rPr>
              <a:t>Фото очередей имеют абсолютную достоверность. </a:t>
            </a:r>
          </a:p>
          <a:p>
            <a:pPr marL="12700" marR="5080" algn="ctr">
              <a:lnSpc>
                <a:spcPct val="131900"/>
              </a:lnSpc>
              <a:spcBef>
                <a:spcPts val="100"/>
              </a:spcBef>
            </a:pPr>
            <a:r>
              <a:rPr lang="ru-RU" sz="2400" dirty="0">
                <a:solidFill>
                  <a:srgbClr val="FFFFFF"/>
                </a:solidFill>
                <a:latin typeface="Lucida Sans Unicode"/>
                <a:cs typeface="Lucida Sans Unicode"/>
              </a:rPr>
              <a:t>Сделаны своими руками.</a:t>
            </a:r>
            <a:endParaRPr sz="2400" dirty="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47069" y="-190496"/>
            <a:ext cx="17259298" cy="10472214"/>
            <a:chOff x="1028700" y="610942"/>
            <a:chExt cx="17259298" cy="9676057"/>
          </a:xfrm>
        </p:grpSpPr>
        <p:sp>
          <p:nvSpPr>
            <p:cNvPr id="6" name="object 6"/>
            <p:cNvSpPr/>
            <p:nvPr/>
          </p:nvSpPr>
          <p:spPr>
            <a:xfrm>
              <a:off x="1028700" y="610942"/>
              <a:ext cx="16230600" cy="0"/>
            </a:xfrm>
            <a:custGeom>
              <a:avLst/>
              <a:gdLst/>
              <a:ahLst/>
              <a:cxnLst/>
              <a:rect l="l" t="t" r="r" b="b"/>
              <a:pathLst>
                <a:path w="16230600">
                  <a:moveTo>
                    <a:pt x="0" y="0"/>
                  </a:moveTo>
                  <a:lnTo>
                    <a:pt x="16230598" y="0"/>
                  </a:lnTo>
                </a:path>
              </a:pathLst>
            </a:custGeom>
            <a:ln w="28575">
              <a:solidFill>
                <a:srgbClr val="3CCA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07572" y="5714999"/>
              <a:ext cx="6980426" cy="45720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1318" y="1028699"/>
              <a:ext cx="2838450" cy="32289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21237" y="1028699"/>
              <a:ext cx="2838449" cy="32289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8218" y="5679956"/>
              <a:ext cx="2838449" cy="3228974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0394421-A6E1-C05A-5FEB-8170DB2FA06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5" b="43530"/>
          <a:stretch/>
        </p:blipFill>
        <p:spPr>
          <a:xfrm>
            <a:off x="1572055" y="5491507"/>
            <a:ext cx="2884650" cy="3421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991E5EF-76E5-CFA2-0CE4-5FA378A65C0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30"/>
          <a:stretch/>
        </p:blipFill>
        <p:spPr>
          <a:xfrm>
            <a:off x="-152400" y="-190496"/>
            <a:ext cx="8813195" cy="10583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object 6">
            <a:extLst>
              <a:ext uri="{FF2B5EF4-FFF2-40B4-BE49-F238E27FC236}">
                <a16:creationId xmlns:a16="http://schemas.microsoft.com/office/drawing/2014/main" id="{55DF650F-43E8-2B54-D456-3977F30FCFE9}"/>
              </a:ext>
            </a:extLst>
          </p:cNvPr>
          <p:cNvSpPr/>
          <p:nvPr/>
        </p:nvSpPr>
        <p:spPr>
          <a:xfrm rot="5400000" flipV="1">
            <a:off x="4119504" y="5078601"/>
            <a:ext cx="8991598" cy="45719"/>
          </a:xfrm>
          <a:custGeom>
            <a:avLst/>
            <a:gdLst/>
            <a:ahLst/>
            <a:cxnLst/>
            <a:rect l="l" t="t" r="r" b="b"/>
            <a:pathLst>
              <a:path w="16230600">
                <a:moveTo>
                  <a:pt x="0" y="0"/>
                </a:moveTo>
                <a:lnTo>
                  <a:pt x="16230598" y="0"/>
                </a:lnTo>
              </a:path>
            </a:pathLst>
          </a:custGeom>
          <a:ln w="76200">
            <a:solidFill>
              <a:srgbClr val="3CCA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3A5AFF-9B1D-AEF4-9C3C-E03EBB65BC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" r="3109" b="40868"/>
          <a:stretch/>
        </p:blipFill>
        <p:spPr>
          <a:xfrm>
            <a:off x="1091422" y="565330"/>
            <a:ext cx="7519178" cy="899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077EA3-B283-05DE-FDF6-142CB25AA1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3" t="1" b="25227"/>
          <a:stretch/>
        </p:blipFill>
        <p:spPr>
          <a:xfrm>
            <a:off x="9677400" y="495300"/>
            <a:ext cx="7519178" cy="9131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87242487-B435-BBE5-76AC-1DB78F47BAC6}"/>
              </a:ext>
            </a:extLst>
          </p:cNvPr>
          <p:cNvSpPr/>
          <p:nvPr/>
        </p:nvSpPr>
        <p:spPr>
          <a:xfrm rot="5400000" flipV="1">
            <a:off x="4659579" y="5038271"/>
            <a:ext cx="8991598" cy="45719"/>
          </a:xfrm>
          <a:custGeom>
            <a:avLst/>
            <a:gdLst/>
            <a:ahLst/>
            <a:cxnLst/>
            <a:rect l="l" t="t" r="r" b="b"/>
            <a:pathLst>
              <a:path w="16230600">
                <a:moveTo>
                  <a:pt x="0" y="0"/>
                </a:moveTo>
                <a:lnTo>
                  <a:pt x="16230598" y="0"/>
                </a:lnTo>
              </a:path>
            </a:pathLst>
          </a:custGeom>
          <a:ln w="76200">
            <a:solidFill>
              <a:srgbClr val="3CCA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7039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4916"/>
            <a:ext cx="18288000" cy="1011187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1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0" y="0"/>
            <a:ext cx="18291810" cy="10299065"/>
            <a:chOff x="0" y="0"/>
            <a:chExt cx="18291810" cy="10299065"/>
          </a:xfrm>
        </p:grpSpPr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" y="7328560"/>
              <a:ext cx="6070696" cy="295823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02642" y="0"/>
              <a:ext cx="6388551" cy="372143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0" y="11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1870265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1870265" y="1028700"/>
                  </a:lnTo>
                  <a:lnTo>
                    <a:pt x="1870265" y="0"/>
                  </a:lnTo>
                  <a:close/>
                </a:path>
                <a:path w="18288000" h="10287000">
                  <a:moveTo>
                    <a:pt x="18287988" y="8069427"/>
                  </a:moveTo>
                  <a:lnTo>
                    <a:pt x="16333165" y="8069427"/>
                  </a:lnTo>
                  <a:lnTo>
                    <a:pt x="16333165" y="10286987"/>
                  </a:lnTo>
                  <a:lnTo>
                    <a:pt x="18287988" y="10286987"/>
                  </a:lnTo>
                  <a:lnTo>
                    <a:pt x="18287988" y="8069427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2255428" y="3688614"/>
            <a:ext cx="12841489" cy="290977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lang="ru-RU" spc="180" dirty="0"/>
              <a:t>Вы решили пойти другим путём…</a:t>
            </a:r>
            <a:endParaRPr spc="18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A34D63-0E1F-9912-1829-93374BFB02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00" y="-38696"/>
            <a:ext cx="2121454" cy="17007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6C0154-689B-42FB-863D-9C3375BAB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85900"/>
            <a:ext cx="1828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721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D191C60-BDBA-FE83-E2D5-78D732FB5D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2049674"/>
            <a:ext cx="18288000" cy="82373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15190" y="707654"/>
            <a:ext cx="877633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8000" spc="135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Проблема</a:t>
            </a:r>
            <a:endParaRPr lang="en" sz="8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81864" y="2352131"/>
            <a:ext cx="10605135" cy="76324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lang="ru-RU" sz="2800" dirty="0">
                <a:solidFill>
                  <a:schemeClr val="bg1"/>
                </a:solidFill>
              </a:rPr>
              <a:t>1) Сложность в выборе специалиста в сфере медицины: </a:t>
            </a:r>
          </a:p>
          <a:p>
            <a:pPr marL="469900" marR="5080" indent="-457200">
              <a:lnSpc>
                <a:spcPct val="1167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нет единой базы, известной всем;</a:t>
            </a:r>
          </a:p>
          <a:p>
            <a:pPr marL="469900" marR="5080" indent="-457200">
              <a:lnSpc>
                <a:spcPct val="1167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из большого количества врачей трудно выбрать подходящего  (пациент просто не знает, какой именно профессионал оказывает услуги именно так, как необходимо ему, и где вообще его можно найти);</a:t>
            </a:r>
          </a:p>
          <a:p>
            <a:pPr marL="469900" marR="5080" indent="-457200">
              <a:lnSpc>
                <a:spcPct val="1167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много времени и сил уходит на его поиск.</a:t>
            </a:r>
          </a:p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lang="ru-RU" sz="2800" dirty="0">
                <a:solidFill>
                  <a:schemeClr val="bg1"/>
                </a:solidFill>
              </a:rPr>
              <a:t>2) Непорядок с отзывами. Люди неохотно доверяют отзывам в интернете, так как исходят из личного опыта и опыта знакомых, которые показывают, что:</a:t>
            </a:r>
          </a:p>
          <a:p>
            <a:pPr marL="469900" marR="5080" indent="-457200">
              <a:lnSpc>
                <a:spcPct val="1167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cs typeface="Trebuchet MS"/>
              </a:rPr>
              <a:t>далеко не все пишут отзывы, особенно, когда довольны качеством предоставленной услуги;</a:t>
            </a:r>
          </a:p>
          <a:p>
            <a:pPr marL="469900" marR="5080" indent="-457200">
              <a:lnSpc>
                <a:spcPct val="1167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cs typeface="Trebuchet MS"/>
              </a:rPr>
              <a:t>если пишут негативные отзывы, то их вовсе не публикуют.</a:t>
            </a:r>
          </a:p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lang="ru-RU" sz="2800" dirty="0">
                <a:solidFill>
                  <a:schemeClr val="bg1"/>
                </a:solidFill>
                <a:cs typeface="Trebuchet MS"/>
              </a:rPr>
              <a:t>3) Сайты сложны в использовании. Отсутвуют необходимая сортировка врачей  </a:t>
            </a:r>
            <a:endParaRPr sz="2800" dirty="0">
              <a:solidFill>
                <a:schemeClr val="bg1"/>
              </a:solidFill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07975" y="266700"/>
            <a:ext cx="5764225" cy="9789467"/>
            <a:chOff x="1914359" y="1028700"/>
            <a:chExt cx="4159250" cy="8227695"/>
          </a:xfrm>
        </p:grpSpPr>
        <p:sp>
          <p:nvSpPr>
            <p:cNvPr id="6" name="object 6"/>
            <p:cNvSpPr/>
            <p:nvPr/>
          </p:nvSpPr>
          <p:spPr>
            <a:xfrm>
              <a:off x="1999036" y="1069021"/>
              <a:ext cx="3990340" cy="8147050"/>
            </a:xfrm>
            <a:custGeom>
              <a:avLst/>
              <a:gdLst/>
              <a:ahLst/>
              <a:cxnLst/>
              <a:rect l="l" t="t" r="r" b="b"/>
              <a:pathLst>
                <a:path w="3990340" h="8147050">
                  <a:moveTo>
                    <a:pt x="3427320" y="8146940"/>
                  </a:moveTo>
                  <a:lnTo>
                    <a:pt x="562483" y="8146940"/>
                  </a:lnTo>
                  <a:lnTo>
                    <a:pt x="513975" y="8144874"/>
                  </a:lnTo>
                  <a:lnTo>
                    <a:pt x="466608" y="8138789"/>
                  </a:lnTo>
                  <a:lnTo>
                    <a:pt x="420551" y="8128854"/>
                  </a:lnTo>
                  <a:lnTo>
                    <a:pt x="375974" y="8115238"/>
                  </a:lnTo>
                  <a:lnTo>
                    <a:pt x="333045" y="8098111"/>
                  </a:lnTo>
                  <a:lnTo>
                    <a:pt x="291935" y="8077642"/>
                  </a:lnTo>
                  <a:lnTo>
                    <a:pt x="252813" y="8054000"/>
                  </a:lnTo>
                  <a:lnTo>
                    <a:pt x="215847" y="8027355"/>
                  </a:lnTo>
                  <a:lnTo>
                    <a:pt x="181208" y="7997876"/>
                  </a:lnTo>
                  <a:lnTo>
                    <a:pt x="149064" y="7965732"/>
                  </a:lnTo>
                  <a:lnTo>
                    <a:pt x="119585" y="7931093"/>
                  </a:lnTo>
                  <a:lnTo>
                    <a:pt x="92939" y="7894127"/>
                  </a:lnTo>
                  <a:lnTo>
                    <a:pt x="69298" y="7855005"/>
                  </a:lnTo>
                  <a:lnTo>
                    <a:pt x="48829" y="7813895"/>
                  </a:lnTo>
                  <a:lnTo>
                    <a:pt x="31702" y="7770967"/>
                  </a:lnTo>
                  <a:lnTo>
                    <a:pt x="18086" y="7726389"/>
                  </a:lnTo>
                  <a:lnTo>
                    <a:pt x="8151" y="7680332"/>
                  </a:lnTo>
                  <a:lnTo>
                    <a:pt x="2066" y="7632965"/>
                  </a:lnTo>
                  <a:lnTo>
                    <a:pt x="0" y="7584457"/>
                  </a:lnTo>
                  <a:lnTo>
                    <a:pt x="0" y="562483"/>
                  </a:lnTo>
                  <a:lnTo>
                    <a:pt x="2066" y="513975"/>
                  </a:lnTo>
                  <a:lnTo>
                    <a:pt x="8151" y="466608"/>
                  </a:lnTo>
                  <a:lnTo>
                    <a:pt x="18086" y="420551"/>
                  </a:lnTo>
                  <a:lnTo>
                    <a:pt x="31702" y="375974"/>
                  </a:lnTo>
                  <a:lnTo>
                    <a:pt x="48840" y="333045"/>
                  </a:lnTo>
                  <a:lnTo>
                    <a:pt x="69298" y="291935"/>
                  </a:lnTo>
                  <a:lnTo>
                    <a:pt x="92939" y="252813"/>
                  </a:lnTo>
                  <a:lnTo>
                    <a:pt x="119585" y="215847"/>
                  </a:lnTo>
                  <a:lnTo>
                    <a:pt x="149064" y="181208"/>
                  </a:lnTo>
                  <a:lnTo>
                    <a:pt x="181208" y="149064"/>
                  </a:lnTo>
                  <a:lnTo>
                    <a:pt x="215847" y="119585"/>
                  </a:lnTo>
                  <a:lnTo>
                    <a:pt x="252813" y="92939"/>
                  </a:lnTo>
                  <a:lnTo>
                    <a:pt x="291935" y="69298"/>
                  </a:lnTo>
                  <a:lnTo>
                    <a:pt x="333045" y="48829"/>
                  </a:lnTo>
                  <a:lnTo>
                    <a:pt x="375974" y="31702"/>
                  </a:lnTo>
                  <a:lnTo>
                    <a:pt x="420551" y="18086"/>
                  </a:lnTo>
                  <a:lnTo>
                    <a:pt x="466608" y="8151"/>
                  </a:lnTo>
                  <a:lnTo>
                    <a:pt x="513975" y="2066"/>
                  </a:lnTo>
                  <a:lnTo>
                    <a:pt x="562483" y="0"/>
                  </a:lnTo>
                  <a:lnTo>
                    <a:pt x="3427320" y="0"/>
                  </a:lnTo>
                  <a:lnTo>
                    <a:pt x="3475828" y="2066"/>
                  </a:lnTo>
                  <a:lnTo>
                    <a:pt x="3523195" y="8151"/>
                  </a:lnTo>
                  <a:lnTo>
                    <a:pt x="3569252" y="18086"/>
                  </a:lnTo>
                  <a:lnTo>
                    <a:pt x="3613829" y="31702"/>
                  </a:lnTo>
                  <a:lnTo>
                    <a:pt x="3656758" y="48829"/>
                  </a:lnTo>
                  <a:lnTo>
                    <a:pt x="3697868" y="69298"/>
                  </a:lnTo>
                  <a:lnTo>
                    <a:pt x="3736990" y="92939"/>
                  </a:lnTo>
                  <a:lnTo>
                    <a:pt x="3773956" y="119585"/>
                  </a:lnTo>
                  <a:lnTo>
                    <a:pt x="3808595" y="149064"/>
                  </a:lnTo>
                  <a:lnTo>
                    <a:pt x="3840739" y="181208"/>
                  </a:lnTo>
                  <a:lnTo>
                    <a:pt x="3863246" y="207655"/>
                  </a:lnTo>
                  <a:lnTo>
                    <a:pt x="542322" y="207655"/>
                  </a:lnTo>
                  <a:lnTo>
                    <a:pt x="493223" y="211267"/>
                  </a:lnTo>
                  <a:lnTo>
                    <a:pt x="446342" y="221760"/>
                  </a:lnTo>
                  <a:lnTo>
                    <a:pt x="402196" y="238614"/>
                  </a:lnTo>
                  <a:lnTo>
                    <a:pt x="361303" y="261312"/>
                  </a:lnTo>
                  <a:lnTo>
                    <a:pt x="324182" y="289335"/>
                  </a:lnTo>
                  <a:lnTo>
                    <a:pt x="291351" y="322166"/>
                  </a:lnTo>
                  <a:lnTo>
                    <a:pt x="263328" y="359287"/>
                  </a:lnTo>
                  <a:lnTo>
                    <a:pt x="240630" y="400180"/>
                  </a:lnTo>
                  <a:lnTo>
                    <a:pt x="223776" y="444326"/>
                  </a:lnTo>
                  <a:lnTo>
                    <a:pt x="213283" y="491207"/>
                  </a:lnTo>
                  <a:lnTo>
                    <a:pt x="209671" y="540306"/>
                  </a:lnTo>
                  <a:lnTo>
                    <a:pt x="209671" y="7616714"/>
                  </a:lnTo>
                  <a:lnTo>
                    <a:pt x="213283" y="7665813"/>
                  </a:lnTo>
                  <a:lnTo>
                    <a:pt x="223776" y="7712695"/>
                  </a:lnTo>
                  <a:lnTo>
                    <a:pt x="240630" y="7756841"/>
                  </a:lnTo>
                  <a:lnTo>
                    <a:pt x="263328" y="7797733"/>
                  </a:lnTo>
                  <a:lnTo>
                    <a:pt x="291351" y="7834854"/>
                  </a:lnTo>
                  <a:lnTo>
                    <a:pt x="324182" y="7867686"/>
                  </a:lnTo>
                  <a:lnTo>
                    <a:pt x="361303" y="7895709"/>
                  </a:lnTo>
                  <a:lnTo>
                    <a:pt x="402196" y="7918407"/>
                  </a:lnTo>
                  <a:lnTo>
                    <a:pt x="446342" y="7935261"/>
                  </a:lnTo>
                  <a:lnTo>
                    <a:pt x="493223" y="7945754"/>
                  </a:lnTo>
                  <a:lnTo>
                    <a:pt x="542322" y="7949366"/>
                  </a:lnTo>
                  <a:lnTo>
                    <a:pt x="3854667" y="7949366"/>
                  </a:lnTo>
                  <a:lnTo>
                    <a:pt x="3840739" y="7965732"/>
                  </a:lnTo>
                  <a:lnTo>
                    <a:pt x="3808595" y="7997876"/>
                  </a:lnTo>
                  <a:lnTo>
                    <a:pt x="3773956" y="8027355"/>
                  </a:lnTo>
                  <a:lnTo>
                    <a:pt x="3736990" y="8054000"/>
                  </a:lnTo>
                  <a:lnTo>
                    <a:pt x="3697868" y="8077642"/>
                  </a:lnTo>
                  <a:lnTo>
                    <a:pt x="3656758" y="8098111"/>
                  </a:lnTo>
                  <a:lnTo>
                    <a:pt x="3613829" y="8115238"/>
                  </a:lnTo>
                  <a:lnTo>
                    <a:pt x="3569252" y="8128854"/>
                  </a:lnTo>
                  <a:lnTo>
                    <a:pt x="3523195" y="8138789"/>
                  </a:lnTo>
                  <a:lnTo>
                    <a:pt x="3475828" y="8144874"/>
                  </a:lnTo>
                  <a:lnTo>
                    <a:pt x="3427320" y="8146940"/>
                  </a:lnTo>
                  <a:close/>
                </a:path>
                <a:path w="3990340" h="8147050">
                  <a:moveTo>
                    <a:pt x="2830563" y="485873"/>
                  </a:moveTo>
                  <a:lnTo>
                    <a:pt x="1163272" y="485873"/>
                  </a:lnTo>
                  <a:lnTo>
                    <a:pt x="1113682" y="479124"/>
                  </a:lnTo>
                  <a:lnTo>
                    <a:pt x="1068965" y="460112"/>
                  </a:lnTo>
                  <a:lnTo>
                    <a:pt x="1030968" y="430683"/>
                  </a:lnTo>
                  <a:lnTo>
                    <a:pt x="1001539" y="392685"/>
                  </a:lnTo>
                  <a:lnTo>
                    <a:pt x="982526" y="347968"/>
                  </a:lnTo>
                  <a:lnTo>
                    <a:pt x="975778" y="298378"/>
                  </a:lnTo>
                  <a:lnTo>
                    <a:pt x="975778" y="207655"/>
                  </a:lnTo>
                  <a:lnTo>
                    <a:pt x="3018057" y="207655"/>
                  </a:lnTo>
                  <a:lnTo>
                    <a:pt x="3018057" y="258056"/>
                  </a:lnTo>
                  <a:lnTo>
                    <a:pt x="2473718" y="258056"/>
                  </a:lnTo>
                  <a:lnTo>
                    <a:pt x="2454786" y="261963"/>
                  </a:lnTo>
                  <a:lnTo>
                    <a:pt x="2438689" y="272673"/>
                  </a:lnTo>
                  <a:lnTo>
                    <a:pt x="2437632" y="274185"/>
                  </a:lnTo>
                  <a:lnTo>
                    <a:pt x="1729788" y="274185"/>
                  </a:lnTo>
                  <a:lnTo>
                    <a:pt x="1716778" y="276705"/>
                  </a:lnTo>
                  <a:lnTo>
                    <a:pt x="1705847" y="283761"/>
                  </a:lnTo>
                  <a:lnTo>
                    <a:pt x="1698319" y="294598"/>
                  </a:lnTo>
                  <a:lnTo>
                    <a:pt x="1695515" y="308458"/>
                  </a:lnTo>
                  <a:lnTo>
                    <a:pt x="1698319" y="322319"/>
                  </a:lnTo>
                  <a:lnTo>
                    <a:pt x="1705847" y="333155"/>
                  </a:lnTo>
                  <a:lnTo>
                    <a:pt x="1716778" y="340211"/>
                  </a:lnTo>
                  <a:lnTo>
                    <a:pt x="1729788" y="342732"/>
                  </a:lnTo>
                  <a:lnTo>
                    <a:pt x="2436921" y="342732"/>
                  </a:lnTo>
                  <a:lnTo>
                    <a:pt x="2437933" y="344243"/>
                  </a:lnTo>
                  <a:lnTo>
                    <a:pt x="2453936" y="354954"/>
                  </a:lnTo>
                  <a:lnTo>
                    <a:pt x="2473718" y="358860"/>
                  </a:lnTo>
                  <a:lnTo>
                    <a:pt x="3006678" y="358860"/>
                  </a:lnTo>
                  <a:lnTo>
                    <a:pt x="2992296" y="392685"/>
                  </a:lnTo>
                  <a:lnTo>
                    <a:pt x="2962867" y="430683"/>
                  </a:lnTo>
                  <a:lnTo>
                    <a:pt x="2924870" y="460112"/>
                  </a:lnTo>
                  <a:lnTo>
                    <a:pt x="2880153" y="479124"/>
                  </a:lnTo>
                  <a:lnTo>
                    <a:pt x="2830563" y="485873"/>
                  </a:lnTo>
                  <a:close/>
                </a:path>
                <a:path w="3990340" h="8147050">
                  <a:moveTo>
                    <a:pt x="3854667" y="7949366"/>
                  </a:moveTo>
                  <a:lnTo>
                    <a:pt x="3451512" y="7949366"/>
                  </a:lnTo>
                  <a:lnTo>
                    <a:pt x="3500612" y="7945754"/>
                  </a:lnTo>
                  <a:lnTo>
                    <a:pt x="3547493" y="7935261"/>
                  </a:lnTo>
                  <a:lnTo>
                    <a:pt x="3591639" y="7918407"/>
                  </a:lnTo>
                  <a:lnTo>
                    <a:pt x="3632532" y="7895709"/>
                  </a:lnTo>
                  <a:lnTo>
                    <a:pt x="3669653" y="7867686"/>
                  </a:lnTo>
                  <a:lnTo>
                    <a:pt x="3702484" y="7834854"/>
                  </a:lnTo>
                  <a:lnTo>
                    <a:pt x="3730507" y="7797733"/>
                  </a:lnTo>
                  <a:lnTo>
                    <a:pt x="3753205" y="7756841"/>
                  </a:lnTo>
                  <a:lnTo>
                    <a:pt x="3770059" y="7712695"/>
                  </a:lnTo>
                  <a:lnTo>
                    <a:pt x="3780552" y="7665813"/>
                  </a:lnTo>
                  <a:lnTo>
                    <a:pt x="3784164" y="7616714"/>
                  </a:lnTo>
                  <a:lnTo>
                    <a:pt x="3782148" y="7616714"/>
                  </a:lnTo>
                  <a:lnTo>
                    <a:pt x="3782148" y="540306"/>
                  </a:lnTo>
                  <a:lnTo>
                    <a:pt x="3778536" y="491207"/>
                  </a:lnTo>
                  <a:lnTo>
                    <a:pt x="3768043" y="444326"/>
                  </a:lnTo>
                  <a:lnTo>
                    <a:pt x="3751189" y="400180"/>
                  </a:lnTo>
                  <a:lnTo>
                    <a:pt x="3728491" y="359287"/>
                  </a:lnTo>
                  <a:lnTo>
                    <a:pt x="3700468" y="322166"/>
                  </a:lnTo>
                  <a:lnTo>
                    <a:pt x="3667637" y="289335"/>
                  </a:lnTo>
                  <a:lnTo>
                    <a:pt x="3630516" y="261312"/>
                  </a:lnTo>
                  <a:lnTo>
                    <a:pt x="3589623" y="238614"/>
                  </a:lnTo>
                  <a:lnTo>
                    <a:pt x="3545477" y="221760"/>
                  </a:lnTo>
                  <a:lnTo>
                    <a:pt x="3498596" y="211267"/>
                  </a:lnTo>
                  <a:lnTo>
                    <a:pt x="3449496" y="207655"/>
                  </a:lnTo>
                  <a:lnTo>
                    <a:pt x="3863246" y="207655"/>
                  </a:lnTo>
                  <a:lnTo>
                    <a:pt x="3896863" y="252813"/>
                  </a:lnTo>
                  <a:lnTo>
                    <a:pt x="3920505" y="291935"/>
                  </a:lnTo>
                  <a:lnTo>
                    <a:pt x="3941018" y="333155"/>
                  </a:lnTo>
                  <a:lnTo>
                    <a:pt x="3958101" y="375974"/>
                  </a:lnTo>
                  <a:lnTo>
                    <a:pt x="3971717" y="420551"/>
                  </a:lnTo>
                  <a:lnTo>
                    <a:pt x="3981652" y="466608"/>
                  </a:lnTo>
                  <a:lnTo>
                    <a:pt x="3987737" y="513975"/>
                  </a:lnTo>
                  <a:lnTo>
                    <a:pt x="3989803" y="562483"/>
                  </a:lnTo>
                  <a:lnTo>
                    <a:pt x="3989803" y="7584457"/>
                  </a:lnTo>
                  <a:lnTo>
                    <a:pt x="3987737" y="7632965"/>
                  </a:lnTo>
                  <a:lnTo>
                    <a:pt x="3981652" y="7680332"/>
                  </a:lnTo>
                  <a:lnTo>
                    <a:pt x="3971717" y="7726389"/>
                  </a:lnTo>
                  <a:lnTo>
                    <a:pt x="3958101" y="7770967"/>
                  </a:lnTo>
                  <a:lnTo>
                    <a:pt x="3940974" y="7813895"/>
                  </a:lnTo>
                  <a:lnTo>
                    <a:pt x="3920505" y="7855005"/>
                  </a:lnTo>
                  <a:lnTo>
                    <a:pt x="3896863" y="7894127"/>
                  </a:lnTo>
                  <a:lnTo>
                    <a:pt x="3870218" y="7931093"/>
                  </a:lnTo>
                  <a:lnTo>
                    <a:pt x="3854667" y="7949366"/>
                  </a:lnTo>
                  <a:close/>
                </a:path>
                <a:path w="3990340" h="8147050">
                  <a:moveTo>
                    <a:pt x="3006678" y="358860"/>
                  </a:moveTo>
                  <a:lnTo>
                    <a:pt x="2473718" y="358860"/>
                  </a:lnTo>
                  <a:lnTo>
                    <a:pt x="2493501" y="354954"/>
                  </a:lnTo>
                  <a:lnTo>
                    <a:pt x="2509504" y="344243"/>
                  </a:lnTo>
                  <a:lnTo>
                    <a:pt x="2520214" y="328241"/>
                  </a:lnTo>
                  <a:lnTo>
                    <a:pt x="2524120" y="308458"/>
                  </a:lnTo>
                  <a:lnTo>
                    <a:pt x="2520214" y="288676"/>
                  </a:lnTo>
                  <a:lnTo>
                    <a:pt x="2509504" y="272673"/>
                  </a:lnTo>
                  <a:lnTo>
                    <a:pt x="2493501" y="261963"/>
                  </a:lnTo>
                  <a:lnTo>
                    <a:pt x="2473718" y="258056"/>
                  </a:lnTo>
                  <a:lnTo>
                    <a:pt x="3018057" y="258056"/>
                  </a:lnTo>
                  <a:lnTo>
                    <a:pt x="3018057" y="298378"/>
                  </a:lnTo>
                  <a:lnTo>
                    <a:pt x="3011309" y="347968"/>
                  </a:lnTo>
                  <a:lnTo>
                    <a:pt x="3006678" y="358860"/>
                  </a:lnTo>
                  <a:close/>
                </a:path>
                <a:path w="3990340" h="8147050">
                  <a:moveTo>
                    <a:pt x="2436921" y="342732"/>
                  </a:moveTo>
                  <a:lnTo>
                    <a:pt x="2213645" y="342732"/>
                  </a:lnTo>
                  <a:lnTo>
                    <a:pt x="2226655" y="340211"/>
                  </a:lnTo>
                  <a:lnTo>
                    <a:pt x="2237586" y="333155"/>
                  </a:lnTo>
                  <a:lnTo>
                    <a:pt x="2245115" y="322319"/>
                  </a:lnTo>
                  <a:lnTo>
                    <a:pt x="2247918" y="308458"/>
                  </a:lnTo>
                  <a:lnTo>
                    <a:pt x="2245115" y="294598"/>
                  </a:lnTo>
                  <a:lnTo>
                    <a:pt x="2237586" y="283761"/>
                  </a:lnTo>
                  <a:lnTo>
                    <a:pt x="2226655" y="276705"/>
                  </a:lnTo>
                  <a:lnTo>
                    <a:pt x="2213645" y="274185"/>
                  </a:lnTo>
                  <a:lnTo>
                    <a:pt x="2437632" y="274185"/>
                  </a:lnTo>
                  <a:lnTo>
                    <a:pt x="2427506" y="288676"/>
                  </a:lnTo>
                  <a:lnTo>
                    <a:pt x="2423317" y="308458"/>
                  </a:lnTo>
                  <a:lnTo>
                    <a:pt x="2427223" y="328241"/>
                  </a:lnTo>
                  <a:lnTo>
                    <a:pt x="2436921" y="342732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551" y="1343206"/>
              <a:ext cx="552450" cy="68580"/>
            </a:xfrm>
            <a:custGeom>
              <a:avLst/>
              <a:gdLst/>
              <a:ahLst/>
              <a:cxnLst/>
              <a:rect l="l" t="t" r="r" b="b"/>
              <a:pathLst>
                <a:path w="552450" h="68580">
                  <a:moveTo>
                    <a:pt x="518130" y="68546"/>
                  </a:moveTo>
                  <a:lnTo>
                    <a:pt x="34272" y="68546"/>
                  </a:lnTo>
                  <a:lnTo>
                    <a:pt x="21263" y="66026"/>
                  </a:lnTo>
                  <a:lnTo>
                    <a:pt x="10332" y="58970"/>
                  </a:lnTo>
                  <a:lnTo>
                    <a:pt x="2803" y="48133"/>
                  </a:lnTo>
                  <a:lnTo>
                    <a:pt x="0" y="34273"/>
                  </a:lnTo>
                  <a:lnTo>
                    <a:pt x="2803" y="20412"/>
                  </a:lnTo>
                  <a:lnTo>
                    <a:pt x="10332" y="9576"/>
                  </a:lnTo>
                  <a:lnTo>
                    <a:pt x="21263" y="2520"/>
                  </a:lnTo>
                  <a:lnTo>
                    <a:pt x="34272" y="0"/>
                  </a:lnTo>
                  <a:lnTo>
                    <a:pt x="518130" y="0"/>
                  </a:lnTo>
                  <a:lnTo>
                    <a:pt x="531140" y="2520"/>
                  </a:lnTo>
                  <a:lnTo>
                    <a:pt x="542070" y="9576"/>
                  </a:lnTo>
                  <a:lnTo>
                    <a:pt x="549599" y="20412"/>
                  </a:lnTo>
                  <a:lnTo>
                    <a:pt x="552403" y="34273"/>
                  </a:lnTo>
                  <a:lnTo>
                    <a:pt x="549599" y="48133"/>
                  </a:lnTo>
                  <a:lnTo>
                    <a:pt x="542070" y="58970"/>
                  </a:lnTo>
                  <a:lnTo>
                    <a:pt x="531140" y="66026"/>
                  </a:lnTo>
                  <a:lnTo>
                    <a:pt x="518130" y="685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22353" y="1327078"/>
              <a:ext cx="100803" cy="10080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914359" y="2117381"/>
              <a:ext cx="4159250" cy="1947545"/>
            </a:xfrm>
            <a:custGeom>
              <a:avLst/>
              <a:gdLst/>
              <a:ahLst/>
              <a:cxnLst/>
              <a:rect l="l" t="t" r="r" b="b"/>
              <a:pathLst>
                <a:path w="4159250" h="1947545">
                  <a:moveTo>
                    <a:pt x="44348" y="1334643"/>
                  </a:moveTo>
                  <a:lnTo>
                    <a:pt x="27216" y="1338173"/>
                  </a:lnTo>
                  <a:lnTo>
                    <a:pt x="13093" y="1347749"/>
                  </a:lnTo>
                  <a:lnTo>
                    <a:pt x="3517" y="1361859"/>
                  </a:lnTo>
                  <a:lnTo>
                    <a:pt x="0" y="1378991"/>
                  </a:lnTo>
                  <a:lnTo>
                    <a:pt x="0" y="1903171"/>
                  </a:lnTo>
                  <a:lnTo>
                    <a:pt x="3517" y="1920303"/>
                  </a:lnTo>
                  <a:lnTo>
                    <a:pt x="13093" y="1934425"/>
                  </a:lnTo>
                  <a:lnTo>
                    <a:pt x="27216" y="1944001"/>
                  </a:lnTo>
                  <a:lnTo>
                    <a:pt x="44348" y="1947532"/>
                  </a:lnTo>
                  <a:lnTo>
                    <a:pt x="44348" y="1334643"/>
                  </a:lnTo>
                  <a:close/>
                </a:path>
                <a:path w="4159250" h="1947545">
                  <a:moveTo>
                    <a:pt x="44348" y="590715"/>
                  </a:moveTo>
                  <a:lnTo>
                    <a:pt x="27216" y="593928"/>
                  </a:lnTo>
                  <a:lnTo>
                    <a:pt x="13093" y="602805"/>
                  </a:lnTo>
                  <a:lnTo>
                    <a:pt x="3517" y="616229"/>
                  </a:lnTo>
                  <a:lnTo>
                    <a:pt x="0" y="633044"/>
                  </a:lnTo>
                  <a:lnTo>
                    <a:pt x="0" y="1157224"/>
                  </a:lnTo>
                  <a:lnTo>
                    <a:pt x="3517" y="1174369"/>
                  </a:lnTo>
                  <a:lnTo>
                    <a:pt x="13093" y="1188478"/>
                  </a:lnTo>
                  <a:lnTo>
                    <a:pt x="27216" y="1198054"/>
                  </a:lnTo>
                  <a:lnTo>
                    <a:pt x="44348" y="1201585"/>
                  </a:lnTo>
                  <a:lnTo>
                    <a:pt x="44348" y="590715"/>
                  </a:lnTo>
                  <a:close/>
                </a:path>
                <a:path w="4159250" h="1947545">
                  <a:moveTo>
                    <a:pt x="44348" y="0"/>
                  </a:moveTo>
                  <a:lnTo>
                    <a:pt x="27216" y="3213"/>
                  </a:lnTo>
                  <a:lnTo>
                    <a:pt x="13093" y="12103"/>
                  </a:lnTo>
                  <a:lnTo>
                    <a:pt x="3517" y="25514"/>
                  </a:lnTo>
                  <a:lnTo>
                    <a:pt x="0" y="42341"/>
                  </a:lnTo>
                  <a:lnTo>
                    <a:pt x="0" y="294347"/>
                  </a:lnTo>
                  <a:lnTo>
                    <a:pt x="3517" y="311480"/>
                  </a:lnTo>
                  <a:lnTo>
                    <a:pt x="13093" y="325602"/>
                  </a:lnTo>
                  <a:lnTo>
                    <a:pt x="27216" y="335178"/>
                  </a:lnTo>
                  <a:lnTo>
                    <a:pt x="44348" y="338696"/>
                  </a:lnTo>
                  <a:lnTo>
                    <a:pt x="44348" y="0"/>
                  </a:lnTo>
                  <a:close/>
                </a:path>
                <a:path w="4159250" h="1947545">
                  <a:moveTo>
                    <a:pt x="4159148" y="836676"/>
                  </a:moveTo>
                  <a:lnTo>
                    <a:pt x="4155617" y="819531"/>
                  </a:lnTo>
                  <a:lnTo>
                    <a:pt x="4146042" y="805421"/>
                  </a:lnTo>
                  <a:lnTo>
                    <a:pt x="4131932" y="795845"/>
                  </a:lnTo>
                  <a:lnTo>
                    <a:pt x="4114800" y="792314"/>
                  </a:lnTo>
                  <a:lnTo>
                    <a:pt x="4114800" y="1774139"/>
                  </a:lnTo>
                  <a:lnTo>
                    <a:pt x="4131932" y="1770621"/>
                  </a:lnTo>
                  <a:lnTo>
                    <a:pt x="4146042" y="1761045"/>
                  </a:lnTo>
                  <a:lnTo>
                    <a:pt x="4155617" y="1746923"/>
                  </a:lnTo>
                  <a:lnTo>
                    <a:pt x="4159148" y="1729790"/>
                  </a:lnTo>
                  <a:lnTo>
                    <a:pt x="4159148" y="8366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58714" y="1028700"/>
              <a:ext cx="4070985" cy="8227695"/>
            </a:xfrm>
            <a:custGeom>
              <a:avLst/>
              <a:gdLst/>
              <a:ahLst/>
              <a:cxnLst/>
              <a:rect l="l" t="t" r="r" b="b"/>
              <a:pathLst>
                <a:path w="4070985" h="8227695">
                  <a:moveTo>
                    <a:pt x="3467641" y="8227583"/>
                  </a:moveTo>
                  <a:lnTo>
                    <a:pt x="602805" y="8227583"/>
                  </a:lnTo>
                  <a:lnTo>
                    <a:pt x="555730" y="8225768"/>
                  </a:lnTo>
                  <a:lnTo>
                    <a:pt x="509641" y="8220411"/>
                  </a:lnTo>
                  <a:lnTo>
                    <a:pt x="464671" y="8211649"/>
                  </a:lnTo>
                  <a:lnTo>
                    <a:pt x="420955" y="8199614"/>
                  </a:lnTo>
                  <a:lnTo>
                    <a:pt x="378628" y="8184442"/>
                  </a:lnTo>
                  <a:lnTo>
                    <a:pt x="337824" y="8166266"/>
                  </a:lnTo>
                  <a:lnTo>
                    <a:pt x="298677" y="8145223"/>
                  </a:lnTo>
                  <a:lnTo>
                    <a:pt x="261322" y="8121446"/>
                  </a:lnTo>
                  <a:lnTo>
                    <a:pt x="225893" y="8095069"/>
                  </a:lnTo>
                  <a:lnTo>
                    <a:pt x="192526" y="8066228"/>
                  </a:lnTo>
                  <a:lnTo>
                    <a:pt x="161355" y="8035056"/>
                  </a:lnTo>
                  <a:lnTo>
                    <a:pt x="132513" y="8001689"/>
                  </a:lnTo>
                  <a:lnTo>
                    <a:pt x="106137" y="7966261"/>
                  </a:lnTo>
                  <a:lnTo>
                    <a:pt x="82360" y="7928906"/>
                  </a:lnTo>
                  <a:lnTo>
                    <a:pt x="61316" y="7889759"/>
                  </a:lnTo>
                  <a:lnTo>
                    <a:pt x="43141" y="7848955"/>
                  </a:lnTo>
                  <a:lnTo>
                    <a:pt x="27969" y="7806627"/>
                  </a:lnTo>
                  <a:lnTo>
                    <a:pt x="15934" y="7762911"/>
                  </a:lnTo>
                  <a:lnTo>
                    <a:pt x="7171" y="7717941"/>
                  </a:lnTo>
                  <a:lnTo>
                    <a:pt x="1815" y="7671852"/>
                  </a:lnTo>
                  <a:lnTo>
                    <a:pt x="77" y="7626795"/>
                  </a:lnTo>
                  <a:lnTo>
                    <a:pt x="0" y="602804"/>
                  </a:lnTo>
                  <a:lnTo>
                    <a:pt x="756" y="572280"/>
                  </a:lnTo>
                  <a:lnTo>
                    <a:pt x="6804" y="511231"/>
                  </a:lnTo>
                  <a:lnTo>
                    <a:pt x="15151" y="467035"/>
                  </a:lnTo>
                  <a:lnTo>
                    <a:pt x="26208" y="423374"/>
                  </a:lnTo>
                  <a:lnTo>
                    <a:pt x="41833" y="382045"/>
                  </a:lnTo>
                  <a:lnTo>
                    <a:pt x="60482" y="340715"/>
                  </a:lnTo>
                  <a:lnTo>
                    <a:pt x="81178" y="302725"/>
                  </a:lnTo>
                  <a:lnTo>
                    <a:pt x="104079" y="266121"/>
                  </a:lnTo>
                  <a:lnTo>
                    <a:pt x="133753" y="224161"/>
                  </a:lnTo>
                  <a:lnTo>
                    <a:pt x="162356" y="190896"/>
                  </a:lnTo>
                  <a:lnTo>
                    <a:pt x="187998" y="166010"/>
                  </a:lnTo>
                  <a:lnTo>
                    <a:pt x="209167" y="146479"/>
                  </a:lnTo>
                  <a:lnTo>
                    <a:pt x="259777" y="106890"/>
                  </a:lnTo>
                  <a:lnTo>
                    <a:pt x="302568" y="79949"/>
                  </a:lnTo>
                  <a:lnTo>
                    <a:pt x="347862" y="56504"/>
                  </a:lnTo>
                  <a:lnTo>
                    <a:pt x="395401" y="36793"/>
                  </a:lnTo>
                  <a:lnTo>
                    <a:pt x="444925" y="21050"/>
                  </a:lnTo>
                  <a:lnTo>
                    <a:pt x="496173" y="9513"/>
                  </a:lnTo>
                  <a:lnTo>
                    <a:pt x="548886" y="2417"/>
                  </a:lnTo>
                  <a:lnTo>
                    <a:pt x="602799" y="0"/>
                  </a:lnTo>
                  <a:lnTo>
                    <a:pt x="3469663" y="0"/>
                  </a:lnTo>
                  <a:lnTo>
                    <a:pt x="3523492" y="2334"/>
                  </a:lnTo>
                  <a:lnTo>
                    <a:pt x="3576005" y="9229"/>
                  </a:lnTo>
                  <a:lnTo>
                    <a:pt x="3627005" y="20518"/>
                  </a:lnTo>
                  <a:lnTo>
                    <a:pt x="3676304" y="36037"/>
                  </a:lnTo>
                  <a:lnTo>
                    <a:pt x="3686677" y="40321"/>
                  </a:lnTo>
                  <a:lnTo>
                    <a:pt x="602805" y="40321"/>
                  </a:lnTo>
                  <a:lnTo>
                    <a:pt x="554301" y="42387"/>
                  </a:lnTo>
                  <a:lnTo>
                    <a:pt x="506936" y="48474"/>
                  </a:lnTo>
                  <a:lnTo>
                    <a:pt x="460883" y="58415"/>
                  </a:lnTo>
                  <a:lnTo>
                    <a:pt x="416309" y="72042"/>
                  </a:lnTo>
                  <a:lnTo>
                    <a:pt x="373385" y="89187"/>
                  </a:lnTo>
                  <a:lnTo>
                    <a:pt x="332257" y="109682"/>
                  </a:lnTo>
                  <a:lnTo>
                    <a:pt x="293134" y="133361"/>
                  </a:lnTo>
                  <a:lnTo>
                    <a:pt x="256169" y="160056"/>
                  </a:lnTo>
                  <a:lnTo>
                    <a:pt x="221529" y="189599"/>
                  </a:lnTo>
                  <a:lnTo>
                    <a:pt x="189385" y="221823"/>
                  </a:lnTo>
                  <a:lnTo>
                    <a:pt x="159906" y="256560"/>
                  </a:lnTo>
                  <a:lnTo>
                    <a:pt x="133261" y="293642"/>
                  </a:lnTo>
                  <a:lnTo>
                    <a:pt x="109619" y="332902"/>
                  </a:lnTo>
                  <a:lnTo>
                    <a:pt x="89150" y="374173"/>
                  </a:lnTo>
                  <a:lnTo>
                    <a:pt x="72023" y="417287"/>
                  </a:lnTo>
                  <a:lnTo>
                    <a:pt x="58407" y="462076"/>
                  </a:lnTo>
                  <a:lnTo>
                    <a:pt x="48472" y="508373"/>
                  </a:lnTo>
                  <a:lnTo>
                    <a:pt x="42387" y="556010"/>
                  </a:lnTo>
                  <a:lnTo>
                    <a:pt x="40406" y="602804"/>
                  </a:lnTo>
                  <a:lnTo>
                    <a:pt x="40321" y="7626795"/>
                  </a:lnTo>
                  <a:lnTo>
                    <a:pt x="42387" y="7675303"/>
                  </a:lnTo>
                  <a:lnTo>
                    <a:pt x="48472" y="7722670"/>
                  </a:lnTo>
                  <a:lnTo>
                    <a:pt x="58407" y="7768727"/>
                  </a:lnTo>
                  <a:lnTo>
                    <a:pt x="72023" y="7813304"/>
                  </a:lnTo>
                  <a:lnTo>
                    <a:pt x="89150" y="7856232"/>
                  </a:lnTo>
                  <a:lnTo>
                    <a:pt x="109619" y="7897342"/>
                  </a:lnTo>
                  <a:lnTo>
                    <a:pt x="133261" y="7936465"/>
                  </a:lnTo>
                  <a:lnTo>
                    <a:pt x="159906" y="7973430"/>
                  </a:lnTo>
                  <a:lnTo>
                    <a:pt x="189385" y="8008070"/>
                  </a:lnTo>
                  <a:lnTo>
                    <a:pt x="221529" y="8040214"/>
                  </a:lnTo>
                  <a:lnTo>
                    <a:pt x="256169" y="8069693"/>
                  </a:lnTo>
                  <a:lnTo>
                    <a:pt x="293134" y="8096338"/>
                  </a:lnTo>
                  <a:lnTo>
                    <a:pt x="332257" y="8119980"/>
                  </a:lnTo>
                  <a:lnTo>
                    <a:pt x="373367" y="8140449"/>
                  </a:lnTo>
                  <a:lnTo>
                    <a:pt x="416295" y="8157576"/>
                  </a:lnTo>
                  <a:lnTo>
                    <a:pt x="460872" y="8171191"/>
                  </a:lnTo>
                  <a:lnTo>
                    <a:pt x="506929" y="8181126"/>
                  </a:lnTo>
                  <a:lnTo>
                    <a:pt x="554296" y="8187212"/>
                  </a:lnTo>
                  <a:lnTo>
                    <a:pt x="602805" y="8189278"/>
                  </a:lnTo>
                  <a:lnTo>
                    <a:pt x="3678326" y="8189278"/>
                  </a:lnTo>
                  <a:lnTo>
                    <a:pt x="3649490" y="8199614"/>
                  </a:lnTo>
                  <a:lnTo>
                    <a:pt x="3605774" y="8211649"/>
                  </a:lnTo>
                  <a:lnTo>
                    <a:pt x="3560805" y="8220411"/>
                  </a:lnTo>
                  <a:lnTo>
                    <a:pt x="3514715" y="8225768"/>
                  </a:lnTo>
                  <a:lnTo>
                    <a:pt x="3467641" y="8227583"/>
                  </a:lnTo>
                  <a:close/>
                </a:path>
                <a:path w="4070985" h="8227695">
                  <a:moveTo>
                    <a:pt x="3678326" y="8189278"/>
                  </a:moveTo>
                  <a:lnTo>
                    <a:pt x="3467641" y="8189278"/>
                  </a:lnTo>
                  <a:lnTo>
                    <a:pt x="3516149" y="8187212"/>
                  </a:lnTo>
                  <a:lnTo>
                    <a:pt x="3563517" y="8181126"/>
                  </a:lnTo>
                  <a:lnTo>
                    <a:pt x="3609574" y="8171191"/>
                  </a:lnTo>
                  <a:lnTo>
                    <a:pt x="3654151" y="8157576"/>
                  </a:lnTo>
                  <a:lnTo>
                    <a:pt x="3697079" y="8140449"/>
                  </a:lnTo>
                  <a:lnTo>
                    <a:pt x="3738189" y="8119980"/>
                  </a:lnTo>
                  <a:lnTo>
                    <a:pt x="3777311" y="8096338"/>
                  </a:lnTo>
                  <a:lnTo>
                    <a:pt x="3814277" y="8069693"/>
                  </a:lnTo>
                  <a:lnTo>
                    <a:pt x="3848916" y="8040214"/>
                  </a:lnTo>
                  <a:lnTo>
                    <a:pt x="3881060" y="8008070"/>
                  </a:lnTo>
                  <a:lnTo>
                    <a:pt x="3910540" y="7973430"/>
                  </a:lnTo>
                  <a:lnTo>
                    <a:pt x="3937185" y="7936465"/>
                  </a:lnTo>
                  <a:lnTo>
                    <a:pt x="3960826" y="7897342"/>
                  </a:lnTo>
                  <a:lnTo>
                    <a:pt x="3981295" y="7856232"/>
                  </a:lnTo>
                  <a:lnTo>
                    <a:pt x="3998422" y="7813304"/>
                  </a:lnTo>
                  <a:lnTo>
                    <a:pt x="4012038" y="7768727"/>
                  </a:lnTo>
                  <a:lnTo>
                    <a:pt x="4021973" y="7722670"/>
                  </a:lnTo>
                  <a:lnTo>
                    <a:pt x="4028059" y="7675303"/>
                  </a:lnTo>
                  <a:lnTo>
                    <a:pt x="4030125" y="7626795"/>
                  </a:lnTo>
                  <a:lnTo>
                    <a:pt x="4030125" y="602804"/>
                  </a:lnTo>
                  <a:lnTo>
                    <a:pt x="4028059" y="554296"/>
                  </a:lnTo>
                  <a:lnTo>
                    <a:pt x="4021973" y="506929"/>
                  </a:lnTo>
                  <a:lnTo>
                    <a:pt x="4012038" y="460872"/>
                  </a:lnTo>
                  <a:lnTo>
                    <a:pt x="3998422" y="416295"/>
                  </a:lnTo>
                  <a:lnTo>
                    <a:pt x="3981295" y="373366"/>
                  </a:lnTo>
                  <a:lnTo>
                    <a:pt x="3960826" y="332256"/>
                  </a:lnTo>
                  <a:lnTo>
                    <a:pt x="3937185" y="293134"/>
                  </a:lnTo>
                  <a:lnTo>
                    <a:pt x="3910540" y="256168"/>
                  </a:lnTo>
                  <a:lnTo>
                    <a:pt x="3881060" y="221529"/>
                  </a:lnTo>
                  <a:lnTo>
                    <a:pt x="3848916" y="189385"/>
                  </a:lnTo>
                  <a:lnTo>
                    <a:pt x="3814277" y="159906"/>
                  </a:lnTo>
                  <a:lnTo>
                    <a:pt x="3777311" y="133261"/>
                  </a:lnTo>
                  <a:lnTo>
                    <a:pt x="3738294" y="109682"/>
                  </a:lnTo>
                  <a:lnTo>
                    <a:pt x="3697061" y="89150"/>
                  </a:lnTo>
                  <a:lnTo>
                    <a:pt x="3654136" y="72023"/>
                  </a:lnTo>
                  <a:lnTo>
                    <a:pt x="3609563" y="58407"/>
                  </a:lnTo>
                  <a:lnTo>
                    <a:pt x="3563509" y="48472"/>
                  </a:lnTo>
                  <a:lnTo>
                    <a:pt x="3516145" y="42387"/>
                  </a:lnTo>
                  <a:lnTo>
                    <a:pt x="3467641" y="40321"/>
                  </a:lnTo>
                  <a:lnTo>
                    <a:pt x="3686677" y="40321"/>
                  </a:lnTo>
                  <a:lnTo>
                    <a:pt x="3723714" y="55618"/>
                  </a:lnTo>
                  <a:lnTo>
                    <a:pt x="3769044" y="79099"/>
                  </a:lnTo>
                  <a:lnTo>
                    <a:pt x="3812106" y="106312"/>
                  </a:lnTo>
                  <a:lnTo>
                    <a:pt x="3852710" y="137092"/>
                  </a:lnTo>
                  <a:lnTo>
                    <a:pt x="3884464" y="165159"/>
                  </a:lnTo>
                  <a:lnTo>
                    <a:pt x="3924029" y="207907"/>
                  </a:lnTo>
                  <a:lnTo>
                    <a:pt x="3951498" y="241928"/>
                  </a:lnTo>
                  <a:lnTo>
                    <a:pt x="3976163" y="278217"/>
                  </a:lnTo>
                  <a:lnTo>
                    <a:pt x="3998624" y="314758"/>
                  </a:lnTo>
                  <a:lnTo>
                    <a:pt x="4020989" y="360718"/>
                  </a:lnTo>
                  <a:lnTo>
                    <a:pt x="4037496" y="402237"/>
                  </a:lnTo>
                  <a:lnTo>
                    <a:pt x="4052050" y="452607"/>
                  </a:lnTo>
                  <a:lnTo>
                    <a:pt x="4063642" y="510947"/>
                  </a:lnTo>
                  <a:lnTo>
                    <a:pt x="4069690" y="571429"/>
                  </a:lnTo>
                  <a:lnTo>
                    <a:pt x="4070446" y="602804"/>
                  </a:lnTo>
                  <a:lnTo>
                    <a:pt x="4070368" y="7626795"/>
                  </a:lnTo>
                  <a:lnTo>
                    <a:pt x="4068631" y="7671852"/>
                  </a:lnTo>
                  <a:lnTo>
                    <a:pt x="4063274" y="7717941"/>
                  </a:lnTo>
                  <a:lnTo>
                    <a:pt x="4054511" y="7762911"/>
                  </a:lnTo>
                  <a:lnTo>
                    <a:pt x="4042477" y="7806627"/>
                  </a:lnTo>
                  <a:lnTo>
                    <a:pt x="4027304" y="7848955"/>
                  </a:lnTo>
                  <a:lnTo>
                    <a:pt x="4009129" y="7889759"/>
                  </a:lnTo>
                  <a:lnTo>
                    <a:pt x="3988086" y="7928906"/>
                  </a:lnTo>
                  <a:lnTo>
                    <a:pt x="3964309" y="7966261"/>
                  </a:lnTo>
                  <a:lnTo>
                    <a:pt x="3937932" y="8001689"/>
                  </a:lnTo>
                  <a:lnTo>
                    <a:pt x="3909091" y="8035056"/>
                  </a:lnTo>
                  <a:lnTo>
                    <a:pt x="3877919" y="8066228"/>
                  </a:lnTo>
                  <a:lnTo>
                    <a:pt x="3844552" y="8095069"/>
                  </a:lnTo>
                  <a:lnTo>
                    <a:pt x="3809124" y="8121446"/>
                  </a:lnTo>
                  <a:lnTo>
                    <a:pt x="3771769" y="8145223"/>
                  </a:lnTo>
                  <a:lnTo>
                    <a:pt x="3732622" y="8166266"/>
                  </a:lnTo>
                  <a:lnTo>
                    <a:pt x="3691818" y="8184442"/>
                  </a:lnTo>
                  <a:lnTo>
                    <a:pt x="3678326" y="8189278"/>
                  </a:lnTo>
                  <a:close/>
                </a:path>
              </a:pathLst>
            </a:custGeom>
            <a:solidFill>
              <a:srgbClr val="0FB4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98598EE-7A86-6D65-A350-61891DF31488}"/>
              </a:ext>
            </a:extLst>
          </p:cNvPr>
          <p:cNvSpPr txBox="1"/>
          <p:nvPr/>
        </p:nvSpPr>
        <p:spPr>
          <a:xfrm>
            <a:off x="5286375" y="10058400"/>
            <a:ext cx="7543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900" dirty="0"/>
          </a:p>
        </p:txBody>
      </p:sp>
      <p:pic>
        <p:nvPicPr>
          <p:cNvPr id="17" name="object 8">
            <a:extLst>
              <a:ext uri="{FF2B5EF4-FFF2-40B4-BE49-F238E27FC236}">
                <a16:creationId xmlns:a16="http://schemas.microsoft.com/office/drawing/2014/main" id="{346800DC-18AB-BA22-EE68-CE2B94184320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020800" y="-1589208"/>
            <a:ext cx="6096000" cy="3996285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4EAC7FC-1D6D-9BE8-FABB-C7A71FBCD62D}"/>
              </a:ext>
            </a:extLst>
          </p:cNvPr>
          <p:cNvSpPr/>
          <p:nvPr/>
        </p:nvSpPr>
        <p:spPr>
          <a:xfrm>
            <a:off x="784890" y="550397"/>
            <a:ext cx="5010392" cy="71235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02E469-166F-3F9F-F250-50FC9523A4A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4" b="7442"/>
          <a:stretch/>
        </p:blipFill>
        <p:spPr>
          <a:xfrm>
            <a:off x="701001" y="613691"/>
            <a:ext cx="5178169" cy="9177857"/>
          </a:xfrm>
          <a:prstGeom prst="round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D191C60-BDBA-FE83-E2D5-78D732FB5D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3465"/>
            <a:ext cx="18288000" cy="24730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3000" y="508407"/>
            <a:ext cx="8776335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l">
              <a:lnSpc>
                <a:spcPct val="100000"/>
              </a:lnSpc>
              <a:spcBef>
                <a:spcPts val="100"/>
              </a:spcBef>
            </a:pPr>
            <a:r>
              <a:rPr lang="ru-RU" sz="9000" spc="13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Решение</a:t>
            </a:r>
            <a:endParaRPr lang="en" sz="9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600" y="3152954"/>
            <a:ext cx="14020800" cy="51798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84200" marR="5080" indent="-571500">
              <a:lnSpc>
                <a:spcPct val="116700"/>
              </a:lnSpc>
              <a:spcBef>
                <a:spcPts val="95"/>
              </a:spcBef>
              <a:buFont typeface="Wingdings" pitchFamily="2" charset="2"/>
              <a:buChar char="ü"/>
            </a:pPr>
            <a:r>
              <a:rPr lang="ru-RU" sz="3600" dirty="0"/>
              <a:t>Цифровая платформа, которая будет предоставлять услуги по </a:t>
            </a:r>
            <a:r>
              <a:rPr lang="ru-RU" sz="3600" b="1" dirty="0"/>
              <a:t>индивидуальному</a:t>
            </a:r>
            <a:r>
              <a:rPr lang="ru-RU" sz="3600" dirty="0"/>
              <a:t> подбору врача </a:t>
            </a:r>
            <a:r>
              <a:rPr lang="ru-RU" sz="3600" b="1" dirty="0"/>
              <a:t>моментально</a:t>
            </a:r>
            <a:r>
              <a:rPr lang="ru-RU" sz="3600" dirty="0"/>
              <a:t> с помощью </a:t>
            </a:r>
            <a:r>
              <a:rPr lang="ru-RU" sz="3600" b="1" dirty="0"/>
              <a:t>ИИ;</a:t>
            </a:r>
          </a:p>
          <a:p>
            <a:pPr marL="584200" marR="5080" indent="-571500">
              <a:lnSpc>
                <a:spcPct val="116700"/>
              </a:lnSpc>
              <a:spcBef>
                <a:spcPts val="95"/>
              </a:spcBef>
              <a:buFont typeface="Wingdings" pitchFamily="2" charset="2"/>
              <a:buChar char="ü"/>
            </a:pPr>
            <a:r>
              <a:rPr lang="ru-RU" sz="3600" dirty="0"/>
              <a:t>Предварительно будут собираться отзывы о специалистах и анализироваться, с помощью заранее выявленных закономерностей. После этого строится алгоритм работы ИИ.</a:t>
            </a:r>
          </a:p>
          <a:p>
            <a:pPr marL="584200" marR="5080" indent="-571500">
              <a:lnSpc>
                <a:spcPct val="116700"/>
              </a:lnSpc>
              <a:spcBef>
                <a:spcPts val="95"/>
              </a:spcBef>
              <a:buFont typeface="Wingdings" pitchFamily="2" charset="2"/>
              <a:buChar char="ü"/>
            </a:pPr>
            <a:r>
              <a:rPr lang="ru-RU" sz="3600" dirty="0"/>
              <a:t>Все медицинские карточки будут храниться в личном кабинете пациента, благодаря чему стечением времени он без проблем найдет того специалиста, к которому уже обращался.</a:t>
            </a:r>
            <a:endParaRPr sz="3600" dirty="0">
              <a:latin typeface="Trebuchet MS"/>
              <a:cs typeface="Trebuchet M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8598EE-7A86-6D65-A350-61891DF31488}"/>
              </a:ext>
            </a:extLst>
          </p:cNvPr>
          <p:cNvSpPr txBox="1"/>
          <p:nvPr/>
        </p:nvSpPr>
        <p:spPr>
          <a:xfrm>
            <a:off x="5286375" y="10058400"/>
            <a:ext cx="7543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900" dirty="0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B9E176F2-8692-E93F-DB59-2DF03A99888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630400" y="6637232"/>
            <a:ext cx="3286124" cy="338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88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2023-11-23 23.48.48.mp4">
            <a:hlinkClick r:id="" action="ppaction://media"/>
            <a:extLst>
              <a:ext uri="{FF2B5EF4-FFF2-40B4-BE49-F238E27FC236}">
                <a16:creationId xmlns:a16="http://schemas.microsoft.com/office/drawing/2014/main" id="{5FA0E6E2-ABF7-581A-AC68-01AC5D1AA2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07818" y="0"/>
            <a:ext cx="18703636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82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10098" y="5501098"/>
            <a:ext cx="9267660" cy="478590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8192" y="3789737"/>
            <a:ext cx="5105400" cy="1577737"/>
          </a:xfrm>
          <a:prstGeom prst="roundRect">
            <a:avLst/>
          </a:prstGeom>
          <a:solidFill>
            <a:srgbClr val="1A1A1A"/>
          </a:solidFill>
        </p:spPr>
        <p:txBody>
          <a:bodyPr vert="horz" wrap="square" lIns="0" tIns="63500" rIns="0" bIns="0" rtlCol="0">
            <a:spAutoFit/>
          </a:bodyPr>
          <a:lstStyle/>
          <a:p>
            <a:pPr marL="474345" algn="ctr">
              <a:lnSpc>
                <a:spcPct val="100000"/>
              </a:lnSpc>
              <a:spcBef>
                <a:spcPts val="500"/>
              </a:spcBef>
            </a:pPr>
            <a:r>
              <a:rPr lang="ru-RU" sz="2950" b="1" spc="305" dirty="0">
                <a:solidFill>
                  <a:srgbClr val="FFFFFF"/>
                </a:solidFill>
                <a:latin typeface="Trebuchet MS"/>
                <a:cs typeface="Trebuchet MS"/>
              </a:rPr>
              <a:t>Мужчины и женщины от 18 до 60 лет</a:t>
            </a:r>
            <a:endParaRPr sz="295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16559" y="949959"/>
            <a:ext cx="9429115" cy="1084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6950" spc="-260" dirty="0">
                <a:latin typeface="Calibri" panose="020F0502020204030204" pitchFamily="34" charset="0"/>
                <a:cs typeface="Calibri" panose="020F0502020204030204" pitchFamily="34" charset="0"/>
              </a:rPr>
              <a:t>Целевая аудитория</a:t>
            </a:r>
            <a:endParaRPr sz="69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05602" y="2543616"/>
            <a:ext cx="5105400" cy="2080002"/>
          </a:xfrm>
          <a:prstGeom prst="roundRect">
            <a:avLst/>
          </a:prstGeom>
          <a:solidFill>
            <a:srgbClr val="1A1A1A"/>
          </a:solidFill>
          <a:ln>
            <a:noFill/>
          </a:ln>
          <a:effectLst>
            <a:softEdge rad="0"/>
          </a:effectLst>
        </p:spPr>
        <p:txBody>
          <a:bodyPr vert="horz" wrap="square" lIns="0" tIns="635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0"/>
              </a:spcBef>
            </a:pPr>
            <a:r>
              <a:rPr lang="ru-RU" sz="2950" b="1" spc="305" dirty="0">
                <a:solidFill>
                  <a:srgbClr val="FFFFFF"/>
                </a:solidFill>
                <a:latin typeface="Trebuchet MS"/>
                <a:cs typeface="Trebuchet MS"/>
              </a:rPr>
              <a:t>Люди, которые обращаются к врачам </a:t>
            </a:r>
            <a:r>
              <a:rPr lang="en-US" sz="2950" b="1" spc="305" dirty="0">
                <a:solidFill>
                  <a:srgbClr val="FFFFFF"/>
                </a:solidFill>
                <a:latin typeface="Trebuchet MS"/>
                <a:cs typeface="Trebuchet MS"/>
              </a:rPr>
              <a:t>&gt;</a:t>
            </a:r>
            <a:r>
              <a:rPr lang="ru-RU" sz="2950" b="1" spc="305" dirty="0">
                <a:solidFill>
                  <a:srgbClr val="FFFFFF"/>
                </a:solidFill>
                <a:latin typeface="Trebuchet MS"/>
                <a:cs typeface="Trebuchet MS"/>
              </a:rPr>
              <a:t>/=</a:t>
            </a:r>
            <a:r>
              <a:rPr lang="en-US" sz="2950" b="1" spc="305" dirty="0">
                <a:solidFill>
                  <a:srgbClr val="FFFFFF"/>
                </a:solidFill>
                <a:latin typeface="Trebuchet MS"/>
                <a:cs typeface="Trebuchet MS"/>
              </a:rPr>
              <a:t> 1 </a:t>
            </a:r>
            <a:r>
              <a:rPr lang="ru-RU" sz="2950" b="1" spc="305" dirty="0">
                <a:solidFill>
                  <a:srgbClr val="FFFFFF"/>
                </a:solidFill>
                <a:latin typeface="Trebuchet MS"/>
                <a:cs typeface="Trebuchet MS"/>
              </a:rPr>
              <a:t>раза в два месяца </a:t>
            </a:r>
            <a:endParaRPr sz="295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443012" y="3789736"/>
            <a:ext cx="5076000" cy="1548000"/>
          </a:xfrm>
          <a:prstGeom prst="roundRect">
            <a:avLst/>
          </a:prstGeom>
          <a:solidFill>
            <a:srgbClr val="1A1A1A"/>
          </a:solidFill>
        </p:spPr>
        <p:txBody>
          <a:bodyPr vert="horz" wrap="square" lIns="0" tIns="635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0"/>
              </a:spcBef>
            </a:pPr>
            <a:r>
              <a:rPr lang="ru-RU" sz="2950" b="1" spc="305" dirty="0">
                <a:solidFill>
                  <a:srgbClr val="FFFFFF"/>
                </a:solidFill>
                <a:latin typeface="Trebuchet MS"/>
                <a:cs typeface="Trebuchet MS"/>
              </a:rPr>
              <a:t>Те, кто ценят личные время и силы</a:t>
            </a:r>
            <a:endParaRPr sz="2950" dirty="0">
              <a:latin typeface="Trebuchet MS"/>
              <a:cs typeface="Trebuchet MS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-415974" y="392904"/>
            <a:ext cx="3793190" cy="29844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11628" y="6505251"/>
            <a:ext cx="2471440" cy="378165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EC9928-9CFC-CF9B-03F2-29A86F65D7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1417" y="239972"/>
            <a:ext cx="2173449" cy="174241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" y="5775919"/>
            <a:ext cx="18288908" cy="451105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1885510" y="3704525"/>
            <a:ext cx="4128135" cy="5499232"/>
            <a:chOff x="11885510" y="4678111"/>
            <a:chExt cx="4128135" cy="4525645"/>
          </a:xfrm>
        </p:grpSpPr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85510" y="8765586"/>
              <a:ext cx="4124324" cy="43814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900351" y="4678111"/>
              <a:ext cx="4113529" cy="4087495"/>
            </a:xfrm>
            <a:custGeom>
              <a:avLst/>
              <a:gdLst/>
              <a:ahLst/>
              <a:cxnLst/>
              <a:rect l="l" t="t" r="r" b="b"/>
              <a:pathLst>
                <a:path w="4113530" h="4087495">
                  <a:moveTo>
                    <a:pt x="4113179" y="4087472"/>
                  </a:moveTo>
                  <a:lnTo>
                    <a:pt x="0" y="4087472"/>
                  </a:lnTo>
                  <a:lnTo>
                    <a:pt x="0" y="0"/>
                  </a:lnTo>
                  <a:lnTo>
                    <a:pt x="4113179" y="0"/>
                  </a:lnTo>
                  <a:lnTo>
                    <a:pt x="4113179" y="4087472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080190" y="3704525"/>
            <a:ext cx="4128135" cy="5499232"/>
            <a:chOff x="7080190" y="4678111"/>
            <a:chExt cx="4128135" cy="452564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80190" y="8765586"/>
              <a:ext cx="4124324" cy="43814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095032" y="4678111"/>
              <a:ext cx="4113529" cy="4087495"/>
            </a:xfrm>
            <a:custGeom>
              <a:avLst/>
              <a:gdLst/>
              <a:ahLst/>
              <a:cxnLst/>
              <a:rect l="l" t="t" r="r" b="b"/>
              <a:pathLst>
                <a:path w="4113529" h="4087495">
                  <a:moveTo>
                    <a:pt x="4113179" y="4087472"/>
                  </a:moveTo>
                  <a:lnTo>
                    <a:pt x="0" y="4087472"/>
                  </a:lnTo>
                  <a:lnTo>
                    <a:pt x="0" y="0"/>
                  </a:lnTo>
                  <a:lnTo>
                    <a:pt x="4113179" y="0"/>
                  </a:lnTo>
                  <a:lnTo>
                    <a:pt x="4113179" y="4087472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274468" y="2606716"/>
            <a:ext cx="4128371" cy="6597021"/>
            <a:chOff x="2274468" y="3653526"/>
            <a:chExt cx="4128371" cy="5550209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74468" y="8765586"/>
              <a:ext cx="4124324" cy="43814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289310" y="4678111"/>
              <a:ext cx="4113529" cy="4087495"/>
            </a:xfrm>
            <a:custGeom>
              <a:avLst/>
              <a:gdLst/>
              <a:ahLst/>
              <a:cxnLst/>
              <a:rect l="l" t="t" r="r" b="b"/>
              <a:pathLst>
                <a:path w="4113529" h="4087495">
                  <a:moveTo>
                    <a:pt x="4113179" y="4087472"/>
                  </a:moveTo>
                  <a:lnTo>
                    <a:pt x="0" y="4087472"/>
                  </a:lnTo>
                  <a:lnTo>
                    <a:pt x="0" y="0"/>
                  </a:lnTo>
                  <a:lnTo>
                    <a:pt x="4113179" y="0"/>
                  </a:lnTo>
                  <a:lnTo>
                    <a:pt x="4113179" y="4087472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21316" y="3653526"/>
              <a:ext cx="2049166" cy="1754963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17769" y="2813568"/>
            <a:ext cx="2049165" cy="2049168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2933111" y="2799656"/>
            <a:ext cx="2049780" cy="2049780"/>
            <a:chOff x="12933710" y="3653527"/>
            <a:chExt cx="2049780" cy="2049780"/>
          </a:xfrm>
        </p:grpSpPr>
        <p:sp>
          <p:nvSpPr>
            <p:cNvPr id="15" name="object 15"/>
            <p:cNvSpPr/>
            <p:nvPr/>
          </p:nvSpPr>
          <p:spPr>
            <a:xfrm>
              <a:off x="12933710" y="3653527"/>
              <a:ext cx="2049780" cy="2049780"/>
            </a:xfrm>
            <a:custGeom>
              <a:avLst/>
              <a:gdLst/>
              <a:ahLst/>
              <a:cxnLst/>
              <a:rect l="l" t="t" r="r" b="b"/>
              <a:pathLst>
                <a:path w="2049780" h="2049779">
                  <a:moveTo>
                    <a:pt x="1024592" y="2049168"/>
                  </a:moveTo>
                  <a:lnTo>
                    <a:pt x="976350" y="2048053"/>
                  </a:lnTo>
                  <a:lnTo>
                    <a:pt x="928692" y="2044740"/>
                  </a:lnTo>
                  <a:lnTo>
                    <a:pt x="881658" y="2039279"/>
                  </a:lnTo>
                  <a:lnTo>
                    <a:pt x="835295" y="2031718"/>
                  </a:lnTo>
                  <a:lnTo>
                    <a:pt x="789655" y="2022108"/>
                  </a:lnTo>
                  <a:lnTo>
                    <a:pt x="744785" y="2010497"/>
                  </a:lnTo>
                  <a:lnTo>
                    <a:pt x="700735" y="1996934"/>
                  </a:lnTo>
                  <a:lnTo>
                    <a:pt x="657554" y="1981469"/>
                  </a:lnTo>
                  <a:lnTo>
                    <a:pt x="615291" y="1964150"/>
                  </a:lnTo>
                  <a:lnTo>
                    <a:pt x="573996" y="1945028"/>
                  </a:lnTo>
                  <a:lnTo>
                    <a:pt x="533718" y="1924151"/>
                  </a:lnTo>
                  <a:lnTo>
                    <a:pt x="494506" y="1901568"/>
                  </a:lnTo>
                  <a:lnTo>
                    <a:pt x="456409" y="1877329"/>
                  </a:lnTo>
                  <a:lnTo>
                    <a:pt x="419477" y="1851483"/>
                  </a:lnTo>
                  <a:lnTo>
                    <a:pt x="383758" y="1824078"/>
                  </a:lnTo>
                  <a:lnTo>
                    <a:pt x="349301" y="1795165"/>
                  </a:lnTo>
                  <a:lnTo>
                    <a:pt x="316157" y="1764792"/>
                  </a:lnTo>
                  <a:lnTo>
                    <a:pt x="284374" y="1733009"/>
                  </a:lnTo>
                  <a:lnTo>
                    <a:pt x="254001" y="1699865"/>
                  </a:lnTo>
                  <a:lnTo>
                    <a:pt x="225088" y="1665409"/>
                  </a:lnTo>
                  <a:lnTo>
                    <a:pt x="197684" y="1629690"/>
                  </a:lnTo>
                  <a:lnTo>
                    <a:pt x="171838" y="1592757"/>
                  </a:lnTo>
                  <a:lnTo>
                    <a:pt x="147598" y="1554660"/>
                  </a:lnTo>
                  <a:lnTo>
                    <a:pt x="125016" y="1515448"/>
                  </a:lnTo>
                  <a:lnTo>
                    <a:pt x="104138" y="1475170"/>
                  </a:lnTo>
                  <a:lnTo>
                    <a:pt x="85016" y="1433875"/>
                  </a:lnTo>
                  <a:lnTo>
                    <a:pt x="67698" y="1391612"/>
                  </a:lnTo>
                  <a:lnTo>
                    <a:pt x="52232" y="1348432"/>
                  </a:lnTo>
                  <a:lnTo>
                    <a:pt x="38670" y="1304382"/>
                  </a:lnTo>
                  <a:lnTo>
                    <a:pt x="27058" y="1259511"/>
                  </a:lnTo>
                  <a:lnTo>
                    <a:pt x="17448" y="1213871"/>
                  </a:lnTo>
                  <a:lnTo>
                    <a:pt x="9888" y="1167508"/>
                  </a:lnTo>
                  <a:lnTo>
                    <a:pt x="4426" y="1120474"/>
                  </a:lnTo>
                  <a:lnTo>
                    <a:pt x="1114" y="1072816"/>
                  </a:lnTo>
                  <a:lnTo>
                    <a:pt x="0" y="1024539"/>
                  </a:lnTo>
                  <a:lnTo>
                    <a:pt x="1114" y="976352"/>
                  </a:lnTo>
                  <a:lnTo>
                    <a:pt x="4426" y="928694"/>
                  </a:lnTo>
                  <a:lnTo>
                    <a:pt x="9888" y="881659"/>
                  </a:lnTo>
                  <a:lnTo>
                    <a:pt x="17448" y="835297"/>
                  </a:lnTo>
                  <a:lnTo>
                    <a:pt x="27058" y="789656"/>
                  </a:lnTo>
                  <a:lnTo>
                    <a:pt x="38670" y="744786"/>
                  </a:lnTo>
                  <a:lnTo>
                    <a:pt x="52232" y="700736"/>
                  </a:lnTo>
                  <a:lnTo>
                    <a:pt x="67698" y="657555"/>
                  </a:lnTo>
                  <a:lnTo>
                    <a:pt x="85016" y="615292"/>
                  </a:lnTo>
                  <a:lnTo>
                    <a:pt x="104138" y="573997"/>
                  </a:lnTo>
                  <a:lnTo>
                    <a:pt x="125016" y="533719"/>
                  </a:lnTo>
                  <a:lnTo>
                    <a:pt x="147598" y="494507"/>
                  </a:lnTo>
                  <a:lnTo>
                    <a:pt x="171838" y="456410"/>
                  </a:lnTo>
                  <a:lnTo>
                    <a:pt x="197684" y="419477"/>
                  </a:lnTo>
                  <a:lnTo>
                    <a:pt x="225088" y="383758"/>
                  </a:lnTo>
                  <a:lnTo>
                    <a:pt x="254001" y="349302"/>
                  </a:lnTo>
                  <a:lnTo>
                    <a:pt x="284374" y="316158"/>
                  </a:lnTo>
                  <a:lnTo>
                    <a:pt x="316157" y="284375"/>
                  </a:lnTo>
                  <a:lnTo>
                    <a:pt x="349301" y="254002"/>
                  </a:lnTo>
                  <a:lnTo>
                    <a:pt x="383758" y="225089"/>
                  </a:lnTo>
                  <a:lnTo>
                    <a:pt x="419477" y="197685"/>
                  </a:lnTo>
                  <a:lnTo>
                    <a:pt x="456409" y="171838"/>
                  </a:lnTo>
                  <a:lnTo>
                    <a:pt x="494506" y="147599"/>
                  </a:lnTo>
                  <a:lnTo>
                    <a:pt x="533718" y="125017"/>
                  </a:lnTo>
                  <a:lnTo>
                    <a:pt x="573996" y="104139"/>
                  </a:lnTo>
                  <a:lnTo>
                    <a:pt x="615291" y="85017"/>
                  </a:lnTo>
                  <a:lnTo>
                    <a:pt x="657554" y="67699"/>
                  </a:lnTo>
                  <a:lnTo>
                    <a:pt x="700735" y="52233"/>
                  </a:lnTo>
                  <a:lnTo>
                    <a:pt x="744785" y="38671"/>
                  </a:lnTo>
                  <a:lnTo>
                    <a:pt x="789655" y="27059"/>
                  </a:lnTo>
                  <a:lnTo>
                    <a:pt x="835295" y="17449"/>
                  </a:lnTo>
                  <a:lnTo>
                    <a:pt x="881658" y="9889"/>
                  </a:lnTo>
                  <a:lnTo>
                    <a:pt x="928692" y="4427"/>
                  </a:lnTo>
                  <a:lnTo>
                    <a:pt x="976350" y="1115"/>
                  </a:lnTo>
                  <a:lnTo>
                    <a:pt x="1024582" y="0"/>
                  </a:lnTo>
                  <a:lnTo>
                    <a:pt x="1072814" y="1115"/>
                  </a:lnTo>
                  <a:lnTo>
                    <a:pt x="1120472" y="4427"/>
                  </a:lnTo>
                  <a:lnTo>
                    <a:pt x="1167506" y="9889"/>
                  </a:lnTo>
                  <a:lnTo>
                    <a:pt x="1213869" y="17449"/>
                  </a:lnTo>
                  <a:lnTo>
                    <a:pt x="1259510" y="27059"/>
                  </a:lnTo>
                  <a:lnTo>
                    <a:pt x="1304380" y="38671"/>
                  </a:lnTo>
                  <a:lnTo>
                    <a:pt x="1348430" y="52233"/>
                  </a:lnTo>
                  <a:lnTo>
                    <a:pt x="1391611" y="67699"/>
                  </a:lnTo>
                  <a:lnTo>
                    <a:pt x="1433873" y="85017"/>
                  </a:lnTo>
                  <a:lnTo>
                    <a:pt x="1475168" y="104139"/>
                  </a:lnTo>
                  <a:lnTo>
                    <a:pt x="1515446" y="125017"/>
                  </a:lnTo>
                  <a:lnTo>
                    <a:pt x="1554659" y="147599"/>
                  </a:lnTo>
                  <a:lnTo>
                    <a:pt x="1592756" y="171838"/>
                  </a:lnTo>
                  <a:lnTo>
                    <a:pt x="1629688" y="197685"/>
                  </a:lnTo>
                  <a:lnTo>
                    <a:pt x="1665407" y="225089"/>
                  </a:lnTo>
                  <a:lnTo>
                    <a:pt x="1699864" y="254002"/>
                  </a:lnTo>
                  <a:lnTo>
                    <a:pt x="1733008" y="284375"/>
                  </a:lnTo>
                  <a:lnTo>
                    <a:pt x="1764791" y="316158"/>
                  </a:lnTo>
                  <a:lnTo>
                    <a:pt x="1795164" y="349302"/>
                  </a:lnTo>
                  <a:lnTo>
                    <a:pt x="1824077" y="383758"/>
                  </a:lnTo>
                  <a:lnTo>
                    <a:pt x="1851481" y="419477"/>
                  </a:lnTo>
                  <a:lnTo>
                    <a:pt x="1877328" y="456410"/>
                  </a:lnTo>
                  <a:lnTo>
                    <a:pt x="1901567" y="494507"/>
                  </a:lnTo>
                  <a:lnTo>
                    <a:pt x="1924150" y="533719"/>
                  </a:lnTo>
                  <a:lnTo>
                    <a:pt x="1945027" y="573997"/>
                  </a:lnTo>
                  <a:lnTo>
                    <a:pt x="1964149" y="615292"/>
                  </a:lnTo>
                  <a:lnTo>
                    <a:pt x="1981467" y="657555"/>
                  </a:lnTo>
                  <a:lnTo>
                    <a:pt x="1996933" y="700736"/>
                  </a:lnTo>
                  <a:lnTo>
                    <a:pt x="2010495" y="744786"/>
                  </a:lnTo>
                  <a:lnTo>
                    <a:pt x="2022107" y="789656"/>
                  </a:lnTo>
                  <a:lnTo>
                    <a:pt x="2031717" y="835297"/>
                  </a:lnTo>
                  <a:lnTo>
                    <a:pt x="2039278" y="881659"/>
                  </a:lnTo>
                  <a:lnTo>
                    <a:pt x="2044739" y="928694"/>
                  </a:lnTo>
                  <a:lnTo>
                    <a:pt x="2048052" y="976352"/>
                  </a:lnTo>
                  <a:lnTo>
                    <a:pt x="2049165" y="1024584"/>
                  </a:lnTo>
                  <a:lnTo>
                    <a:pt x="2048052" y="1072816"/>
                  </a:lnTo>
                  <a:lnTo>
                    <a:pt x="2044739" y="1120474"/>
                  </a:lnTo>
                  <a:lnTo>
                    <a:pt x="2039278" y="1167508"/>
                  </a:lnTo>
                  <a:lnTo>
                    <a:pt x="2031717" y="1213871"/>
                  </a:lnTo>
                  <a:lnTo>
                    <a:pt x="2022107" y="1259511"/>
                  </a:lnTo>
                  <a:lnTo>
                    <a:pt x="2010495" y="1304382"/>
                  </a:lnTo>
                  <a:lnTo>
                    <a:pt x="1996933" y="1348432"/>
                  </a:lnTo>
                  <a:lnTo>
                    <a:pt x="1981467" y="1391612"/>
                  </a:lnTo>
                  <a:lnTo>
                    <a:pt x="1964149" y="1433875"/>
                  </a:lnTo>
                  <a:lnTo>
                    <a:pt x="1945027" y="1475170"/>
                  </a:lnTo>
                  <a:lnTo>
                    <a:pt x="1924150" y="1515448"/>
                  </a:lnTo>
                  <a:lnTo>
                    <a:pt x="1901567" y="1554660"/>
                  </a:lnTo>
                  <a:lnTo>
                    <a:pt x="1877328" y="1592757"/>
                  </a:lnTo>
                  <a:lnTo>
                    <a:pt x="1851481" y="1629690"/>
                  </a:lnTo>
                  <a:lnTo>
                    <a:pt x="1824077" y="1665409"/>
                  </a:lnTo>
                  <a:lnTo>
                    <a:pt x="1795164" y="1699865"/>
                  </a:lnTo>
                  <a:lnTo>
                    <a:pt x="1764791" y="1733009"/>
                  </a:lnTo>
                  <a:lnTo>
                    <a:pt x="1733008" y="1764792"/>
                  </a:lnTo>
                  <a:lnTo>
                    <a:pt x="1699864" y="1795165"/>
                  </a:lnTo>
                  <a:lnTo>
                    <a:pt x="1665407" y="1824078"/>
                  </a:lnTo>
                  <a:lnTo>
                    <a:pt x="1629688" y="1851483"/>
                  </a:lnTo>
                  <a:lnTo>
                    <a:pt x="1592756" y="1877329"/>
                  </a:lnTo>
                  <a:lnTo>
                    <a:pt x="1554659" y="1901568"/>
                  </a:lnTo>
                  <a:lnTo>
                    <a:pt x="1515446" y="1924151"/>
                  </a:lnTo>
                  <a:lnTo>
                    <a:pt x="1475168" y="1945028"/>
                  </a:lnTo>
                  <a:lnTo>
                    <a:pt x="1433873" y="1964150"/>
                  </a:lnTo>
                  <a:lnTo>
                    <a:pt x="1391611" y="1981469"/>
                  </a:lnTo>
                  <a:lnTo>
                    <a:pt x="1348430" y="1996934"/>
                  </a:lnTo>
                  <a:lnTo>
                    <a:pt x="1304380" y="2010497"/>
                  </a:lnTo>
                  <a:lnTo>
                    <a:pt x="1259510" y="2022108"/>
                  </a:lnTo>
                  <a:lnTo>
                    <a:pt x="1213869" y="2031718"/>
                  </a:lnTo>
                  <a:lnTo>
                    <a:pt x="1167506" y="2039279"/>
                  </a:lnTo>
                  <a:lnTo>
                    <a:pt x="1120472" y="2044740"/>
                  </a:lnTo>
                  <a:lnTo>
                    <a:pt x="1072814" y="2048053"/>
                  </a:lnTo>
                  <a:lnTo>
                    <a:pt x="1024592" y="2049168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290717" y="3994212"/>
              <a:ext cx="1334770" cy="1331595"/>
            </a:xfrm>
            <a:custGeom>
              <a:avLst/>
              <a:gdLst/>
              <a:ahLst/>
              <a:cxnLst/>
              <a:rect l="l" t="t" r="r" b="b"/>
              <a:pathLst>
                <a:path w="1334769" h="1331595">
                  <a:moveTo>
                    <a:pt x="395236" y="949498"/>
                  </a:moveTo>
                  <a:lnTo>
                    <a:pt x="264296" y="671165"/>
                  </a:lnTo>
                  <a:lnTo>
                    <a:pt x="302764" y="644895"/>
                  </a:lnTo>
                  <a:lnTo>
                    <a:pt x="341040" y="619235"/>
                  </a:lnTo>
                  <a:lnTo>
                    <a:pt x="378778" y="593552"/>
                  </a:lnTo>
                  <a:lnTo>
                    <a:pt x="415633" y="567211"/>
                  </a:lnTo>
                  <a:lnTo>
                    <a:pt x="451258" y="539580"/>
                  </a:lnTo>
                  <a:lnTo>
                    <a:pt x="491578" y="504002"/>
                  </a:lnTo>
                  <a:lnTo>
                    <a:pt x="528191" y="465612"/>
                  </a:lnTo>
                  <a:lnTo>
                    <a:pt x="560459" y="424129"/>
                  </a:lnTo>
                  <a:lnTo>
                    <a:pt x="587747" y="379274"/>
                  </a:lnTo>
                  <a:lnTo>
                    <a:pt x="609417" y="330768"/>
                  </a:lnTo>
                  <a:lnTo>
                    <a:pt x="624832" y="278330"/>
                  </a:lnTo>
                  <a:lnTo>
                    <a:pt x="630199" y="237642"/>
                  </a:lnTo>
                  <a:lnTo>
                    <a:pt x="631199" y="217170"/>
                  </a:lnTo>
                  <a:lnTo>
                    <a:pt x="631077" y="196612"/>
                  </a:lnTo>
                  <a:lnTo>
                    <a:pt x="630572" y="185349"/>
                  </a:lnTo>
                  <a:lnTo>
                    <a:pt x="630835" y="174758"/>
                  </a:lnTo>
                  <a:lnTo>
                    <a:pt x="634529" y="165879"/>
                  </a:lnTo>
                  <a:lnTo>
                    <a:pt x="644320" y="159754"/>
                  </a:lnTo>
                  <a:lnTo>
                    <a:pt x="657186" y="158935"/>
                  </a:lnTo>
                  <a:lnTo>
                    <a:pt x="665718" y="164657"/>
                  </a:lnTo>
                  <a:lnTo>
                    <a:pt x="671572" y="174208"/>
                  </a:lnTo>
                  <a:lnTo>
                    <a:pt x="676404" y="184876"/>
                  </a:lnTo>
                  <a:lnTo>
                    <a:pt x="1000181" y="872837"/>
                  </a:lnTo>
                  <a:lnTo>
                    <a:pt x="715564" y="872837"/>
                  </a:lnTo>
                  <a:lnTo>
                    <a:pt x="666021" y="875380"/>
                  </a:lnTo>
                  <a:lnTo>
                    <a:pt x="616902" y="881698"/>
                  </a:lnTo>
                  <a:lnTo>
                    <a:pt x="568175" y="891430"/>
                  </a:lnTo>
                  <a:lnTo>
                    <a:pt x="519802" y="904215"/>
                  </a:lnTo>
                  <a:lnTo>
                    <a:pt x="471750" y="919693"/>
                  </a:lnTo>
                  <a:lnTo>
                    <a:pt x="434368" y="933856"/>
                  </a:lnTo>
                  <a:lnTo>
                    <a:pt x="395236" y="949498"/>
                  </a:lnTo>
                  <a:close/>
                </a:path>
                <a:path w="1334769" h="1331595">
                  <a:moveTo>
                    <a:pt x="927265" y="607409"/>
                  </a:moveTo>
                  <a:lnTo>
                    <a:pt x="869251" y="484383"/>
                  </a:lnTo>
                  <a:lnTo>
                    <a:pt x="900812" y="479196"/>
                  </a:lnTo>
                  <a:lnTo>
                    <a:pt x="926193" y="482558"/>
                  </a:lnTo>
                  <a:lnTo>
                    <a:pt x="945927" y="494351"/>
                  </a:lnTo>
                  <a:lnTo>
                    <a:pt x="960551" y="514458"/>
                  </a:lnTo>
                  <a:lnTo>
                    <a:pt x="968434" y="539174"/>
                  </a:lnTo>
                  <a:lnTo>
                    <a:pt x="965852" y="562542"/>
                  </a:lnTo>
                  <a:lnTo>
                    <a:pt x="952297" y="585106"/>
                  </a:lnTo>
                  <a:lnTo>
                    <a:pt x="927265" y="607409"/>
                  </a:lnTo>
                  <a:close/>
                </a:path>
                <a:path w="1334769" h="1331595">
                  <a:moveTo>
                    <a:pt x="156805" y="1044922"/>
                  </a:moveTo>
                  <a:lnTo>
                    <a:pt x="116080" y="1040223"/>
                  </a:lnTo>
                  <a:lnTo>
                    <a:pt x="78099" y="1024719"/>
                  </a:lnTo>
                  <a:lnTo>
                    <a:pt x="45719" y="999577"/>
                  </a:lnTo>
                  <a:lnTo>
                    <a:pt x="21290" y="966620"/>
                  </a:lnTo>
                  <a:lnTo>
                    <a:pt x="5752" y="928650"/>
                  </a:lnTo>
                  <a:lnTo>
                    <a:pt x="0" y="880521"/>
                  </a:lnTo>
                  <a:lnTo>
                    <a:pt x="341" y="874422"/>
                  </a:lnTo>
                  <a:lnTo>
                    <a:pt x="8933" y="834352"/>
                  </a:lnTo>
                  <a:lnTo>
                    <a:pt x="27753" y="797978"/>
                  </a:lnTo>
                  <a:lnTo>
                    <a:pt x="55499" y="767818"/>
                  </a:lnTo>
                  <a:lnTo>
                    <a:pt x="106278" y="736906"/>
                  </a:lnTo>
                  <a:lnTo>
                    <a:pt x="141659" y="719529"/>
                  </a:lnTo>
                  <a:lnTo>
                    <a:pt x="214878" y="685090"/>
                  </a:lnTo>
                  <a:lnTo>
                    <a:pt x="350985" y="974064"/>
                  </a:lnTo>
                  <a:lnTo>
                    <a:pt x="311632" y="992361"/>
                  </a:lnTo>
                  <a:lnTo>
                    <a:pt x="271802" y="1009502"/>
                  </a:lnTo>
                  <a:lnTo>
                    <a:pt x="231493" y="1025486"/>
                  </a:lnTo>
                  <a:lnTo>
                    <a:pt x="190707" y="1040314"/>
                  </a:lnTo>
                  <a:lnTo>
                    <a:pt x="156805" y="1044922"/>
                  </a:lnTo>
                  <a:close/>
                </a:path>
                <a:path w="1334769" h="1331595">
                  <a:moveTo>
                    <a:pt x="1029906" y="976612"/>
                  </a:moveTo>
                  <a:lnTo>
                    <a:pt x="1021510" y="975231"/>
                  </a:lnTo>
                  <a:lnTo>
                    <a:pt x="1012848" y="974118"/>
                  </a:lnTo>
                  <a:lnTo>
                    <a:pt x="1004921" y="972252"/>
                  </a:lnTo>
                  <a:lnTo>
                    <a:pt x="998737" y="968609"/>
                  </a:lnTo>
                  <a:lnTo>
                    <a:pt x="979354" y="951521"/>
                  </a:lnTo>
                  <a:lnTo>
                    <a:pt x="958825" y="936092"/>
                  </a:lnTo>
                  <a:lnTo>
                    <a:pt x="914323" y="910209"/>
                  </a:lnTo>
                  <a:lnTo>
                    <a:pt x="866360" y="891504"/>
                  </a:lnTo>
                  <a:lnTo>
                    <a:pt x="816064" y="880521"/>
                  </a:lnTo>
                  <a:lnTo>
                    <a:pt x="765567" y="874430"/>
                  </a:lnTo>
                  <a:lnTo>
                    <a:pt x="715564" y="872837"/>
                  </a:lnTo>
                  <a:lnTo>
                    <a:pt x="1000181" y="872837"/>
                  </a:lnTo>
                  <a:lnTo>
                    <a:pt x="1028273" y="932469"/>
                  </a:lnTo>
                  <a:lnTo>
                    <a:pt x="1030211" y="936435"/>
                  </a:lnTo>
                  <a:lnTo>
                    <a:pt x="1031377" y="938929"/>
                  </a:lnTo>
                  <a:lnTo>
                    <a:pt x="1040206" y="961252"/>
                  </a:lnTo>
                  <a:lnTo>
                    <a:pt x="1038680" y="966169"/>
                  </a:lnTo>
                  <a:lnTo>
                    <a:pt x="1038052" y="967802"/>
                  </a:lnTo>
                  <a:lnTo>
                    <a:pt x="1036402" y="971723"/>
                  </a:lnTo>
                  <a:lnTo>
                    <a:pt x="1033686" y="974660"/>
                  </a:lnTo>
                  <a:lnTo>
                    <a:pt x="1029906" y="976612"/>
                  </a:lnTo>
                  <a:close/>
                </a:path>
                <a:path w="1334769" h="1331595">
                  <a:moveTo>
                    <a:pt x="451688" y="1066944"/>
                  </a:moveTo>
                  <a:lnTo>
                    <a:pt x="444726" y="1053792"/>
                  </a:lnTo>
                  <a:lnTo>
                    <a:pt x="425920" y="1018979"/>
                  </a:lnTo>
                  <a:lnTo>
                    <a:pt x="417433" y="1002829"/>
                  </a:lnTo>
                  <a:lnTo>
                    <a:pt x="514780" y="959637"/>
                  </a:lnTo>
                  <a:lnTo>
                    <a:pt x="530434" y="995844"/>
                  </a:lnTo>
                  <a:lnTo>
                    <a:pt x="529436" y="1023317"/>
                  </a:lnTo>
                  <a:lnTo>
                    <a:pt x="505338" y="1045776"/>
                  </a:lnTo>
                  <a:lnTo>
                    <a:pt x="451688" y="1066944"/>
                  </a:lnTo>
                  <a:close/>
                </a:path>
                <a:path w="1334769" h="1331595">
                  <a:moveTo>
                    <a:pt x="469175" y="1331247"/>
                  </a:moveTo>
                  <a:lnTo>
                    <a:pt x="456708" y="1328741"/>
                  </a:lnTo>
                  <a:lnTo>
                    <a:pt x="445997" y="1321054"/>
                  </a:lnTo>
                  <a:lnTo>
                    <a:pt x="436669" y="1309137"/>
                  </a:lnTo>
                  <a:lnTo>
                    <a:pt x="410566" y="1268361"/>
                  </a:lnTo>
                  <a:lnTo>
                    <a:pt x="277988" y="1062763"/>
                  </a:lnTo>
                  <a:lnTo>
                    <a:pt x="370544" y="1018979"/>
                  </a:lnTo>
                  <a:lnTo>
                    <a:pt x="374241" y="1025564"/>
                  </a:lnTo>
                  <a:lnTo>
                    <a:pt x="377866" y="1031055"/>
                  </a:lnTo>
                  <a:lnTo>
                    <a:pt x="493229" y="1276210"/>
                  </a:lnTo>
                  <a:lnTo>
                    <a:pt x="499231" y="1293592"/>
                  </a:lnTo>
                  <a:lnTo>
                    <a:pt x="499698" y="1308206"/>
                  </a:lnTo>
                  <a:lnTo>
                    <a:pt x="494567" y="1319675"/>
                  </a:lnTo>
                  <a:lnTo>
                    <a:pt x="483773" y="1327620"/>
                  </a:lnTo>
                  <a:lnTo>
                    <a:pt x="469175" y="1331247"/>
                  </a:lnTo>
                  <a:close/>
                </a:path>
                <a:path w="1334769" h="1331595">
                  <a:moveTo>
                    <a:pt x="882675" y="136459"/>
                  </a:moveTo>
                  <a:lnTo>
                    <a:pt x="855348" y="109339"/>
                  </a:lnTo>
                  <a:lnTo>
                    <a:pt x="856312" y="98537"/>
                  </a:lnTo>
                  <a:lnTo>
                    <a:pt x="858136" y="93636"/>
                  </a:lnTo>
                  <a:lnTo>
                    <a:pt x="861302" y="89233"/>
                  </a:lnTo>
                  <a:lnTo>
                    <a:pt x="873907" y="70403"/>
                  </a:lnTo>
                  <a:lnTo>
                    <a:pt x="886603" y="51685"/>
                  </a:lnTo>
                  <a:lnTo>
                    <a:pt x="899388" y="33079"/>
                  </a:lnTo>
                  <a:lnTo>
                    <a:pt x="912263" y="14585"/>
                  </a:lnTo>
                  <a:lnTo>
                    <a:pt x="915280" y="10004"/>
                  </a:lnTo>
                  <a:lnTo>
                    <a:pt x="919209" y="6423"/>
                  </a:lnTo>
                  <a:lnTo>
                    <a:pt x="928890" y="1264"/>
                  </a:lnTo>
                  <a:lnTo>
                    <a:pt x="934053" y="0"/>
                  </a:lnTo>
                  <a:lnTo>
                    <a:pt x="939539" y="50"/>
                  </a:lnTo>
                  <a:lnTo>
                    <a:pt x="966814" y="16577"/>
                  </a:lnTo>
                  <a:lnTo>
                    <a:pt x="968788" y="19430"/>
                  </a:lnTo>
                  <a:lnTo>
                    <a:pt x="968070" y="23019"/>
                  </a:lnTo>
                  <a:lnTo>
                    <a:pt x="967352" y="26967"/>
                  </a:lnTo>
                  <a:lnTo>
                    <a:pt x="967173" y="28940"/>
                  </a:lnTo>
                  <a:lnTo>
                    <a:pt x="966842" y="35130"/>
                  </a:lnTo>
                  <a:lnTo>
                    <a:pt x="965167" y="40932"/>
                  </a:lnTo>
                  <a:lnTo>
                    <a:pt x="936039" y="85420"/>
                  </a:lnTo>
                  <a:lnTo>
                    <a:pt x="909931" y="123148"/>
                  </a:lnTo>
                  <a:lnTo>
                    <a:pt x="890455" y="136189"/>
                  </a:lnTo>
                  <a:lnTo>
                    <a:pt x="882675" y="136459"/>
                  </a:lnTo>
                  <a:close/>
                </a:path>
                <a:path w="1334769" h="1331595">
                  <a:moveTo>
                    <a:pt x="1115980" y="452200"/>
                  </a:moveTo>
                  <a:lnTo>
                    <a:pt x="1110996" y="450938"/>
                  </a:lnTo>
                  <a:lnTo>
                    <a:pt x="1101724" y="445659"/>
                  </a:lnTo>
                  <a:lnTo>
                    <a:pt x="1098096" y="442016"/>
                  </a:lnTo>
                  <a:lnTo>
                    <a:pt x="1095474" y="437370"/>
                  </a:lnTo>
                  <a:lnTo>
                    <a:pt x="1092933" y="432919"/>
                  </a:lnTo>
                  <a:lnTo>
                    <a:pt x="1091557" y="428134"/>
                  </a:lnTo>
                  <a:lnTo>
                    <a:pt x="1091386" y="423956"/>
                  </a:lnTo>
                  <a:lnTo>
                    <a:pt x="1091302" y="417605"/>
                  </a:lnTo>
                  <a:lnTo>
                    <a:pt x="1092610" y="412545"/>
                  </a:lnTo>
                  <a:lnTo>
                    <a:pt x="1097929" y="403125"/>
                  </a:lnTo>
                  <a:lnTo>
                    <a:pt x="1101586" y="399392"/>
                  </a:lnTo>
                  <a:lnTo>
                    <a:pt x="1106241" y="396636"/>
                  </a:lnTo>
                  <a:lnTo>
                    <a:pt x="1125520" y="384698"/>
                  </a:lnTo>
                  <a:lnTo>
                    <a:pt x="1164279" y="361157"/>
                  </a:lnTo>
                  <a:lnTo>
                    <a:pt x="1183760" y="349622"/>
                  </a:lnTo>
                  <a:lnTo>
                    <a:pt x="1188334" y="346686"/>
                  </a:lnTo>
                  <a:lnTo>
                    <a:pt x="1193333" y="345042"/>
                  </a:lnTo>
                  <a:lnTo>
                    <a:pt x="1204182" y="344340"/>
                  </a:lnTo>
                  <a:lnTo>
                    <a:pt x="1209351" y="345326"/>
                  </a:lnTo>
                  <a:lnTo>
                    <a:pt x="1232568" y="373847"/>
                  </a:lnTo>
                  <a:lnTo>
                    <a:pt x="1233106" y="377436"/>
                  </a:lnTo>
                  <a:lnTo>
                    <a:pt x="1230774" y="380307"/>
                  </a:lnTo>
                  <a:lnTo>
                    <a:pt x="1229877" y="381922"/>
                  </a:lnTo>
                  <a:lnTo>
                    <a:pt x="1228800" y="383537"/>
                  </a:lnTo>
                  <a:lnTo>
                    <a:pt x="1227723" y="385331"/>
                  </a:lnTo>
                  <a:lnTo>
                    <a:pt x="1224893" y="390829"/>
                  </a:lnTo>
                  <a:lnTo>
                    <a:pt x="1221005" y="395435"/>
                  </a:lnTo>
                  <a:lnTo>
                    <a:pt x="1176111" y="423956"/>
                  </a:lnTo>
                  <a:lnTo>
                    <a:pt x="1136566" y="447418"/>
                  </a:lnTo>
                  <a:lnTo>
                    <a:pt x="1131934" y="450450"/>
                  </a:lnTo>
                  <a:lnTo>
                    <a:pt x="1126850" y="452005"/>
                  </a:lnTo>
                  <a:lnTo>
                    <a:pt x="1115980" y="452200"/>
                  </a:lnTo>
                  <a:close/>
                </a:path>
                <a:path w="1334769" h="1331595">
                  <a:moveTo>
                    <a:pt x="1302388" y="889244"/>
                  </a:moveTo>
                  <a:lnTo>
                    <a:pt x="1296270" y="888309"/>
                  </a:lnTo>
                  <a:lnTo>
                    <a:pt x="1273467" y="882611"/>
                  </a:lnTo>
                  <a:lnTo>
                    <a:pt x="1250714" y="876645"/>
                  </a:lnTo>
                  <a:lnTo>
                    <a:pt x="1206370" y="864443"/>
                  </a:lnTo>
                  <a:lnTo>
                    <a:pt x="1201058" y="863136"/>
                  </a:lnTo>
                  <a:lnTo>
                    <a:pt x="1183566" y="838115"/>
                  </a:lnTo>
                  <a:lnTo>
                    <a:pt x="1183669" y="832962"/>
                  </a:lnTo>
                  <a:lnTo>
                    <a:pt x="1211697" y="805907"/>
                  </a:lnTo>
                  <a:lnTo>
                    <a:pt x="1216934" y="805950"/>
                  </a:lnTo>
                  <a:lnTo>
                    <a:pt x="1222160" y="807380"/>
                  </a:lnTo>
                  <a:lnTo>
                    <a:pt x="1287971" y="824640"/>
                  </a:lnTo>
                  <a:lnTo>
                    <a:pt x="1309728" y="830708"/>
                  </a:lnTo>
                  <a:lnTo>
                    <a:pt x="1315002" y="832009"/>
                  </a:lnTo>
                  <a:lnTo>
                    <a:pt x="1319644" y="834490"/>
                  </a:lnTo>
                  <a:lnTo>
                    <a:pt x="1334341" y="862215"/>
                  </a:lnTo>
                  <a:lnTo>
                    <a:pt x="1332108" y="873315"/>
                  </a:lnTo>
                  <a:lnTo>
                    <a:pt x="1329719" y="878249"/>
                  </a:lnTo>
                  <a:lnTo>
                    <a:pt x="1326026" y="882611"/>
                  </a:lnTo>
                  <a:lnTo>
                    <a:pt x="1323904" y="885617"/>
                  </a:lnTo>
                  <a:lnTo>
                    <a:pt x="1320136" y="885976"/>
                  </a:lnTo>
                  <a:lnTo>
                    <a:pt x="1318342" y="886335"/>
                  </a:lnTo>
                  <a:lnTo>
                    <a:pt x="1316368" y="886694"/>
                  </a:lnTo>
                  <a:lnTo>
                    <a:pt x="1308430" y="888885"/>
                  </a:lnTo>
                  <a:lnTo>
                    <a:pt x="1302388" y="889244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436795" y="757807"/>
            <a:ext cx="8539849" cy="146322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ru-RU" spc="960" dirty="0">
                <a:latin typeface="Calibri" panose="020F0502020204030204" pitchFamily="34" charset="0"/>
                <a:cs typeface="Calibri" panose="020F0502020204030204" pitchFamily="34" charset="0"/>
              </a:rPr>
              <a:t>Конкуренты</a:t>
            </a:r>
            <a:endParaRPr spc="4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250869" y="4824256"/>
            <a:ext cx="3412490" cy="28283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735" marR="5080" indent="-26670" algn="just">
              <a:lnSpc>
                <a:spcPct val="113999"/>
              </a:lnSpc>
              <a:spcBef>
                <a:spcPts val="95"/>
              </a:spcBef>
            </a:pPr>
            <a:r>
              <a:rPr lang="ru-RU" spc="190" dirty="0">
                <a:solidFill>
                  <a:srgbClr val="FFFAFA"/>
                </a:solidFill>
                <a:latin typeface="Trebuchet MS"/>
                <a:cs typeface="Trebuchet MS"/>
              </a:rPr>
              <a:t>Телемедицины - текстовые консультации без предварительной записи, собственная команда врачей, но также требуется много времени на поиск и много вопросов к отзывам о врачах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50982" y="3957642"/>
            <a:ext cx="4113529" cy="4548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 marL="389255" marR="355600" indent="-26670" algn="just">
              <a:lnSpc>
                <a:spcPct val="113999"/>
              </a:lnSpc>
            </a:pPr>
            <a:endParaRPr lang="ru-RU" sz="2200" dirty="0">
              <a:latin typeface="Times New Roman"/>
              <a:cs typeface="Times New Roman"/>
            </a:endParaRPr>
          </a:p>
          <a:p>
            <a:pPr marL="389255" marR="355600" indent="-26670" algn="just">
              <a:lnSpc>
                <a:spcPct val="113999"/>
              </a:lnSpc>
            </a:pPr>
            <a:r>
              <a:rPr lang="ru-RU" spc="190" dirty="0">
                <a:solidFill>
                  <a:srgbClr val="FFFAFA"/>
                </a:solidFill>
                <a:latin typeface="Trebuchet MS"/>
                <a:cs typeface="Trebuchet MS"/>
              </a:rPr>
              <a:t>Самый популярный сайт в сфере отзывов о врачах, большой функционал, но много жалоб на сфальсифицированность отзывов, долго выбирать врача, сложный функционал</a:t>
            </a:r>
            <a:endParaRPr dirty="0">
              <a:latin typeface="Trebuchet MS"/>
              <a:cs typeface="Trebuchet MS"/>
            </a:endParaRPr>
          </a:p>
          <a:p>
            <a:pPr marL="813435">
              <a:lnSpc>
                <a:spcPct val="100000"/>
              </a:lnSpc>
              <a:spcBef>
                <a:spcPts val="1395"/>
              </a:spcBef>
            </a:pPr>
            <a:endParaRPr lang="ru-RU" sz="3050" spc="270" dirty="0">
              <a:solidFill>
                <a:srgbClr val="FDFAFA"/>
              </a:solidFill>
              <a:latin typeface="Trebuchet MS"/>
              <a:cs typeface="Trebuchet MS"/>
            </a:endParaRPr>
          </a:p>
          <a:p>
            <a:pPr marL="813435">
              <a:lnSpc>
                <a:spcPct val="100000"/>
              </a:lnSpc>
              <a:spcBef>
                <a:spcPts val="1395"/>
              </a:spcBef>
            </a:pPr>
            <a:r>
              <a:rPr lang="ru-RU" sz="3050" spc="270" dirty="0">
                <a:solidFill>
                  <a:srgbClr val="FDFAFA"/>
                </a:solidFill>
                <a:latin typeface="Trebuchet MS"/>
                <a:cs typeface="Trebuchet MS"/>
              </a:rPr>
              <a:t>ПроДокторов</a:t>
            </a:r>
            <a:endParaRPr sz="3050" dirty="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06351" y="4051513"/>
            <a:ext cx="4113529" cy="4454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381635" marR="363220" indent="-26670" algn="just">
              <a:lnSpc>
                <a:spcPct val="113999"/>
              </a:lnSpc>
            </a:pPr>
            <a:r>
              <a:rPr lang="ru-RU" spc="190" dirty="0">
                <a:solidFill>
                  <a:srgbClr val="FFFAFA"/>
                </a:solidFill>
                <a:latin typeface="Trebuchet MS"/>
                <a:cs typeface="Trebuchet MS"/>
              </a:rPr>
              <a:t>Лояльность клиентов, так как данный сайт принадлежит экосистеме Сбера, но недоверие к отзывам и многочисленные жалобы на подписку</a:t>
            </a:r>
            <a:endParaRPr dirty="0">
              <a:latin typeface="Trebuchet MS"/>
              <a:cs typeface="Trebuchet MS"/>
            </a:endParaRPr>
          </a:p>
          <a:p>
            <a:pPr marL="798830">
              <a:lnSpc>
                <a:spcPct val="100000"/>
              </a:lnSpc>
              <a:spcBef>
                <a:spcPts val="1395"/>
              </a:spcBef>
            </a:pPr>
            <a:endParaRPr lang="ru-RU" sz="3050" spc="270" dirty="0">
              <a:solidFill>
                <a:srgbClr val="FDFAFA"/>
              </a:solidFill>
              <a:latin typeface="Trebuchet MS"/>
              <a:cs typeface="Trebuchet MS"/>
            </a:endParaRPr>
          </a:p>
          <a:p>
            <a:pPr marL="798830">
              <a:lnSpc>
                <a:spcPct val="100000"/>
              </a:lnSpc>
              <a:spcBef>
                <a:spcPts val="1395"/>
              </a:spcBef>
            </a:pPr>
            <a:r>
              <a:rPr lang="ru-RU" sz="3050" spc="270" dirty="0">
                <a:solidFill>
                  <a:srgbClr val="FDFAFA"/>
                </a:solidFill>
                <a:latin typeface="Trebuchet MS"/>
                <a:cs typeface="Trebuchet MS"/>
              </a:rPr>
              <a:t>СберЗдоровье</a:t>
            </a:r>
            <a:endParaRPr sz="3050" dirty="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686161" y="8025803"/>
            <a:ext cx="2541905" cy="490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050" spc="270" dirty="0">
                <a:solidFill>
                  <a:srgbClr val="FDFAFA"/>
                </a:solidFill>
                <a:latin typeface="Trebuchet MS"/>
                <a:cs typeface="Trebuchet MS"/>
              </a:rPr>
              <a:t>НаПоправку</a:t>
            </a:r>
            <a:endParaRPr sz="3050" dirty="0">
              <a:latin typeface="Trebuchet MS"/>
              <a:cs typeface="Trebuchet MS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9D10E34-FD52-50C0-87AD-CFBB4C0681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3359" y="311474"/>
            <a:ext cx="2180658" cy="174819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4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AF6F94-8DA7-F7AD-3ACF-2769908993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03186"/>
            <a:ext cx="10209395" cy="928022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423B02-E2AC-7BEE-462F-44A412619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742" y="39243"/>
            <a:ext cx="7376516" cy="45071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4B6A25-7BDE-23B8-5250-81B5770448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1"/>
          <a:stretch/>
        </p:blipFill>
        <p:spPr>
          <a:xfrm>
            <a:off x="10292742" y="4412913"/>
            <a:ext cx="7995258" cy="5834844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1BB7F76-6090-0F2D-0939-56A9CB516429}"/>
              </a:ext>
            </a:extLst>
          </p:cNvPr>
          <p:cNvCxnSpPr>
            <a:cxnSpLocks/>
          </p:cNvCxnSpPr>
          <p:nvPr/>
        </p:nvCxnSpPr>
        <p:spPr>
          <a:xfrm>
            <a:off x="10292742" y="4412913"/>
            <a:ext cx="79952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5B5DA50C-E6AD-E059-D56E-973A643E74A9}"/>
              </a:ext>
            </a:extLst>
          </p:cNvPr>
          <p:cNvCxnSpPr/>
          <p:nvPr/>
        </p:nvCxnSpPr>
        <p:spPr>
          <a:xfrm>
            <a:off x="10292742" y="39243"/>
            <a:ext cx="0" cy="1024775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83A3D64-A3F1-FB4C-8CEA-6A9D9A4B877D}"/>
              </a:ext>
            </a:extLst>
          </p:cNvPr>
          <p:cNvSpPr txBox="1"/>
          <p:nvPr/>
        </p:nvSpPr>
        <p:spPr>
          <a:xfrm>
            <a:off x="618742" y="495300"/>
            <a:ext cx="90552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Отзывы о платформах</a:t>
            </a:r>
          </a:p>
        </p:txBody>
      </p:sp>
    </p:spTree>
    <p:extLst>
      <p:ext uri="{BB962C8B-B14F-4D97-AF65-F5344CB8AC3E}">
        <p14:creationId xmlns:p14="http://schemas.microsoft.com/office/powerpoint/2010/main" val="3635435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70881" y="2515918"/>
            <a:ext cx="3260165" cy="307445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 contourW="12700">
            <a:contourClr>
              <a:srgbClr val="F6F9F8"/>
            </a:contourClr>
          </a:sp3d>
        </p:spPr>
      </p:pic>
      <p:pic>
        <p:nvPicPr>
          <p:cNvPr id="2" name="object 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391606" y="5762494"/>
            <a:ext cx="5218716" cy="168001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72007" y="7581786"/>
            <a:ext cx="7261326" cy="167651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7" cstate="print">
            <a:biLevel thresh="75000"/>
          </a:blip>
          <a:stretch>
            <a:fillRect/>
          </a:stretch>
        </p:blipFill>
        <p:spPr>
          <a:xfrm>
            <a:off x="0" y="0"/>
            <a:ext cx="6731445" cy="10286999"/>
          </a:xfrm>
          <a:prstGeom prst="rect">
            <a:avLst/>
          </a:prstGeom>
          <a:noFill/>
        </p:spPr>
      </p:pic>
      <p:sp>
        <p:nvSpPr>
          <p:cNvPr id="6" name="object 6"/>
          <p:cNvSpPr txBox="1"/>
          <p:nvPr/>
        </p:nvSpPr>
        <p:spPr>
          <a:xfrm>
            <a:off x="4319910" y="5808503"/>
            <a:ext cx="8572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00" dirty="0">
                <a:latin typeface="Tahoma"/>
                <a:cs typeface="Tahoma"/>
              </a:rPr>
              <a:t>TAM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619685" y="5567858"/>
            <a:ext cx="2305050" cy="998855"/>
            <a:chOff x="5619685" y="5567858"/>
            <a:chExt cx="2305050" cy="998855"/>
          </a:xfrm>
        </p:grpSpPr>
        <p:sp>
          <p:nvSpPr>
            <p:cNvPr id="8" name="object 8"/>
            <p:cNvSpPr/>
            <p:nvPr/>
          </p:nvSpPr>
          <p:spPr>
            <a:xfrm>
              <a:off x="5619685" y="5642493"/>
              <a:ext cx="2223770" cy="840105"/>
            </a:xfrm>
            <a:custGeom>
              <a:avLst/>
              <a:gdLst/>
              <a:ahLst/>
              <a:cxnLst/>
              <a:rect l="l" t="t" r="r" b="b"/>
              <a:pathLst>
                <a:path w="2223770" h="840104">
                  <a:moveTo>
                    <a:pt x="1803687" y="839954"/>
                  </a:moveTo>
                  <a:lnTo>
                    <a:pt x="419976" y="839954"/>
                  </a:lnTo>
                  <a:lnTo>
                    <a:pt x="370998" y="837129"/>
                  </a:lnTo>
                  <a:lnTo>
                    <a:pt x="323680" y="828862"/>
                  </a:lnTo>
                  <a:lnTo>
                    <a:pt x="278336" y="815470"/>
                  </a:lnTo>
                  <a:lnTo>
                    <a:pt x="235281" y="797267"/>
                  </a:lnTo>
                  <a:lnTo>
                    <a:pt x="194832" y="774569"/>
                  </a:lnTo>
                  <a:lnTo>
                    <a:pt x="157302" y="747690"/>
                  </a:lnTo>
                  <a:lnTo>
                    <a:pt x="123008" y="716946"/>
                  </a:lnTo>
                  <a:lnTo>
                    <a:pt x="92264" y="682651"/>
                  </a:lnTo>
                  <a:lnTo>
                    <a:pt x="65385" y="645122"/>
                  </a:lnTo>
                  <a:lnTo>
                    <a:pt x="42686" y="604672"/>
                  </a:lnTo>
                  <a:lnTo>
                    <a:pt x="24484" y="561618"/>
                  </a:lnTo>
                  <a:lnTo>
                    <a:pt x="11091" y="516274"/>
                  </a:lnTo>
                  <a:lnTo>
                    <a:pt x="2825" y="468955"/>
                  </a:lnTo>
                  <a:lnTo>
                    <a:pt x="0" y="419977"/>
                  </a:lnTo>
                  <a:lnTo>
                    <a:pt x="2825" y="370999"/>
                  </a:lnTo>
                  <a:lnTo>
                    <a:pt x="11091" y="323680"/>
                  </a:lnTo>
                  <a:lnTo>
                    <a:pt x="24484" y="278336"/>
                  </a:lnTo>
                  <a:lnTo>
                    <a:pt x="42686" y="235281"/>
                  </a:lnTo>
                  <a:lnTo>
                    <a:pt x="65385" y="194832"/>
                  </a:lnTo>
                  <a:lnTo>
                    <a:pt x="92264" y="157302"/>
                  </a:lnTo>
                  <a:lnTo>
                    <a:pt x="123008" y="123008"/>
                  </a:lnTo>
                  <a:lnTo>
                    <a:pt x="157302" y="92264"/>
                  </a:lnTo>
                  <a:lnTo>
                    <a:pt x="194832" y="65385"/>
                  </a:lnTo>
                  <a:lnTo>
                    <a:pt x="235281" y="42686"/>
                  </a:lnTo>
                  <a:lnTo>
                    <a:pt x="278336" y="24484"/>
                  </a:lnTo>
                  <a:lnTo>
                    <a:pt x="323680" y="11091"/>
                  </a:lnTo>
                  <a:lnTo>
                    <a:pt x="370998" y="2825"/>
                  </a:lnTo>
                  <a:lnTo>
                    <a:pt x="419977" y="0"/>
                  </a:lnTo>
                  <a:lnTo>
                    <a:pt x="1803686" y="0"/>
                  </a:lnTo>
                  <a:lnTo>
                    <a:pt x="1852664" y="2825"/>
                  </a:lnTo>
                  <a:lnTo>
                    <a:pt x="1899983" y="11091"/>
                  </a:lnTo>
                  <a:lnTo>
                    <a:pt x="1945327" y="24484"/>
                  </a:lnTo>
                  <a:lnTo>
                    <a:pt x="1988381" y="42686"/>
                  </a:lnTo>
                  <a:lnTo>
                    <a:pt x="2028831" y="65385"/>
                  </a:lnTo>
                  <a:lnTo>
                    <a:pt x="2066360" y="92264"/>
                  </a:lnTo>
                  <a:lnTo>
                    <a:pt x="2100655" y="123008"/>
                  </a:lnTo>
                  <a:lnTo>
                    <a:pt x="2131399" y="157302"/>
                  </a:lnTo>
                  <a:lnTo>
                    <a:pt x="2158278" y="194832"/>
                  </a:lnTo>
                  <a:lnTo>
                    <a:pt x="2180976" y="235281"/>
                  </a:lnTo>
                  <a:lnTo>
                    <a:pt x="2199179" y="278336"/>
                  </a:lnTo>
                  <a:lnTo>
                    <a:pt x="2212571" y="323680"/>
                  </a:lnTo>
                  <a:lnTo>
                    <a:pt x="2220837" y="370999"/>
                  </a:lnTo>
                  <a:lnTo>
                    <a:pt x="2223663" y="419977"/>
                  </a:lnTo>
                  <a:lnTo>
                    <a:pt x="2220837" y="468955"/>
                  </a:lnTo>
                  <a:lnTo>
                    <a:pt x="2212571" y="516274"/>
                  </a:lnTo>
                  <a:lnTo>
                    <a:pt x="2199179" y="561618"/>
                  </a:lnTo>
                  <a:lnTo>
                    <a:pt x="2180976" y="604672"/>
                  </a:lnTo>
                  <a:lnTo>
                    <a:pt x="2158278" y="645122"/>
                  </a:lnTo>
                  <a:lnTo>
                    <a:pt x="2131399" y="682651"/>
                  </a:lnTo>
                  <a:lnTo>
                    <a:pt x="2100655" y="716946"/>
                  </a:lnTo>
                  <a:lnTo>
                    <a:pt x="2066360" y="747690"/>
                  </a:lnTo>
                  <a:lnTo>
                    <a:pt x="2028831" y="774569"/>
                  </a:lnTo>
                  <a:lnTo>
                    <a:pt x="1988381" y="797267"/>
                  </a:lnTo>
                  <a:lnTo>
                    <a:pt x="1945327" y="815470"/>
                  </a:lnTo>
                  <a:lnTo>
                    <a:pt x="1899983" y="828862"/>
                  </a:lnTo>
                  <a:lnTo>
                    <a:pt x="1852664" y="837129"/>
                  </a:lnTo>
                  <a:lnTo>
                    <a:pt x="1803687" y="839954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dk1">
                  <a:shade val="1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77110" y="5653583"/>
              <a:ext cx="2062480" cy="827405"/>
            </a:xfrm>
            <a:custGeom>
              <a:avLst/>
              <a:gdLst/>
              <a:ahLst/>
              <a:cxnLst/>
              <a:rect l="l" t="t" r="r" b="b"/>
              <a:pathLst>
                <a:path w="2062479" h="827404">
                  <a:moveTo>
                    <a:pt x="1742436" y="0"/>
                  </a:moveTo>
                  <a:lnTo>
                    <a:pt x="1787773" y="13390"/>
                  </a:lnTo>
                  <a:lnTo>
                    <a:pt x="1830822" y="31590"/>
                  </a:lnTo>
                  <a:lnTo>
                    <a:pt x="1871266" y="54285"/>
                  </a:lnTo>
                  <a:lnTo>
                    <a:pt x="1908790" y="81160"/>
                  </a:lnTo>
                  <a:lnTo>
                    <a:pt x="1943079" y="111900"/>
                  </a:lnTo>
                  <a:lnTo>
                    <a:pt x="1973819" y="146190"/>
                  </a:lnTo>
                  <a:lnTo>
                    <a:pt x="2000694" y="183714"/>
                  </a:lnTo>
                  <a:lnTo>
                    <a:pt x="2023390" y="224158"/>
                  </a:lnTo>
                  <a:lnTo>
                    <a:pt x="2041590" y="267206"/>
                  </a:lnTo>
                  <a:lnTo>
                    <a:pt x="2054980" y="312544"/>
                  </a:lnTo>
                  <a:lnTo>
                    <a:pt x="2061900" y="352151"/>
                  </a:lnTo>
                </a:path>
                <a:path w="2062479" h="827404">
                  <a:moveTo>
                    <a:pt x="2061900" y="465504"/>
                  </a:moveTo>
                  <a:lnTo>
                    <a:pt x="2054980" y="505111"/>
                  </a:lnTo>
                  <a:lnTo>
                    <a:pt x="2041590" y="550449"/>
                  </a:lnTo>
                  <a:lnTo>
                    <a:pt x="2023390" y="593497"/>
                  </a:lnTo>
                  <a:lnTo>
                    <a:pt x="2000694" y="633941"/>
                  </a:lnTo>
                  <a:lnTo>
                    <a:pt x="1973819" y="671465"/>
                  </a:lnTo>
                  <a:lnTo>
                    <a:pt x="1943079" y="705755"/>
                  </a:lnTo>
                  <a:lnTo>
                    <a:pt x="1908790" y="736495"/>
                  </a:lnTo>
                  <a:lnTo>
                    <a:pt x="1871266" y="763370"/>
                  </a:lnTo>
                  <a:lnTo>
                    <a:pt x="1830822" y="786065"/>
                  </a:lnTo>
                  <a:lnTo>
                    <a:pt x="1787773" y="804265"/>
                  </a:lnTo>
                  <a:lnTo>
                    <a:pt x="1742436" y="817656"/>
                  </a:lnTo>
                  <a:lnTo>
                    <a:pt x="1695124" y="825921"/>
                  </a:lnTo>
                  <a:lnTo>
                    <a:pt x="1674528" y="827109"/>
                  </a:lnTo>
                </a:path>
                <a:path w="2062479" h="827404">
                  <a:moveTo>
                    <a:pt x="234261" y="827109"/>
                  </a:moveTo>
                  <a:lnTo>
                    <a:pt x="166353" y="817656"/>
                  </a:lnTo>
                  <a:lnTo>
                    <a:pt x="121016" y="804265"/>
                  </a:lnTo>
                  <a:lnTo>
                    <a:pt x="77967" y="786065"/>
                  </a:lnTo>
                  <a:lnTo>
                    <a:pt x="37524" y="763370"/>
                  </a:lnTo>
                  <a:lnTo>
                    <a:pt x="0" y="736495"/>
                  </a:lnTo>
                </a:path>
              </a:pathLst>
            </a:custGeom>
            <a:ln w="171449">
              <a:solidFill>
                <a:schemeClr val="dk1">
                  <a:shade val="1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021620" y="5788575"/>
            <a:ext cx="1419860" cy="4898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100" b="1" dirty="0">
                <a:latin typeface="Tahoma"/>
                <a:cs typeface="Tahoma"/>
              </a:rPr>
              <a:t>734,4</a:t>
            </a:r>
            <a:endParaRPr sz="3100" dirty="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19910" y="6972306"/>
            <a:ext cx="8642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95" dirty="0">
                <a:latin typeface="Tahoma"/>
                <a:cs typeface="Tahoma"/>
              </a:rPr>
              <a:t>SAM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619685" y="6763253"/>
            <a:ext cx="2305050" cy="967105"/>
            <a:chOff x="5619685" y="6763253"/>
            <a:chExt cx="2305050" cy="967105"/>
          </a:xfrm>
        </p:grpSpPr>
        <p:sp>
          <p:nvSpPr>
            <p:cNvPr id="13" name="object 13"/>
            <p:cNvSpPr/>
            <p:nvPr/>
          </p:nvSpPr>
          <p:spPr>
            <a:xfrm>
              <a:off x="5619685" y="6806297"/>
              <a:ext cx="2223770" cy="840105"/>
            </a:xfrm>
            <a:custGeom>
              <a:avLst/>
              <a:gdLst/>
              <a:ahLst/>
              <a:cxnLst/>
              <a:rect l="l" t="t" r="r" b="b"/>
              <a:pathLst>
                <a:path w="2223770" h="840104">
                  <a:moveTo>
                    <a:pt x="1803687" y="839954"/>
                  </a:moveTo>
                  <a:lnTo>
                    <a:pt x="419976" y="839954"/>
                  </a:lnTo>
                  <a:lnTo>
                    <a:pt x="370998" y="837129"/>
                  </a:lnTo>
                  <a:lnTo>
                    <a:pt x="323680" y="828862"/>
                  </a:lnTo>
                  <a:lnTo>
                    <a:pt x="278336" y="815470"/>
                  </a:lnTo>
                  <a:lnTo>
                    <a:pt x="235281" y="797267"/>
                  </a:lnTo>
                  <a:lnTo>
                    <a:pt x="194832" y="774569"/>
                  </a:lnTo>
                  <a:lnTo>
                    <a:pt x="157302" y="747690"/>
                  </a:lnTo>
                  <a:lnTo>
                    <a:pt x="123008" y="716946"/>
                  </a:lnTo>
                  <a:lnTo>
                    <a:pt x="92264" y="682651"/>
                  </a:lnTo>
                  <a:lnTo>
                    <a:pt x="65385" y="645122"/>
                  </a:lnTo>
                  <a:lnTo>
                    <a:pt x="42686" y="604672"/>
                  </a:lnTo>
                  <a:lnTo>
                    <a:pt x="24484" y="561618"/>
                  </a:lnTo>
                  <a:lnTo>
                    <a:pt x="11091" y="516274"/>
                  </a:lnTo>
                  <a:lnTo>
                    <a:pt x="2825" y="468955"/>
                  </a:lnTo>
                  <a:lnTo>
                    <a:pt x="0" y="419977"/>
                  </a:lnTo>
                  <a:lnTo>
                    <a:pt x="2825" y="370999"/>
                  </a:lnTo>
                  <a:lnTo>
                    <a:pt x="11091" y="323680"/>
                  </a:lnTo>
                  <a:lnTo>
                    <a:pt x="24484" y="278336"/>
                  </a:lnTo>
                  <a:lnTo>
                    <a:pt x="42686" y="235281"/>
                  </a:lnTo>
                  <a:lnTo>
                    <a:pt x="65385" y="194832"/>
                  </a:lnTo>
                  <a:lnTo>
                    <a:pt x="92264" y="157302"/>
                  </a:lnTo>
                  <a:lnTo>
                    <a:pt x="123008" y="123008"/>
                  </a:lnTo>
                  <a:lnTo>
                    <a:pt x="157302" y="92264"/>
                  </a:lnTo>
                  <a:lnTo>
                    <a:pt x="194832" y="65385"/>
                  </a:lnTo>
                  <a:lnTo>
                    <a:pt x="235281" y="42686"/>
                  </a:lnTo>
                  <a:lnTo>
                    <a:pt x="278336" y="24484"/>
                  </a:lnTo>
                  <a:lnTo>
                    <a:pt x="323680" y="11091"/>
                  </a:lnTo>
                  <a:lnTo>
                    <a:pt x="370998" y="2825"/>
                  </a:lnTo>
                  <a:lnTo>
                    <a:pt x="419977" y="0"/>
                  </a:lnTo>
                  <a:lnTo>
                    <a:pt x="1803686" y="0"/>
                  </a:lnTo>
                  <a:lnTo>
                    <a:pt x="1852664" y="2825"/>
                  </a:lnTo>
                  <a:lnTo>
                    <a:pt x="1899983" y="11091"/>
                  </a:lnTo>
                  <a:lnTo>
                    <a:pt x="1945327" y="24484"/>
                  </a:lnTo>
                  <a:lnTo>
                    <a:pt x="1988381" y="42686"/>
                  </a:lnTo>
                  <a:lnTo>
                    <a:pt x="2028831" y="65385"/>
                  </a:lnTo>
                  <a:lnTo>
                    <a:pt x="2066360" y="92264"/>
                  </a:lnTo>
                  <a:lnTo>
                    <a:pt x="2100655" y="123008"/>
                  </a:lnTo>
                  <a:lnTo>
                    <a:pt x="2131399" y="157302"/>
                  </a:lnTo>
                  <a:lnTo>
                    <a:pt x="2158278" y="194832"/>
                  </a:lnTo>
                  <a:lnTo>
                    <a:pt x="2180976" y="235281"/>
                  </a:lnTo>
                  <a:lnTo>
                    <a:pt x="2199179" y="278336"/>
                  </a:lnTo>
                  <a:lnTo>
                    <a:pt x="2212571" y="323680"/>
                  </a:lnTo>
                  <a:lnTo>
                    <a:pt x="2220837" y="370999"/>
                  </a:lnTo>
                  <a:lnTo>
                    <a:pt x="2223663" y="419977"/>
                  </a:lnTo>
                  <a:lnTo>
                    <a:pt x="2220837" y="468955"/>
                  </a:lnTo>
                  <a:lnTo>
                    <a:pt x="2212571" y="516274"/>
                  </a:lnTo>
                  <a:lnTo>
                    <a:pt x="2199179" y="561618"/>
                  </a:lnTo>
                  <a:lnTo>
                    <a:pt x="2180976" y="604672"/>
                  </a:lnTo>
                  <a:lnTo>
                    <a:pt x="2158278" y="645122"/>
                  </a:lnTo>
                  <a:lnTo>
                    <a:pt x="2131399" y="682651"/>
                  </a:lnTo>
                  <a:lnTo>
                    <a:pt x="2100655" y="716946"/>
                  </a:lnTo>
                  <a:lnTo>
                    <a:pt x="2066360" y="747690"/>
                  </a:lnTo>
                  <a:lnTo>
                    <a:pt x="2028831" y="774569"/>
                  </a:lnTo>
                  <a:lnTo>
                    <a:pt x="1988381" y="797267"/>
                  </a:lnTo>
                  <a:lnTo>
                    <a:pt x="1945327" y="815470"/>
                  </a:lnTo>
                  <a:lnTo>
                    <a:pt x="1899983" y="828862"/>
                  </a:lnTo>
                  <a:lnTo>
                    <a:pt x="1852664" y="837129"/>
                  </a:lnTo>
                  <a:lnTo>
                    <a:pt x="1803687" y="839954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dk1">
                  <a:shade val="1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42821" y="6848978"/>
              <a:ext cx="2096770" cy="795655"/>
            </a:xfrm>
            <a:custGeom>
              <a:avLst/>
              <a:gdLst/>
              <a:ahLst/>
              <a:cxnLst/>
              <a:rect l="l" t="t" r="r" b="b"/>
              <a:pathLst>
                <a:path w="2096770" h="795654">
                  <a:moveTo>
                    <a:pt x="1865112" y="0"/>
                  </a:moveTo>
                  <a:lnTo>
                    <a:pt x="1905555" y="22695"/>
                  </a:lnTo>
                  <a:lnTo>
                    <a:pt x="1943079" y="49570"/>
                  </a:lnTo>
                  <a:lnTo>
                    <a:pt x="1977369" y="80310"/>
                  </a:lnTo>
                  <a:lnTo>
                    <a:pt x="2008109" y="114599"/>
                  </a:lnTo>
                  <a:lnTo>
                    <a:pt x="2034984" y="152124"/>
                  </a:lnTo>
                  <a:lnTo>
                    <a:pt x="2057679" y="192567"/>
                  </a:lnTo>
                  <a:lnTo>
                    <a:pt x="2075880" y="235616"/>
                  </a:lnTo>
                  <a:lnTo>
                    <a:pt x="2089270" y="280953"/>
                  </a:lnTo>
                  <a:lnTo>
                    <a:pt x="2096189" y="320561"/>
                  </a:lnTo>
                </a:path>
                <a:path w="2096770" h="795654">
                  <a:moveTo>
                    <a:pt x="2096189" y="433913"/>
                  </a:moveTo>
                  <a:lnTo>
                    <a:pt x="2089270" y="473520"/>
                  </a:lnTo>
                  <a:lnTo>
                    <a:pt x="2075880" y="518858"/>
                  </a:lnTo>
                  <a:lnTo>
                    <a:pt x="2057679" y="561906"/>
                  </a:lnTo>
                  <a:lnTo>
                    <a:pt x="2034984" y="602350"/>
                  </a:lnTo>
                  <a:lnTo>
                    <a:pt x="2008109" y="639875"/>
                  </a:lnTo>
                  <a:lnTo>
                    <a:pt x="1977369" y="674164"/>
                  </a:lnTo>
                  <a:lnTo>
                    <a:pt x="1943079" y="704904"/>
                  </a:lnTo>
                  <a:lnTo>
                    <a:pt x="1905555" y="731779"/>
                  </a:lnTo>
                  <a:lnTo>
                    <a:pt x="1865111" y="754474"/>
                  </a:lnTo>
                  <a:lnTo>
                    <a:pt x="1822063" y="772675"/>
                  </a:lnTo>
                  <a:lnTo>
                    <a:pt x="1776725" y="786065"/>
                  </a:lnTo>
                  <a:lnTo>
                    <a:pt x="1729413" y="794330"/>
                  </a:lnTo>
                  <a:lnTo>
                    <a:pt x="1708817" y="795518"/>
                  </a:lnTo>
                </a:path>
                <a:path w="2096770" h="795654">
                  <a:moveTo>
                    <a:pt x="268551" y="795518"/>
                  </a:moveTo>
                  <a:lnTo>
                    <a:pt x="200643" y="786065"/>
                  </a:lnTo>
                  <a:lnTo>
                    <a:pt x="155305" y="772675"/>
                  </a:lnTo>
                  <a:lnTo>
                    <a:pt x="112257" y="754474"/>
                  </a:lnTo>
                  <a:lnTo>
                    <a:pt x="71813" y="731779"/>
                  </a:lnTo>
                  <a:lnTo>
                    <a:pt x="34289" y="704904"/>
                  </a:lnTo>
                  <a:lnTo>
                    <a:pt x="0" y="674164"/>
                  </a:lnTo>
                </a:path>
              </a:pathLst>
            </a:custGeom>
            <a:ln w="171449">
              <a:solidFill>
                <a:schemeClr val="dk1">
                  <a:shade val="1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107047" y="6952378"/>
            <a:ext cx="124904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100" b="1" dirty="0">
                <a:latin typeface="Tahoma"/>
                <a:cs typeface="Tahoma"/>
              </a:rPr>
              <a:t>72</a:t>
            </a:r>
            <a:endParaRPr sz="3100" dirty="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19910" y="8136115"/>
            <a:ext cx="8921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85" dirty="0">
                <a:latin typeface="Tahoma"/>
                <a:cs typeface="Tahoma"/>
              </a:rPr>
              <a:t>SOM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619685" y="7908859"/>
            <a:ext cx="2305050" cy="985519"/>
            <a:chOff x="5619685" y="7908859"/>
            <a:chExt cx="2305050" cy="985519"/>
          </a:xfrm>
        </p:grpSpPr>
        <p:sp>
          <p:nvSpPr>
            <p:cNvPr id="18" name="object 18"/>
            <p:cNvSpPr/>
            <p:nvPr/>
          </p:nvSpPr>
          <p:spPr>
            <a:xfrm>
              <a:off x="5619685" y="7970103"/>
              <a:ext cx="2223770" cy="840105"/>
            </a:xfrm>
            <a:custGeom>
              <a:avLst/>
              <a:gdLst/>
              <a:ahLst/>
              <a:cxnLst/>
              <a:rect l="l" t="t" r="r" b="b"/>
              <a:pathLst>
                <a:path w="2223770" h="840104">
                  <a:moveTo>
                    <a:pt x="1803687" y="839954"/>
                  </a:moveTo>
                  <a:lnTo>
                    <a:pt x="419976" y="839954"/>
                  </a:lnTo>
                  <a:lnTo>
                    <a:pt x="370998" y="837129"/>
                  </a:lnTo>
                  <a:lnTo>
                    <a:pt x="323680" y="828862"/>
                  </a:lnTo>
                  <a:lnTo>
                    <a:pt x="278336" y="815470"/>
                  </a:lnTo>
                  <a:lnTo>
                    <a:pt x="235281" y="797267"/>
                  </a:lnTo>
                  <a:lnTo>
                    <a:pt x="194832" y="774569"/>
                  </a:lnTo>
                  <a:lnTo>
                    <a:pt x="157302" y="747690"/>
                  </a:lnTo>
                  <a:lnTo>
                    <a:pt x="123008" y="716946"/>
                  </a:lnTo>
                  <a:lnTo>
                    <a:pt x="92264" y="682651"/>
                  </a:lnTo>
                  <a:lnTo>
                    <a:pt x="65385" y="645122"/>
                  </a:lnTo>
                  <a:lnTo>
                    <a:pt x="42686" y="604672"/>
                  </a:lnTo>
                  <a:lnTo>
                    <a:pt x="24484" y="561618"/>
                  </a:lnTo>
                  <a:lnTo>
                    <a:pt x="11091" y="516274"/>
                  </a:lnTo>
                  <a:lnTo>
                    <a:pt x="2825" y="468955"/>
                  </a:lnTo>
                  <a:lnTo>
                    <a:pt x="0" y="419977"/>
                  </a:lnTo>
                  <a:lnTo>
                    <a:pt x="2825" y="370998"/>
                  </a:lnTo>
                  <a:lnTo>
                    <a:pt x="11091" y="323680"/>
                  </a:lnTo>
                  <a:lnTo>
                    <a:pt x="24484" y="278336"/>
                  </a:lnTo>
                  <a:lnTo>
                    <a:pt x="42686" y="235281"/>
                  </a:lnTo>
                  <a:lnTo>
                    <a:pt x="65385" y="194832"/>
                  </a:lnTo>
                  <a:lnTo>
                    <a:pt x="92264" y="157302"/>
                  </a:lnTo>
                  <a:lnTo>
                    <a:pt x="123008" y="123008"/>
                  </a:lnTo>
                  <a:lnTo>
                    <a:pt x="157302" y="92264"/>
                  </a:lnTo>
                  <a:lnTo>
                    <a:pt x="194832" y="65385"/>
                  </a:lnTo>
                  <a:lnTo>
                    <a:pt x="235281" y="42686"/>
                  </a:lnTo>
                  <a:lnTo>
                    <a:pt x="278336" y="24484"/>
                  </a:lnTo>
                  <a:lnTo>
                    <a:pt x="323680" y="11091"/>
                  </a:lnTo>
                  <a:lnTo>
                    <a:pt x="370998" y="2825"/>
                  </a:lnTo>
                  <a:lnTo>
                    <a:pt x="419977" y="0"/>
                  </a:lnTo>
                  <a:lnTo>
                    <a:pt x="1803686" y="0"/>
                  </a:lnTo>
                  <a:lnTo>
                    <a:pt x="1852664" y="2825"/>
                  </a:lnTo>
                  <a:lnTo>
                    <a:pt x="1899983" y="11091"/>
                  </a:lnTo>
                  <a:lnTo>
                    <a:pt x="1945327" y="24484"/>
                  </a:lnTo>
                  <a:lnTo>
                    <a:pt x="1988381" y="42686"/>
                  </a:lnTo>
                  <a:lnTo>
                    <a:pt x="2028831" y="65385"/>
                  </a:lnTo>
                  <a:lnTo>
                    <a:pt x="2066360" y="92264"/>
                  </a:lnTo>
                  <a:lnTo>
                    <a:pt x="2100655" y="123008"/>
                  </a:lnTo>
                  <a:lnTo>
                    <a:pt x="2131399" y="157302"/>
                  </a:lnTo>
                  <a:lnTo>
                    <a:pt x="2158278" y="194832"/>
                  </a:lnTo>
                  <a:lnTo>
                    <a:pt x="2180976" y="235281"/>
                  </a:lnTo>
                  <a:lnTo>
                    <a:pt x="2199179" y="278336"/>
                  </a:lnTo>
                  <a:lnTo>
                    <a:pt x="2212571" y="323680"/>
                  </a:lnTo>
                  <a:lnTo>
                    <a:pt x="2220837" y="370998"/>
                  </a:lnTo>
                  <a:lnTo>
                    <a:pt x="2223663" y="419977"/>
                  </a:lnTo>
                  <a:lnTo>
                    <a:pt x="2220837" y="468955"/>
                  </a:lnTo>
                  <a:lnTo>
                    <a:pt x="2212571" y="516274"/>
                  </a:lnTo>
                  <a:lnTo>
                    <a:pt x="2199179" y="561618"/>
                  </a:lnTo>
                  <a:lnTo>
                    <a:pt x="2180976" y="604672"/>
                  </a:lnTo>
                  <a:lnTo>
                    <a:pt x="2158278" y="645122"/>
                  </a:lnTo>
                  <a:lnTo>
                    <a:pt x="2131399" y="682651"/>
                  </a:lnTo>
                  <a:lnTo>
                    <a:pt x="2100655" y="716946"/>
                  </a:lnTo>
                  <a:lnTo>
                    <a:pt x="2066360" y="747690"/>
                  </a:lnTo>
                  <a:lnTo>
                    <a:pt x="2028831" y="774569"/>
                  </a:lnTo>
                  <a:lnTo>
                    <a:pt x="1988381" y="797267"/>
                  </a:lnTo>
                  <a:lnTo>
                    <a:pt x="1945327" y="815470"/>
                  </a:lnTo>
                  <a:lnTo>
                    <a:pt x="1899983" y="828862"/>
                  </a:lnTo>
                  <a:lnTo>
                    <a:pt x="1852664" y="837129"/>
                  </a:lnTo>
                  <a:lnTo>
                    <a:pt x="1803687" y="839954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dk1">
                  <a:shade val="1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55078" y="7994584"/>
              <a:ext cx="1984375" cy="814069"/>
            </a:xfrm>
            <a:custGeom>
              <a:avLst/>
              <a:gdLst/>
              <a:ahLst/>
              <a:cxnLst/>
              <a:rect l="l" t="t" r="r" b="b"/>
              <a:pathLst>
                <a:path w="1984375" h="814070">
                  <a:moveTo>
                    <a:pt x="1709806" y="0"/>
                  </a:moveTo>
                  <a:lnTo>
                    <a:pt x="1752854" y="18200"/>
                  </a:lnTo>
                  <a:lnTo>
                    <a:pt x="1793298" y="40895"/>
                  </a:lnTo>
                  <a:lnTo>
                    <a:pt x="1830822" y="67770"/>
                  </a:lnTo>
                  <a:lnTo>
                    <a:pt x="1865111" y="98510"/>
                  </a:lnTo>
                  <a:lnTo>
                    <a:pt x="1895851" y="132800"/>
                  </a:lnTo>
                  <a:lnTo>
                    <a:pt x="1922726" y="170324"/>
                  </a:lnTo>
                  <a:lnTo>
                    <a:pt x="1945422" y="210768"/>
                  </a:lnTo>
                  <a:lnTo>
                    <a:pt x="1963622" y="253816"/>
                  </a:lnTo>
                  <a:lnTo>
                    <a:pt x="1977012" y="299154"/>
                  </a:lnTo>
                  <a:lnTo>
                    <a:pt x="1983932" y="338761"/>
                  </a:lnTo>
                </a:path>
                <a:path w="1984375" h="814070">
                  <a:moveTo>
                    <a:pt x="1983932" y="452113"/>
                  </a:moveTo>
                  <a:lnTo>
                    <a:pt x="1977012" y="491721"/>
                  </a:lnTo>
                  <a:lnTo>
                    <a:pt x="1963622" y="537058"/>
                  </a:lnTo>
                  <a:lnTo>
                    <a:pt x="1945422" y="580107"/>
                  </a:lnTo>
                  <a:lnTo>
                    <a:pt x="1922726" y="620551"/>
                  </a:lnTo>
                  <a:lnTo>
                    <a:pt x="1895851" y="658075"/>
                  </a:lnTo>
                  <a:lnTo>
                    <a:pt x="1865111" y="692364"/>
                  </a:lnTo>
                  <a:lnTo>
                    <a:pt x="1830822" y="723104"/>
                  </a:lnTo>
                  <a:lnTo>
                    <a:pt x="1793298" y="749979"/>
                  </a:lnTo>
                  <a:lnTo>
                    <a:pt x="1752854" y="772675"/>
                  </a:lnTo>
                  <a:lnTo>
                    <a:pt x="1709805" y="790875"/>
                  </a:lnTo>
                  <a:lnTo>
                    <a:pt x="1664468" y="804265"/>
                  </a:lnTo>
                  <a:lnTo>
                    <a:pt x="1617156" y="812531"/>
                  </a:lnTo>
                  <a:lnTo>
                    <a:pt x="1596559" y="813719"/>
                  </a:lnTo>
                </a:path>
                <a:path w="1984375" h="814070">
                  <a:moveTo>
                    <a:pt x="156294" y="813719"/>
                  </a:moveTo>
                  <a:lnTo>
                    <a:pt x="135698" y="812531"/>
                  </a:lnTo>
                  <a:lnTo>
                    <a:pt x="88386" y="804265"/>
                  </a:lnTo>
                  <a:lnTo>
                    <a:pt x="43048" y="790875"/>
                  </a:lnTo>
                  <a:lnTo>
                    <a:pt x="0" y="772675"/>
                  </a:lnTo>
                </a:path>
              </a:pathLst>
            </a:custGeom>
            <a:ln w="171449">
              <a:solidFill>
                <a:schemeClr val="dk1">
                  <a:shade val="1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156161" y="8116184"/>
            <a:ext cx="115062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100" b="1" dirty="0">
                <a:latin typeface="Tahoma"/>
                <a:cs typeface="Tahoma"/>
              </a:rPr>
              <a:t>3,6</a:t>
            </a:r>
            <a:endParaRPr sz="3100" dirty="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147484" y="3701681"/>
            <a:ext cx="1706958" cy="16735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ru-RU" sz="3600" spc="-150" dirty="0">
                <a:solidFill>
                  <a:srgbClr val="FFFFFF"/>
                </a:solidFill>
                <a:latin typeface="Calibri" panose="020F0502020204030204" pitchFamily="34" charset="0"/>
                <a:ea typeface="Baskerville" panose="02020502070401020303" pitchFamily="18" charset="0"/>
                <a:cs typeface="Calibri" panose="020F0502020204030204" pitchFamily="34" charset="0"/>
              </a:rPr>
              <a:t>750 врачей (5%)</a:t>
            </a:r>
            <a:endParaRPr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012709" y="6305029"/>
            <a:ext cx="3840795" cy="7502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4800" spc="-150" dirty="0">
                <a:solidFill>
                  <a:srgbClr val="FFFFFF"/>
                </a:solidFill>
                <a:latin typeface="Calibri" panose="020F0502020204030204" pitchFamily="34" charset="0"/>
                <a:ea typeface="Baskerville" panose="02020502070401020303" pitchFamily="18" charset="0"/>
                <a:cs typeface="Calibri" panose="020F0502020204030204" pitchFamily="34" charset="0"/>
              </a:rPr>
              <a:t>15 тыс. врачей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0603976" y="7970103"/>
            <a:ext cx="5006346" cy="93487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6000" spc="-150" dirty="0">
                <a:solidFill>
                  <a:srgbClr val="FFFFFF"/>
                </a:solidFill>
                <a:latin typeface="Calibri" panose="020F0502020204030204" pitchFamily="34" charset="0"/>
                <a:ea typeface="Baskerville" panose="02020502070401020303" pitchFamily="18" charset="0"/>
                <a:cs typeface="Calibri" panose="020F0502020204030204" pitchFamily="34" charset="0"/>
              </a:rPr>
              <a:t>153 </a:t>
            </a:r>
            <a:r>
              <a:rPr lang="ru-RU" sz="6000" spc="-150" dirty="0">
                <a:solidFill>
                  <a:srgbClr val="FFFFFF"/>
                </a:solidFill>
                <a:latin typeface="Calibri" panose="020F0502020204030204" pitchFamily="34" charset="0"/>
                <a:ea typeface="Baskerville" panose="02020502070401020303" pitchFamily="18" charset="0"/>
                <a:cs typeface="Calibri" panose="020F0502020204030204" pitchFamily="34" charset="0"/>
              </a:rPr>
              <a:t>тыс. врачей</a:t>
            </a:r>
            <a:endParaRPr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4019899" y="641948"/>
            <a:ext cx="6047740" cy="136960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8800" spc="145" dirty="0">
                <a:solidFill>
                  <a:srgbClr val="0F0F0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Рынок</a:t>
            </a:r>
            <a:endParaRPr sz="8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00782" y="2092278"/>
            <a:ext cx="7955775" cy="2695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00"/>
              </a:lnSpc>
              <a:spcBef>
                <a:spcPts val="100"/>
              </a:spcBef>
            </a:pPr>
            <a:r>
              <a:rPr lang="ru-RU" sz="3200" b="1" dirty="0">
                <a:solidFill>
                  <a:srgbClr val="0F0F0F"/>
                </a:solidFill>
                <a:cs typeface="Verdana"/>
              </a:rPr>
              <a:t>Прибыль</a:t>
            </a:r>
            <a:r>
              <a:rPr lang="ru-RU" sz="2400" dirty="0">
                <a:solidFill>
                  <a:srgbClr val="0F0F0F"/>
                </a:solidFill>
                <a:cs typeface="Verdana"/>
              </a:rPr>
              <a:t> = 3,6 млн.р. – (200 тыс.р. (сама платформа)+ </a:t>
            </a:r>
          </a:p>
          <a:p>
            <a:pPr marL="12700" marR="5080" algn="just">
              <a:lnSpc>
                <a:spcPct val="114900"/>
              </a:lnSpc>
              <a:spcBef>
                <a:spcPts val="100"/>
              </a:spcBef>
            </a:pPr>
            <a:r>
              <a:rPr lang="ru-RU" sz="2400" dirty="0">
                <a:solidFill>
                  <a:srgbClr val="0F0F0F"/>
                </a:solidFill>
                <a:cs typeface="Verdana"/>
              </a:rPr>
              <a:t>+700тыс.р.(маркетинг)+300 тыс.р. (орг. расходы)+300 тыс.р. (ведение учета)) = </a:t>
            </a:r>
            <a:r>
              <a:rPr lang="ru-RU" sz="3200" b="1" dirty="0">
                <a:solidFill>
                  <a:srgbClr val="0F0F0F"/>
                </a:solidFill>
                <a:cs typeface="Verdana"/>
              </a:rPr>
              <a:t>2,1 млн.р./год</a:t>
            </a:r>
          </a:p>
          <a:p>
            <a:pPr marL="12700" marR="5080" algn="just">
              <a:lnSpc>
                <a:spcPct val="114900"/>
              </a:lnSpc>
              <a:spcBef>
                <a:spcPts val="100"/>
              </a:spcBef>
            </a:pPr>
            <a:r>
              <a:rPr lang="ru-RU" sz="3200" b="1" dirty="0">
                <a:solidFill>
                  <a:srgbClr val="0F0F0F"/>
                </a:solidFill>
                <a:cs typeface="Verdana"/>
              </a:rPr>
              <a:t>Рентабельность</a:t>
            </a:r>
            <a:r>
              <a:rPr lang="ru-RU" sz="2400" dirty="0">
                <a:solidFill>
                  <a:srgbClr val="0F0F0F"/>
                </a:solidFill>
                <a:cs typeface="Verdana"/>
              </a:rPr>
              <a:t> = (3,6 млн.р. – 1,5 млн.р.) / 1,5 млн.р. * </a:t>
            </a:r>
            <a:r>
              <a:rPr lang="en-US" sz="2400" dirty="0">
                <a:solidFill>
                  <a:srgbClr val="0F0F0F"/>
                </a:solidFill>
                <a:cs typeface="Verdana"/>
              </a:rPr>
              <a:t>*</a:t>
            </a:r>
            <a:r>
              <a:rPr lang="ru-RU" sz="2400" dirty="0">
                <a:solidFill>
                  <a:srgbClr val="0F0F0F"/>
                </a:solidFill>
                <a:cs typeface="Verdana"/>
              </a:rPr>
              <a:t>100=  </a:t>
            </a:r>
            <a:r>
              <a:rPr lang="ru-RU" sz="3200" b="1" dirty="0">
                <a:solidFill>
                  <a:srgbClr val="0F0F0F"/>
                </a:solidFill>
                <a:cs typeface="Verdana"/>
              </a:rPr>
              <a:t>140%.</a:t>
            </a:r>
            <a:r>
              <a:rPr lang="ru-RU" sz="2800" b="1" dirty="0">
                <a:solidFill>
                  <a:srgbClr val="0F0F0F"/>
                </a:solidFill>
                <a:cs typeface="Verdana"/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2F8D78-CAEB-2AF9-94B8-09FE1E48ED7D}"/>
              </a:ext>
            </a:extLst>
          </p:cNvPr>
          <p:cNvSpPr txBox="1"/>
          <p:nvPr/>
        </p:nvSpPr>
        <p:spPr>
          <a:xfrm>
            <a:off x="6098228" y="4968513"/>
            <a:ext cx="1529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Млн.р.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A577DA1-2BA4-A1A1-54FA-95C974F4EA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3400" y="154608"/>
            <a:ext cx="2180658" cy="174819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" y="-7846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8F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2800" y="729045"/>
            <a:ext cx="12384951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7250" spc="50" dirty="0">
                <a:solidFill>
                  <a:schemeClr val="tx1"/>
                </a:solidFill>
                <a:latin typeface="Calibri"/>
                <a:cs typeface="Calibri"/>
              </a:rPr>
              <a:t>Способы монетизации</a:t>
            </a:r>
            <a:endParaRPr sz="725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2200" y="2533297"/>
            <a:ext cx="5503805" cy="414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algn="ctr">
              <a:lnSpc>
                <a:spcPct val="100000"/>
              </a:lnSpc>
              <a:spcBef>
                <a:spcPts val="100"/>
              </a:spcBef>
            </a:pPr>
            <a:r>
              <a:rPr sz="8000" spc="-85" dirty="0">
                <a:latin typeface="Calibri"/>
                <a:cs typeface="Calibri"/>
              </a:rPr>
              <a:t>01</a:t>
            </a:r>
            <a:endParaRPr sz="8000" dirty="0">
              <a:latin typeface="Calibri"/>
              <a:cs typeface="Calibri"/>
            </a:endParaRPr>
          </a:p>
          <a:p>
            <a:pPr marL="38100" algn="ctr">
              <a:lnSpc>
                <a:spcPct val="100000"/>
              </a:lnSpc>
              <a:spcBef>
                <a:spcPts val="4045"/>
              </a:spcBef>
            </a:pPr>
            <a:r>
              <a:rPr lang="ru-RU" sz="3100" spc="155" dirty="0">
                <a:latin typeface="Calibri" panose="020F0502020204030204" pitchFamily="34" charset="0"/>
                <a:cs typeface="Calibri" panose="020F0502020204030204" pitchFamily="34" charset="0"/>
              </a:rPr>
              <a:t>Подписка/разовая плата в месяц медицинских учреждений и отдельных практикующих врачей за пользование платформой</a:t>
            </a:r>
            <a:endParaRPr sz="3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680189" y="2533297"/>
            <a:ext cx="4393825" cy="37266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algn="ctr">
              <a:lnSpc>
                <a:spcPct val="100000"/>
              </a:lnSpc>
              <a:spcBef>
                <a:spcPts val="100"/>
              </a:spcBef>
            </a:pPr>
            <a:r>
              <a:rPr sz="8000" spc="-85" dirty="0">
                <a:latin typeface="Calibri"/>
                <a:cs typeface="Calibri"/>
              </a:rPr>
              <a:t>02</a:t>
            </a:r>
            <a:endParaRPr sz="8000" dirty="0">
              <a:latin typeface="Calibri"/>
              <a:cs typeface="Calibri"/>
            </a:endParaRPr>
          </a:p>
          <a:p>
            <a:pPr marL="38100" algn="ctr">
              <a:lnSpc>
                <a:spcPct val="100000"/>
              </a:lnSpc>
              <a:spcBef>
                <a:spcPts val="4045"/>
              </a:spcBef>
            </a:pPr>
            <a:r>
              <a:rPr lang="ru-RU" sz="3200" spc="95" dirty="0">
                <a:latin typeface="Calibri"/>
                <a:cs typeface="Calibri"/>
              </a:rPr>
              <a:t>Плата с врачей/клиник за каждого привлеченного клиента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7" name="object 14">
            <a:extLst>
              <a:ext uri="{FF2B5EF4-FFF2-40B4-BE49-F238E27FC236}">
                <a16:creationId xmlns:a16="http://schemas.microsoft.com/office/drawing/2014/main" id="{1224F194-26CC-A1CC-007E-D50575D8265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459754"/>
            <a:ext cx="4829624" cy="28194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F06B964-272D-7784-25F5-B0BD08DE690C}"/>
              </a:ext>
            </a:extLst>
          </p:cNvPr>
          <p:cNvSpPr/>
          <p:nvPr/>
        </p:nvSpPr>
        <p:spPr>
          <a:xfrm>
            <a:off x="11125200" y="3929318"/>
            <a:ext cx="5503805" cy="2819400"/>
          </a:xfrm>
          <a:prstGeom prst="rect">
            <a:avLst/>
          </a:prstGeom>
          <a:noFill/>
          <a:ln w="127000" cmpd="thickThin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496FC8F-1710-9E14-A63D-79E1DE663534}"/>
              </a:ext>
            </a:extLst>
          </p:cNvPr>
          <p:cNvSpPr/>
          <p:nvPr/>
        </p:nvSpPr>
        <p:spPr>
          <a:xfrm>
            <a:off x="2414812" y="3935158"/>
            <a:ext cx="5503805" cy="2819400"/>
          </a:xfrm>
          <a:prstGeom prst="rect">
            <a:avLst/>
          </a:prstGeom>
          <a:noFill/>
          <a:ln w="127000" cmpd="thickThin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FACE61-2825-2773-5226-E64E775A180E}"/>
              </a:ext>
            </a:extLst>
          </p:cNvPr>
          <p:cNvSpPr/>
          <p:nvPr/>
        </p:nvSpPr>
        <p:spPr>
          <a:xfrm>
            <a:off x="4376596" y="7119035"/>
            <a:ext cx="1463974" cy="524103"/>
          </a:xfrm>
          <a:prstGeom prst="rect">
            <a:avLst/>
          </a:prstGeom>
          <a:noFill/>
          <a:ln w="57150"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827231-701C-ED0A-E88B-780499E2F2A4}"/>
              </a:ext>
            </a:extLst>
          </p:cNvPr>
          <p:cNvSpPr txBox="1"/>
          <p:nvPr/>
        </p:nvSpPr>
        <p:spPr>
          <a:xfrm>
            <a:off x="4505987" y="7200103"/>
            <a:ext cx="131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ru-RU" dirty="0"/>
              <a:t>50</a:t>
            </a:r>
            <a:r>
              <a:rPr lang="en-US" dirty="0"/>
              <a:t> </a:t>
            </a:r>
            <a:r>
              <a:rPr lang="ru-RU" dirty="0"/>
              <a:t>р/мес.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CCCE584-C0A8-83FE-6C63-F58D8F3D4A8E}"/>
              </a:ext>
            </a:extLst>
          </p:cNvPr>
          <p:cNvSpPr/>
          <p:nvPr/>
        </p:nvSpPr>
        <p:spPr>
          <a:xfrm>
            <a:off x="13145114" y="7119035"/>
            <a:ext cx="1463974" cy="524103"/>
          </a:xfrm>
          <a:prstGeom prst="rect">
            <a:avLst/>
          </a:prstGeom>
          <a:noFill/>
          <a:ln w="57150"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89267D-2032-A729-0D52-6BE0CD2FFEB6}"/>
              </a:ext>
            </a:extLst>
          </p:cNvPr>
          <p:cNvSpPr txBox="1"/>
          <p:nvPr/>
        </p:nvSpPr>
        <p:spPr>
          <a:xfrm>
            <a:off x="13515362" y="7196421"/>
            <a:ext cx="934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250 р.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4A8FC1-7B05-13B8-8F01-ED0CA5E86C40}"/>
              </a:ext>
            </a:extLst>
          </p:cNvPr>
          <p:cNvSpPr txBox="1"/>
          <p:nvPr/>
        </p:nvSpPr>
        <p:spPr>
          <a:xfrm>
            <a:off x="10591800" y="9327122"/>
            <a:ext cx="723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/>
              <a:t>Выручка: (150+250)</a:t>
            </a:r>
            <a:r>
              <a:rPr lang="en-US" sz="2400" dirty="0"/>
              <a:t> *750 </a:t>
            </a:r>
            <a:r>
              <a:rPr lang="ru-RU" sz="2400" dirty="0"/>
              <a:t>чел.</a:t>
            </a:r>
            <a:r>
              <a:rPr lang="en-US" sz="2400" dirty="0"/>
              <a:t> *12 =</a:t>
            </a:r>
            <a:r>
              <a:rPr lang="ru-RU" sz="2400" dirty="0"/>
              <a:t>3,6 млн.р</a:t>
            </a:r>
            <a:r>
              <a:rPr lang="en-US" sz="2400" dirty="0"/>
              <a:t> </a:t>
            </a:r>
            <a:r>
              <a:rPr lang="ru-RU" sz="2400" dirty="0"/>
              <a:t>в год</a:t>
            </a:r>
            <a:r>
              <a:rPr lang="en-US" sz="2400" dirty="0"/>
              <a:t> </a:t>
            </a:r>
            <a:r>
              <a:rPr lang="ru-RU" sz="2400" dirty="0"/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830179-9113-8491-9794-35D24BB5E7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8371" y="353671"/>
            <a:ext cx="2180658" cy="174819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6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8F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9200" y="731044"/>
            <a:ext cx="16611600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7250" spc="50" dirty="0">
                <a:solidFill>
                  <a:schemeClr val="tx1"/>
                </a:solidFill>
                <a:latin typeface="Calibri"/>
                <a:cs typeface="Calibri"/>
              </a:rPr>
              <a:t>Дополнительные способы монетизации</a:t>
            </a:r>
            <a:endParaRPr sz="725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04246" y="2899931"/>
            <a:ext cx="4829624" cy="42191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algn="ctr">
              <a:lnSpc>
                <a:spcPct val="100000"/>
              </a:lnSpc>
              <a:spcBef>
                <a:spcPts val="100"/>
              </a:spcBef>
            </a:pPr>
            <a:r>
              <a:rPr sz="8000" spc="-85" dirty="0">
                <a:latin typeface="Calibri"/>
                <a:cs typeface="Calibri"/>
              </a:rPr>
              <a:t>0</a:t>
            </a:r>
            <a:r>
              <a:rPr lang="en-US" sz="8000" spc="-85" dirty="0">
                <a:latin typeface="Calibri"/>
                <a:cs typeface="Calibri"/>
              </a:rPr>
              <a:t>3*</a:t>
            </a:r>
            <a:endParaRPr sz="8000" dirty="0">
              <a:latin typeface="Calibri"/>
              <a:cs typeface="Calibri"/>
            </a:endParaRPr>
          </a:p>
          <a:p>
            <a:pPr marL="38100" algn="ctr">
              <a:lnSpc>
                <a:spcPct val="100000"/>
              </a:lnSpc>
              <a:spcBef>
                <a:spcPts val="4045"/>
              </a:spcBef>
            </a:pPr>
            <a:r>
              <a:rPr lang="ru-RU" sz="3200" spc="95" dirty="0">
                <a:latin typeface="Calibri"/>
                <a:cs typeface="Calibri"/>
              </a:rPr>
              <a:t>Плата с клиента за оформленную подписку, для получения определенных преимуществ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7" name="object 14">
            <a:extLst>
              <a:ext uri="{FF2B5EF4-FFF2-40B4-BE49-F238E27FC236}">
                <a16:creationId xmlns:a16="http://schemas.microsoft.com/office/drawing/2014/main" id="{1224F194-26CC-A1CC-007E-D50575D8265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459754"/>
            <a:ext cx="4829624" cy="28194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F06B964-272D-7784-25F5-B0BD08DE690C}"/>
              </a:ext>
            </a:extLst>
          </p:cNvPr>
          <p:cNvSpPr/>
          <p:nvPr/>
        </p:nvSpPr>
        <p:spPr>
          <a:xfrm>
            <a:off x="3367156" y="4447575"/>
            <a:ext cx="5503805" cy="2819400"/>
          </a:xfrm>
          <a:prstGeom prst="rect">
            <a:avLst/>
          </a:prstGeom>
          <a:noFill/>
          <a:ln w="127000" cmpd="thickThin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CCCE584-C0A8-83FE-6C63-F58D8F3D4A8E}"/>
              </a:ext>
            </a:extLst>
          </p:cNvPr>
          <p:cNvSpPr/>
          <p:nvPr/>
        </p:nvSpPr>
        <p:spPr>
          <a:xfrm>
            <a:off x="5387071" y="7657853"/>
            <a:ext cx="1463974" cy="524103"/>
          </a:xfrm>
          <a:prstGeom prst="rect">
            <a:avLst/>
          </a:prstGeom>
          <a:noFill/>
          <a:ln w="57150"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89267D-2032-A729-0D52-6BE0CD2FFEB6}"/>
              </a:ext>
            </a:extLst>
          </p:cNvPr>
          <p:cNvSpPr txBox="1"/>
          <p:nvPr/>
        </p:nvSpPr>
        <p:spPr>
          <a:xfrm>
            <a:off x="5651720" y="7735238"/>
            <a:ext cx="934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150 р.</a:t>
            </a:r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B65551C7-DD94-C1FD-C7A7-9EE6EFE9828F}"/>
              </a:ext>
            </a:extLst>
          </p:cNvPr>
          <p:cNvSpPr txBox="1"/>
          <p:nvPr/>
        </p:nvSpPr>
        <p:spPr>
          <a:xfrm>
            <a:off x="11469105" y="2899931"/>
            <a:ext cx="3883660" cy="3234219"/>
          </a:xfrm>
          <a:prstGeom prst="rect">
            <a:avLst/>
          </a:prstGeom>
          <a:solidFill>
            <a:srgbClr val="F6F9FB"/>
          </a:solidFill>
        </p:spPr>
        <p:txBody>
          <a:bodyPr vert="horz" wrap="square" lIns="0" tIns="12700" rIns="0" bIns="0" rtlCol="0">
            <a:spAutoFit/>
          </a:bodyPr>
          <a:lstStyle/>
          <a:p>
            <a:pPr marL="38100" algn="ctr">
              <a:lnSpc>
                <a:spcPct val="100000"/>
              </a:lnSpc>
              <a:spcBef>
                <a:spcPts val="100"/>
              </a:spcBef>
            </a:pPr>
            <a:r>
              <a:rPr sz="8000" spc="-85" dirty="0">
                <a:latin typeface="Calibri"/>
                <a:cs typeface="Calibri"/>
              </a:rPr>
              <a:t>0</a:t>
            </a:r>
            <a:r>
              <a:rPr lang="en-US" sz="8000" spc="-85" dirty="0">
                <a:latin typeface="Calibri"/>
                <a:cs typeface="Calibri"/>
              </a:rPr>
              <a:t>4*</a:t>
            </a:r>
            <a:endParaRPr sz="8000" dirty="0">
              <a:latin typeface="Calibri"/>
              <a:cs typeface="Calibri"/>
            </a:endParaRPr>
          </a:p>
          <a:p>
            <a:pPr marL="38100" algn="ctr">
              <a:lnSpc>
                <a:spcPct val="100000"/>
              </a:lnSpc>
              <a:spcBef>
                <a:spcPts val="4045"/>
              </a:spcBef>
            </a:pP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Реклама (контекстная, прямая, нативная)</a:t>
            </a:r>
            <a:endParaRPr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122A178-EC8B-3B1A-3108-4609B94746F5}"/>
              </a:ext>
            </a:extLst>
          </p:cNvPr>
          <p:cNvSpPr/>
          <p:nvPr/>
        </p:nvSpPr>
        <p:spPr>
          <a:xfrm>
            <a:off x="10778359" y="4433682"/>
            <a:ext cx="5359192" cy="2819400"/>
          </a:xfrm>
          <a:prstGeom prst="rect">
            <a:avLst/>
          </a:prstGeom>
          <a:noFill/>
          <a:ln w="127000" cmpd="thickThin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03601D2-4D78-1DCD-C4F6-527E6A3EDED1}"/>
              </a:ext>
            </a:extLst>
          </p:cNvPr>
          <p:cNvSpPr/>
          <p:nvPr/>
        </p:nvSpPr>
        <p:spPr>
          <a:xfrm>
            <a:off x="12725968" y="7657852"/>
            <a:ext cx="1463974" cy="524103"/>
          </a:xfrm>
          <a:prstGeom prst="rect">
            <a:avLst/>
          </a:prstGeom>
          <a:noFill/>
          <a:ln w="57150"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DF4F4F-54C5-74CB-1457-7ACB027B27B3}"/>
              </a:ext>
            </a:extLst>
          </p:cNvPr>
          <p:cNvSpPr txBox="1"/>
          <p:nvPr/>
        </p:nvSpPr>
        <p:spPr>
          <a:xfrm>
            <a:off x="12919486" y="7735237"/>
            <a:ext cx="1076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20 000 р.</a:t>
            </a:r>
          </a:p>
        </p:txBody>
      </p:sp>
    </p:spTree>
    <p:extLst>
      <p:ext uri="{BB962C8B-B14F-4D97-AF65-F5344CB8AC3E}">
        <p14:creationId xmlns:p14="http://schemas.microsoft.com/office/powerpoint/2010/main" val="1751789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333714" y="358140"/>
            <a:ext cx="4297045" cy="9570720"/>
          </a:xfrm>
          <a:custGeom>
            <a:avLst/>
            <a:gdLst/>
            <a:ahLst/>
            <a:cxnLst/>
            <a:rect l="l" t="t" r="r" b="b"/>
            <a:pathLst>
              <a:path w="4297044" h="9570720">
                <a:moveTo>
                  <a:pt x="4296548" y="9570245"/>
                </a:moveTo>
                <a:lnTo>
                  <a:pt x="0" y="9570245"/>
                </a:lnTo>
                <a:lnTo>
                  <a:pt x="0" y="0"/>
                </a:lnTo>
                <a:lnTo>
                  <a:pt x="4296548" y="0"/>
                </a:lnTo>
                <a:lnTo>
                  <a:pt x="4296548" y="9570245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371600" y="3396302"/>
            <a:ext cx="13563600" cy="5557197"/>
            <a:chOff x="2142190" y="3396303"/>
            <a:chExt cx="9753598" cy="4842418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2190" y="4828880"/>
              <a:ext cx="9753598" cy="10286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42190" y="3396303"/>
              <a:ext cx="9610090" cy="1949450"/>
            </a:xfrm>
            <a:custGeom>
              <a:avLst/>
              <a:gdLst/>
              <a:ahLst/>
              <a:cxnLst/>
              <a:rect l="l" t="t" r="r" b="b"/>
              <a:pathLst>
                <a:path w="9610090" h="1949450">
                  <a:moveTo>
                    <a:pt x="9610043" y="1948998"/>
                  </a:moveTo>
                  <a:lnTo>
                    <a:pt x="0" y="1948998"/>
                  </a:lnTo>
                  <a:lnTo>
                    <a:pt x="0" y="0"/>
                  </a:lnTo>
                  <a:lnTo>
                    <a:pt x="9610043" y="0"/>
                  </a:lnTo>
                  <a:lnTo>
                    <a:pt x="9610043" y="1948998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76172" y="3673318"/>
              <a:ext cx="871519" cy="11709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2190" y="7210022"/>
              <a:ext cx="9753598" cy="10286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142190" y="5777448"/>
              <a:ext cx="9610090" cy="1949450"/>
            </a:xfrm>
            <a:custGeom>
              <a:avLst/>
              <a:gdLst/>
              <a:ahLst/>
              <a:cxnLst/>
              <a:rect l="l" t="t" r="r" b="b"/>
              <a:pathLst>
                <a:path w="9610090" h="1949450">
                  <a:moveTo>
                    <a:pt x="9610043" y="1948998"/>
                  </a:moveTo>
                  <a:lnTo>
                    <a:pt x="0" y="1948998"/>
                  </a:lnTo>
                  <a:lnTo>
                    <a:pt x="0" y="0"/>
                  </a:lnTo>
                  <a:lnTo>
                    <a:pt x="9610043" y="0"/>
                  </a:lnTo>
                  <a:lnTo>
                    <a:pt x="9610043" y="1948998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76172" y="6162573"/>
              <a:ext cx="871519" cy="1179829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57241" y="915560"/>
            <a:ext cx="13720110" cy="15478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578350" algn="l"/>
              </a:tabLst>
            </a:pPr>
            <a:r>
              <a:rPr lang="ru-RU" sz="9600" spc="170" dirty="0">
                <a:latin typeface="Calibri" panose="020F0502020204030204" pitchFamily="34" charset="0"/>
                <a:cs typeface="Calibri" panose="020F0502020204030204" pitchFamily="34" charset="0"/>
              </a:rPr>
              <a:t>Текущие результаты</a:t>
            </a:r>
            <a:endParaRPr sz="9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39970" y="3783166"/>
            <a:ext cx="12039600" cy="1378583"/>
          </a:xfrm>
          <a:prstGeom prst="rect">
            <a:avLst/>
          </a:prstGeom>
        </p:spPr>
        <p:txBody>
          <a:bodyPr vert="horz" wrap="square" lIns="0" tIns="257810" rIns="0" bIns="0" rtlCol="0">
            <a:spAutoFit/>
          </a:bodyPr>
          <a:lstStyle/>
          <a:p>
            <a:pPr marL="2109470" indent="-342900">
              <a:lnSpc>
                <a:spcPct val="100000"/>
              </a:lnSpc>
              <a:spcBef>
                <a:spcPts val="2030"/>
              </a:spcBef>
              <a:buFont typeface="Wingdings" pitchFamily="2" charset="2"/>
              <a:buChar char="ü"/>
            </a:pPr>
            <a:r>
              <a:rPr lang="ru-RU" sz="2800" spc="130" dirty="0">
                <a:solidFill>
                  <a:srgbClr val="231F20"/>
                </a:solidFill>
                <a:latin typeface="Lucida Sans Unicode"/>
                <a:cs typeface="Lucida Sans Unicode"/>
              </a:rPr>
              <a:t>Разработана общая концепция проекта</a:t>
            </a:r>
          </a:p>
          <a:p>
            <a:pPr marL="2109470" indent="-342900">
              <a:spcBef>
                <a:spcPts val="2030"/>
              </a:spcBef>
              <a:buFont typeface="Wingdings" pitchFamily="2" charset="2"/>
              <a:buChar char="ü"/>
            </a:pPr>
            <a:r>
              <a:rPr lang="ru-RU" sz="2800" spc="13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Проведен анализ ЦА, конкурентов, рынка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142190" y="6491679"/>
            <a:ext cx="12235161" cy="1378583"/>
          </a:xfrm>
          <a:prstGeom prst="rect">
            <a:avLst/>
          </a:prstGeom>
        </p:spPr>
        <p:txBody>
          <a:bodyPr vert="horz" wrap="square" lIns="0" tIns="257810" rIns="0" bIns="0" rtlCol="0">
            <a:spAutoFit/>
          </a:bodyPr>
          <a:lstStyle/>
          <a:p>
            <a:pPr marL="2109470" indent="-342900">
              <a:lnSpc>
                <a:spcPct val="100000"/>
              </a:lnSpc>
              <a:spcBef>
                <a:spcPts val="2030"/>
              </a:spcBef>
              <a:buFont typeface="Wingdings" pitchFamily="2" charset="2"/>
              <a:buChar char="ü"/>
            </a:pPr>
            <a:r>
              <a:rPr lang="ru-RU" sz="2800" spc="130" dirty="0">
                <a:solidFill>
                  <a:srgbClr val="231F20"/>
                </a:solidFill>
                <a:latin typeface="Lucida Sans Unicode"/>
                <a:cs typeface="Lucida Sans Unicode"/>
              </a:rPr>
              <a:t>Определены способы монетизации</a:t>
            </a:r>
          </a:p>
          <a:p>
            <a:pPr marL="2109470" indent="-342900">
              <a:spcBef>
                <a:spcPts val="2030"/>
              </a:spcBef>
              <a:buFont typeface="Wingdings" pitchFamily="2" charset="2"/>
              <a:buChar char="ü"/>
            </a:pPr>
            <a:r>
              <a:rPr lang="ru-RU" sz="2800" spc="130" dirty="0">
                <a:solidFill>
                  <a:srgbClr val="231F20"/>
                </a:solidFill>
                <a:latin typeface="Lucida Sans Unicode"/>
                <a:cs typeface="Lucida Sans Unicode"/>
              </a:rPr>
              <a:t> Разработан визуал платформы</a:t>
            </a: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7459754"/>
            <a:ext cx="4829624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" y="1457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8F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2798" y="239685"/>
            <a:ext cx="1238495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4800" b="0" spc="50" dirty="0">
                <a:solidFill>
                  <a:schemeClr val="tx1"/>
                </a:solidFill>
                <a:latin typeface="Calibri"/>
                <a:cs typeface="Calibri"/>
              </a:rPr>
              <a:t>Визуал платформы</a:t>
            </a:r>
            <a:endParaRPr sz="4800" b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7" name="object 14">
            <a:extLst>
              <a:ext uri="{FF2B5EF4-FFF2-40B4-BE49-F238E27FC236}">
                <a16:creationId xmlns:a16="http://schemas.microsoft.com/office/drawing/2014/main" id="{1224F194-26CC-A1CC-007E-D50575D8265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459754"/>
            <a:ext cx="4829624" cy="28194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0C45085-4004-3F7A-BAF8-8F303D3518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2" r="5912" b="10439"/>
          <a:stretch/>
        </p:blipFill>
        <p:spPr>
          <a:xfrm>
            <a:off x="670072" y="1447913"/>
            <a:ext cx="7239002" cy="4110754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54699EA-929D-1BD6-A87B-C52EFF6F7ECF}"/>
              </a:ext>
            </a:extLst>
          </p:cNvPr>
          <p:cNvSpPr/>
          <p:nvPr/>
        </p:nvSpPr>
        <p:spPr>
          <a:xfrm>
            <a:off x="670073" y="1447913"/>
            <a:ext cx="7239001" cy="4019211"/>
          </a:xfrm>
          <a:prstGeom prst="rect">
            <a:avLst/>
          </a:prstGeom>
          <a:noFill/>
          <a:ln w="127000" cmpd="thickThin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9742F69-C0F3-DD26-1635-0746ED270F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797" y="1443504"/>
            <a:ext cx="7267042" cy="411075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4F67CFE-0233-5C0D-2E82-5EBA83EF2E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894" y="5897143"/>
            <a:ext cx="7286760" cy="412190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496FC8F-1710-9E14-A63D-79E1DE663534}"/>
              </a:ext>
            </a:extLst>
          </p:cNvPr>
          <p:cNvSpPr/>
          <p:nvPr/>
        </p:nvSpPr>
        <p:spPr>
          <a:xfrm>
            <a:off x="10210798" y="1463523"/>
            <a:ext cx="7407129" cy="4019212"/>
          </a:xfrm>
          <a:prstGeom prst="rect">
            <a:avLst/>
          </a:prstGeom>
          <a:noFill/>
          <a:ln w="127000" cmpd="thickThin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298FCF-B3B6-768B-D10B-131EAC500A7F}"/>
              </a:ext>
            </a:extLst>
          </p:cNvPr>
          <p:cNvSpPr/>
          <p:nvPr/>
        </p:nvSpPr>
        <p:spPr>
          <a:xfrm>
            <a:off x="5841710" y="5836776"/>
            <a:ext cx="7407129" cy="4110753"/>
          </a:xfrm>
          <a:prstGeom prst="rect">
            <a:avLst/>
          </a:prstGeom>
          <a:noFill/>
          <a:ln w="127000" cmpd="thickThin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0089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" y="0"/>
            <a:ext cx="6298887" cy="407577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571795" y="3156100"/>
            <a:ext cx="10716184" cy="7143496"/>
            <a:chOff x="7571795" y="3156100"/>
            <a:chExt cx="10716184" cy="7143496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90048" y="3156100"/>
              <a:ext cx="7697931" cy="71434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571795" y="4821176"/>
              <a:ext cx="3145790" cy="3435350"/>
            </a:xfrm>
            <a:custGeom>
              <a:avLst/>
              <a:gdLst/>
              <a:ahLst/>
              <a:cxnLst/>
              <a:rect l="l" t="t" r="r" b="b"/>
              <a:pathLst>
                <a:path w="3145790" h="3435350">
                  <a:moveTo>
                    <a:pt x="3145217" y="3434885"/>
                  </a:moveTo>
                  <a:lnTo>
                    <a:pt x="0" y="3434885"/>
                  </a:lnTo>
                  <a:lnTo>
                    <a:pt x="0" y="0"/>
                  </a:lnTo>
                  <a:lnTo>
                    <a:pt x="3145217" y="0"/>
                  </a:lnTo>
                  <a:lnTo>
                    <a:pt x="3145217" y="3434885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37785" y="1308683"/>
            <a:ext cx="8659789" cy="146322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9845">
              <a:lnSpc>
                <a:spcPct val="100000"/>
              </a:lnSpc>
              <a:spcBef>
                <a:spcPts val="130"/>
              </a:spcBef>
              <a:tabLst>
                <a:tab pos="2931160" algn="l"/>
              </a:tabLst>
            </a:pPr>
            <a:r>
              <a:rPr lang="ru-RU" spc="-165" dirty="0"/>
              <a:t>Наша Команда</a:t>
            </a:r>
            <a:endParaRPr spc="-365" dirty="0"/>
          </a:p>
        </p:txBody>
      </p:sp>
      <p:sp>
        <p:nvSpPr>
          <p:cNvPr id="7" name="object 7"/>
          <p:cNvSpPr/>
          <p:nvPr/>
        </p:nvSpPr>
        <p:spPr>
          <a:xfrm>
            <a:off x="3416118" y="4821176"/>
            <a:ext cx="3145790" cy="3435350"/>
          </a:xfrm>
          <a:custGeom>
            <a:avLst/>
            <a:gdLst/>
            <a:ahLst/>
            <a:cxnLst/>
            <a:rect l="l" t="t" r="r" b="b"/>
            <a:pathLst>
              <a:path w="3145790" h="3435350">
                <a:moveTo>
                  <a:pt x="3145217" y="3434885"/>
                </a:moveTo>
                <a:lnTo>
                  <a:pt x="0" y="3434885"/>
                </a:lnTo>
                <a:lnTo>
                  <a:pt x="0" y="0"/>
                </a:lnTo>
                <a:lnTo>
                  <a:pt x="3145217" y="0"/>
                </a:lnTo>
                <a:lnTo>
                  <a:pt x="3145217" y="3434885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587656" y="6506914"/>
            <a:ext cx="2643505" cy="1276631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565785" marR="334010" indent="-135890" algn="ctr">
              <a:lnSpc>
                <a:spcPts val="3229"/>
              </a:lnSpc>
              <a:spcBef>
                <a:spcPts val="254"/>
              </a:spcBef>
            </a:pPr>
            <a:r>
              <a:rPr lang="ru-RU" sz="2700" spc="229" dirty="0">
                <a:solidFill>
                  <a:srgbClr val="FFFAFA"/>
                </a:solidFill>
                <a:latin typeface="Trebuchet MS"/>
                <a:cs typeface="Trebuchet MS"/>
              </a:rPr>
              <a:t>Полина Лазарева</a:t>
            </a:r>
            <a:endParaRPr sz="2700" dirty="0">
              <a:latin typeface="Trebuchet MS"/>
              <a:cs typeface="Trebuchet MS"/>
            </a:endParaRPr>
          </a:p>
          <a:p>
            <a:pPr marL="415290" marR="5080" indent="-403225" algn="ctr">
              <a:lnSpc>
                <a:spcPts val="2400"/>
              </a:lnSpc>
              <a:spcBef>
                <a:spcPts val="925"/>
              </a:spcBef>
            </a:pPr>
            <a:r>
              <a:rPr lang="ru-RU" sz="2050" spc="204" dirty="0">
                <a:solidFill>
                  <a:srgbClr val="FFFAFA"/>
                </a:solidFill>
                <a:latin typeface="Trebuchet MS"/>
                <a:cs typeface="Trebuchet MS"/>
              </a:rPr>
              <a:t>Руководитель</a:t>
            </a:r>
            <a:endParaRPr sz="2050" dirty="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416119" y="3684926"/>
            <a:ext cx="3143249" cy="4902164"/>
            <a:chOff x="3416119" y="3684926"/>
            <a:chExt cx="3143249" cy="4902164"/>
          </a:xfrm>
        </p:grpSpPr>
        <p:sp>
          <p:nvSpPr>
            <p:cNvPr id="11" name="object 11"/>
            <p:cNvSpPr/>
            <p:nvPr/>
          </p:nvSpPr>
          <p:spPr>
            <a:xfrm>
              <a:off x="3633809" y="3684926"/>
              <a:ext cx="2643505" cy="2641600"/>
            </a:xfrm>
            <a:custGeom>
              <a:avLst/>
              <a:gdLst/>
              <a:ahLst/>
              <a:cxnLst/>
              <a:rect l="l" t="t" r="r" b="b"/>
              <a:pathLst>
                <a:path w="2643504" h="2641600">
                  <a:moveTo>
                    <a:pt x="1417951" y="12700"/>
                  </a:moveTo>
                  <a:lnTo>
                    <a:pt x="1225306" y="12700"/>
                  </a:lnTo>
                  <a:lnTo>
                    <a:pt x="1273251" y="0"/>
                  </a:lnTo>
                  <a:lnTo>
                    <a:pt x="1370006" y="0"/>
                  </a:lnTo>
                  <a:lnTo>
                    <a:pt x="1417951" y="12700"/>
                  </a:lnTo>
                  <a:close/>
                </a:path>
                <a:path w="2643504" h="2641600">
                  <a:moveTo>
                    <a:pt x="1558888" y="2628900"/>
                  </a:moveTo>
                  <a:lnTo>
                    <a:pt x="1084369" y="2628900"/>
                  </a:lnTo>
                  <a:lnTo>
                    <a:pt x="904336" y="2578100"/>
                  </a:lnTo>
                  <a:lnTo>
                    <a:pt x="818240" y="2552700"/>
                  </a:lnTo>
                  <a:lnTo>
                    <a:pt x="776277" y="2527300"/>
                  </a:lnTo>
                  <a:lnTo>
                    <a:pt x="735078" y="2514600"/>
                  </a:lnTo>
                  <a:lnTo>
                    <a:pt x="694673" y="2489200"/>
                  </a:lnTo>
                  <a:lnTo>
                    <a:pt x="655092" y="2463800"/>
                  </a:lnTo>
                  <a:lnTo>
                    <a:pt x="616364" y="2438400"/>
                  </a:lnTo>
                  <a:lnTo>
                    <a:pt x="578521" y="2413000"/>
                  </a:lnTo>
                  <a:lnTo>
                    <a:pt x="541592" y="2387600"/>
                  </a:lnTo>
                  <a:lnTo>
                    <a:pt x="505607" y="2362200"/>
                  </a:lnTo>
                  <a:lnTo>
                    <a:pt x="470596" y="2336800"/>
                  </a:lnTo>
                  <a:lnTo>
                    <a:pt x="436590" y="2311400"/>
                  </a:lnTo>
                  <a:lnTo>
                    <a:pt x="403619" y="2273300"/>
                  </a:lnTo>
                  <a:lnTo>
                    <a:pt x="371711" y="2247900"/>
                  </a:lnTo>
                  <a:lnTo>
                    <a:pt x="340899" y="2209800"/>
                  </a:lnTo>
                  <a:lnTo>
                    <a:pt x="311211" y="2171700"/>
                  </a:lnTo>
                  <a:lnTo>
                    <a:pt x="282679" y="2146300"/>
                  </a:lnTo>
                  <a:lnTo>
                    <a:pt x="255331" y="2108200"/>
                  </a:lnTo>
                  <a:lnTo>
                    <a:pt x="229198" y="2070100"/>
                  </a:lnTo>
                  <a:lnTo>
                    <a:pt x="204310" y="2032000"/>
                  </a:lnTo>
                  <a:lnTo>
                    <a:pt x="180698" y="1993900"/>
                  </a:lnTo>
                  <a:lnTo>
                    <a:pt x="158391" y="1955800"/>
                  </a:lnTo>
                  <a:lnTo>
                    <a:pt x="137419" y="1917700"/>
                  </a:lnTo>
                  <a:lnTo>
                    <a:pt x="117813" y="1866900"/>
                  </a:lnTo>
                  <a:lnTo>
                    <a:pt x="99602" y="1828800"/>
                  </a:lnTo>
                  <a:lnTo>
                    <a:pt x="82817" y="1790700"/>
                  </a:lnTo>
                  <a:lnTo>
                    <a:pt x="67488" y="1739900"/>
                  </a:lnTo>
                  <a:lnTo>
                    <a:pt x="53645" y="1701800"/>
                  </a:lnTo>
                  <a:lnTo>
                    <a:pt x="41317" y="1651000"/>
                  </a:lnTo>
                  <a:lnTo>
                    <a:pt x="30536" y="1612900"/>
                  </a:lnTo>
                  <a:lnTo>
                    <a:pt x="21331" y="1562100"/>
                  </a:lnTo>
                  <a:lnTo>
                    <a:pt x="13732" y="1511300"/>
                  </a:lnTo>
                  <a:lnTo>
                    <a:pt x="7769" y="1473200"/>
                  </a:lnTo>
                  <a:lnTo>
                    <a:pt x="3473" y="1422400"/>
                  </a:lnTo>
                  <a:lnTo>
                    <a:pt x="873" y="1371600"/>
                  </a:lnTo>
                  <a:lnTo>
                    <a:pt x="0" y="1320800"/>
                  </a:lnTo>
                  <a:lnTo>
                    <a:pt x="873" y="1282700"/>
                  </a:lnTo>
                  <a:lnTo>
                    <a:pt x="3473" y="1231900"/>
                  </a:lnTo>
                  <a:lnTo>
                    <a:pt x="7769" y="1181100"/>
                  </a:lnTo>
                  <a:lnTo>
                    <a:pt x="13732" y="1130300"/>
                  </a:lnTo>
                  <a:lnTo>
                    <a:pt x="21331" y="1092200"/>
                  </a:lnTo>
                  <a:lnTo>
                    <a:pt x="30536" y="1041400"/>
                  </a:lnTo>
                  <a:lnTo>
                    <a:pt x="41318" y="1003300"/>
                  </a:lnTo>
                  <a:lnTo>
                    <a:pt x="53645" y="952500"/>
                  </a:lnTo>
                  <a:lnTo>
                    <a:pt x="67489" y="914400"/>
                  </a:lnTo>
                  <a:lnTo>
                    <a:pt x="82818" y="863600"/>
                  </a:lnTo>
                  <a:lnTo>
                    <a:pt x="99603" y="825500"/>
                  </a:lnTo>
                  <a:lnTo>
                    <a:pt x="117814" y="774700"/>
                  </a:lnTo>
                  <a:lnTo>
                    <a:pt x="137420" y="736600"/>
                  </a:lnTo>
                  <a:lnTo>
                    <a:pt x="158392" y="698500"/>
                  </a:lnTo>
                  <a:lnTo>
                    <a:pt x="180699" y="660400"/>
                  </a:lnTo>
                  <a:lnTo>
                    <a:pt x="204312" y="622300"/>
                  </a:lnTo>
                  <a:lnTo>
                    <a:pt x="229199" y="584200"/>
                  </a:lnTo>
                  <a:lnTo>
                    <a:pt x="255332" y="546100"/>
                  </a:lnTo>
                  <a:lnTo>
                    <a:pt x="282680" y="508000"/>
                  </a:lnTo>
                  <a:lnTo>
                    <a:pt x="311213" y="469900"/>
                  </a:lnTo>
                  <a:lnTo>
                    <a:pt x="340901" y="444500"/>
                  </a:lnTo>
                  <a:lnTo>
                    <a:pt x="371713" y="406400"/>
                  </a:lnTo>
                  <a:lnTo>
                    <a:pt x="403621" y="381000"/>
                  </a:lnTo>
                  <a:lnTo>
                    <a:pt x="436592" y="342900"/>
                  </a:lnTo>
                  <a:lnTo>
                    <a:pt x="470599" y="317500"/>
                  </a:lnTo>
                  <a:lnTo>
                    <a:pt x="505609" y="292100"/>
                  </a:lnTo>
                  <a:lnTo>
                    <a:pt x="541594" y="254000"/>
                  </a:lnTo>
                  <a:lnTo>
                    <a:pt x="578523" y="228600"/>
                  </a:lnTo>
                  <a:lnTo>
                    <a:pt x="616367" y="203200"/>
                  </a:lnTo>
                  <a:lnTo>
                    <a:pt x="655094" y="190500"/>
                  </a:lnTo>
                  <a:lnTo>
                    <a:pt x="694675" y="165100"/>
                  </a:lnTo>
                  <a:lnTo>
                    <a:pt x="735081" y="139700"/>
                  </a:lnTo>
                  <a:lnTo>
                    <a:pt x="776280" y="127000"/>
                  </a:lnTo>
                  <a:lnTo>
                    <a:pt x="818242" y="101600"/>
                  </a:lnTo>
                  <a:lnTo>
                    <a:pt x="993128" y="50800"/>
                  </a:lnTo>
                  <a:lnTo>
                    <a:pt x="1130836" y="12700"/>
                  </a:lnTo>
                  <a:lnTo>
                    <a:pt x="1512422" y="12700"/>
                  </a:lnTo>
                  <a:lnTo>
                    <a:pt x="1650132" y="50800"/>
                  </a:lnTo>
                  <a:lnTo>
                    <a:pt x="1226729" y="50800"/>
                  </a:lnTo>
                  <a:lnTo>
                    <a:pt x="1179966" y="63500"/>
                  </a:lnTo>
                  <a:lnTo>
                    <a:pt x="1133702" y="63500"/>
                  </a:lnTo>
                  <a:lnTo>
                    <a:pt x="1042794" y="88900"/>
                  </a:lnTo>
                  <a:lnTo>
                    <a:pt x="998212" y="88900"/>
                  </a:lnTo>
                  <a:lnTo>
                    <a:pt x="954252" y="101600"/>
                  </a:lnTo>
                  <a:lnTo>
                    <a:pt x="910947" y="127000"/>
                  </a:lnTo>
                  <a:lnTo>
                    <a:pt x="785264" y="165100"/>
                  </a:lnTo>
                  <a:lnTo>
                    <a:pt x="744885" y="190500"/>
                  </a:lnTo>
                  <a:lnTo>
                    <a:pt x="705314" y="215900"/>
                  </a:lnTo>
                  <a:lnTo>
                    <a:pt x="666583" y="228600"/>
                  </a:lnTo>
                  <a:lnTo>
                    <a:pt x="628723" y="254000"/>
                  </a:lnTo>
                  <a:lnTo>
                    <a:pt x="591765" y="279400"/>
                  </a:lnTo>
                  <a:lnTo>
                    <a:pt x="555740" y="304800"/>
                  </a:lnTo>
                  <a:lnTo>
                    <a:pt x="520680" y="342900"/>
                  </a:lnTo>
                  <a:lnTo>
                    <a:pt x="486614" y="368300"/>
                  </a:lnTo>
                  <a:lnTo>
                    <a:pt x="453574" y="393700"/>
                  </a:lnTo>
                  <a:lnTo>
                    <a:pt x="421591" y="431800"/>
                  </a:lnTo>
                  <a:lnTo>
                    <a:pt x="390696" y="457200"/>
                  </a:lnTo>
                  <a:lnTo>
                    <a:pt x="360921" y="495300"/>
                  </a:lnTo>
                  <a:lnTo>
                    <a:pt x="332295" y="520700"/>
                  </a:lnTo>
                  <a:lnTo>
                    <a:pt x="304851" y="558800"/>
                  </a:lnTo>
                  <a:lnTo>
                    <a:pt x="278619" y="596900"/>
                  </a:lnTo>
                  <a:lnTo>
                    <a:pt x="253630" y="635000"/>
                  </a:lnTo>
                  <a:lnTo>
                    <a:pt x="229915" y="673100"/>
                  </a:lnTo>
                  <a:lnTo>
                    <a:pt x="207506" y="711200"/>
                  </a:lnTo>
                  <a:lnTo>
                    <a:pt x="186432" y="749300"/>
                  </a:lnTo>
                  <a:lnTo>
                    <a:pt x="166726" y="787400"/>
                  </a:lnTo>
                  <a:lnTo>
                    <a:pt x="148418" y="825500"/>
                  </a:lnTo>
                  <a:lnTo>
                    <a:pt x="131539" y="876300"/>
                  </a:lnTo>
                  <a:lnTo>
                    <a:pt x="116121" y="914400"/>
                  </a:lnTo>
                  <a:lnTo>
                    <a:pt x="102194" y="965200"/>
                  </a:lnTo>
                  <a:lnTo>
                    <a:pt x="89789" y="1003300"/>
                  </a:lnTo>
                  <a:lnTo>
                    <a:pt x="78938" y="1041400"/>
                  </a:lnTo>
                  <a:lnTo>
                    <a:pt x="69671" y="1092200"/>
                  </a:lnTo>
                  <a:lnTo>
                    <a:pt x="62019" y="1143000"/>
                  </a:lnTo>
                  <a:lnTo>
                    <a:pt x="56014" y="1181100"/>
                  </a:lnTo>
                  <a:lnTo>
                    <a:pt x="51686" y="1231900"/>
                  </a:lnTo>
                  <a:lnTo>
                    <a:pt x="49066" y="1282700"/>
                  </a:lnTo>
                  <a:lnTo>
                    <a:pt x="48186" y="1320800"/>
                  </a:lnTo>
                  <a:lnTo>
                    <a:pt x="49066" y="1371600"/>
                  </a:lnTo>
                  <a:lnTo>
                    <a:pt x="51686" y="1422400"/>
                  </a:lnTo>
                  <a:lnTo>
                    <a:pt x="56014" y="1473200"/>
                  </a:lnTo>
                  <a:lnTo>
                    <a:pt x="62019" y="1511300"/>
                  </a:lnTo>
                  <a:lnTo>
                    <a:pt x="69671" y="1562100"/>
                  </a:lnTo>
                  <a:lnTo>
                    <a:pt x="78938" y="1600200"/>
                  </a:lnTo>
                  <a:lnTo>
                    <a:pt x="89789" y="1651000"/>
                  </a:lnTo>
                  <a:lnTo>
                    <a:pt x="102194" y="1689100"/>
                  </a:lnTo>
                  <a:lnTo>
                    <a:pt x="116121" y="1739900"/>
                  </a:lnTo>
                  <a:lnTo>
                    <a:pt x="131539" y="1778000"/>
                  </a:lnTo>
                  <a:lnTo>
                    <a:pt x="148418" y="1816100"/>
                  </a:lnTo>
                  <a:lnTo>
                    <a:pt x="166726" y="1866900"/>
                  </a:lnTo>
                  <a:lnTo>
                    <a:pt x="186432" y="1905000"/>
                  </a:lnTo>
                  <a:lnTo>
                    <a:pt x="207506" y="1943100"/>
                  </a:lnTo>
                  <a:lnTo>
                    <a:pt x="229915" y="1981200"/>
                  </a:lnTo>
                  <a:lnTo>
                    <a:pt x="253630" y="2019300"/>
                  </a:lnTo>
                  <a:lnTo>
                    <a:pt x="278619" y="2057400"/>
                  </a:lnTo>
                  <a:lnTo>
                    <a:pt x="304851" y="2095500"/>
                  </a:lnTo>
                  <a:lnTo>
                    <a:pt x="332296" y="2133600"/>
                  </a:lnTo>
                  <a:lnTo>
                    <a:pt x="360921" y="2159000"/>
                  </a:lnTo>
                  <a:lnTo>
                    <a:pt x="390697" y="2197100"/>
                  </a:lnTo>
                  <a:lnTo>
                    <a:pt x="421591" y="2222500"/>
                  </a:lnTo>
                  <a:lnTo>
                    <a:pt x="453574" y="2260600"/>
                  </a:lnTo>
                  <a:lnTo>
                    <a:pt x="486614" y="2286000"/>
                  </a:lnTo>
                  <a:lnTo>
                    <a:pt x="520680" y="2311400"/>
                  </a:lnTo>
                  <a:lnTo>
                    <a:pt x="555741" y="2336800"/>
                  </a:lnTo>
                  <a:lnTo>
                    <a:pt x="591765" y="2374900"/>
                  </a:lnTo>
                  <a:lnTo>
                    <a:pt x="628723" y="2400300"/>
                  </a:lnTo>
                  <a:lnTo>
                    <a:pt x="666583" y="2413000"/>
                  </a:lnTo>
                  <a:lnTo>
                    <a:pt x="705314" y="2438400"/>
                  </a:lnTo>
                  <a:lnTo>
                    <a:pt x="744885" y="2463800"/>
                  </a:lnTo>
                  <a:lnTo>
                    <a:pt x="785265" y="2476500"/>
                  </a:lnTo>
                  <a:lnTo>
                    <a:pt x="826422" y="2501900"/>
                  </a:lnTo>
                  <a:lnTo>
                    <a:pt x="954253" y="2540000"/>
                  </a:lnTo>
                  <a:lnTo>
                    <a:pt x="1133702" y="2590800"/>
                  </a:lnTo>
                  <a:lnTo>
                    <a:pt x="1226729" y="2590800"/>
                  </a:lnTo>
                  <a:lnTo>
                    <a:pt x="1273960" y="2603500"/>
                  </a:lnTo>
                  <a:lnTo>
                    <a:pt x="1650132" y="2603500"/>
                  </a:lnTo>
                  <a:lnTo>
                    <a:pt x="1558888" y="2628900"/>
                  </a:lnTo>
                  <a:close/>
                </a:path>
                <a:path w="2643504" h="2641600">
                  <a:moveTo>
                    <a:pt x="1650132" y="2603500"/>
                  </a:moveTo>
                  <a:lnTo>
                    <a:pt x="1369295" y="2603500"/>
                  </a:lnTo>
                  <a:lnTo>
                    <a:pt x="1416526" y="2590800"/>
                  </a:lnTo>
                  <a:lnTo>
                    <a:pt x="1509553" y="2590800"/>
                  </a:lnTo>
                  <a:lnTo>
                    <a:pt x="1689002" y="2540000"/>
                  </a:lnTo>
                  <a:lnTo>
                    <a:pt x="1816833" y="2501900"/>
                  </a:lnTo>
                  <a:lnTo>
                    <a:pt x="1857991" y="2476500"/>
                  </a:lnTo>
                  <a:lnTo>
                    <a:pt x="1898371" y="2463800"/>
                  </a:lnTo>
                  <a:lnTo>
                    <a:pt x="1937942" y="2438400"/>
                  </a:lnTo>
                  <a:lnTo>
                    <a:pt x="1976673" y="2413000"/>
                  </a:lnTo>
                  <a:lnTo>
                    <a:pt x="2014533" y="2400300"/>
                  </a:lnTo>
                  <a:lnTo>
                    <a:pt x="2051492" y="2374900"/>
                  </a:lnTo>
                  <a:lnTo>
                    <a:pt x="2087517" y="2336800"/>
                  </a:lnTo>
                  <a:lnTo>
                    <a:pt x="2122578" y="2311400"/>
                  </a:lnTo>
                  <a:lnTo>
                    <a:pt x="2156645" y="2286000"/>
                  </a:lnTo>
                  <a:lnTo>
                    <a:pt x="2189685" y="2260600"/>
                  </a:lnTo>
                  <a:lnTo>
                    <a:pt x="2221668" y="2222500"/>
                  </a:lnTo>
                  <a:lnTo>
                    <a:pt x="2252563" y="2197100"/>
                  </a:lnTo>
                  <a:lnTo>
                    <a:pt x="2282339" y="2159000"/>
                  </a:lnTo>
                  <a:lnTo>
                    <a:pt x="2310965" y="2133600"/>
                  </a:lnTo>
                  <a:lnTo>
                    <a:pt x="2338410" y="2095500"/>
                  </a:lnTo>
                  <a:lnTo>
                    <a:pt x="2364643" y="2057400"/>
                  </a:lnTo>
                  <a:lnTo>
                    <a:pt x="2389632" y="2019300"/>
                  </a:lnTo>
                  <a:lnTo>
                    <a:pt x="2413347" y="1981200"/>
                  </a:lnTo>
                  <a:lnTo>
                    <a:pt x="2435757" y="1943100"/>
                  </a:lnTo>
                  <a:lnTo>
                    <a:pt x="2456831" y="1905000"/>
                  </a:lnTo>
                  <a:lnTo>
                    <a:pt x="2476538" y="1866900"/>
                  </a:lnTo>
                  <a:lnTo>
                    <a:pt x="2494846" y="1816100"/>
                  </a:lnTo>
                  <a:lnTo>
                    <a:pt x="2511725" y="1778000"/>
                  </a:lnTo>
                  <a:lnTo>
                    <a:pt x="2527144" y="1739900"/>
                  </a:lnTo>
                  <a:lnTo>
                    <a:pt x="2541071" y="1689100"/>
                  </a:lnTo>
                  <a:lnTo>
                    <a:pt x="2553476" y="1651000"/>
                  </a:lnTo>
                  <a:lnTo>
                    <a:pt x="2564328" y="1600200"/>
                  </a:lnTo>
                  <a:lnTo>
                    <a:pt x="2573595" y="1562100"/>
                  </a:lnTo>
                  <a:lnTo>
                    <a:pt x="2581247" y="1511300"/>
                  </a:lnTo>
                  <a:lnTo>
                    <a:pt x="2587252" y="1473200"/>
                  </a:lnTo>
                  <a:lnTo>
                    <a:pt x="2591581" y="1422400"/>
                  </a:lnTo>
                  <a:lnTo>
                    <a:pt x="2594200" y="1371600"/>
                  </a:lnTo>
                  <a:lnTo>
                    <a:pt x="2595080" y="1320800"/>
                  </a:lnTo>
                  <a:lnTo>
                    <a:pt x="2594200" y="1282700"/>
                  </a:lnTo>
                  <a:lnTo>
                    <a:pt x="2591581" y="1231900"/>
                  </a:lnTo>
                  <a:lnTo>
                    <a:pt x="2587252" y="1181100"/>
                  </a:lnTo>
                  <a:lnTo>
                    <a:pt x="2581247" y="1143000"/>
                  </a:lnTo>
                  <a:lnTo>
                    <a:pt x="2573595" y="1092200"/>
                  </a:lnTo>
                  <a:lnTo>
                    <a:pt x="2564328" y="1041400"/>
                  </a:lnTo>
                  <a:lnTo>
                    <a:pt x="2553476" y="1003300"/>
                  </a:lnTo>
                  <a:lnTo>
                    <a:pt x="2541071" y="965200"/>
                  </a:lnTo>
                  <a:lnTo>
                    <a:pt x="2527144" y="914400"/>
                  </a:lnTo>
                  <a:lnTo>
                    <a:pt x="2511725" y="876300"/>
                  </a:lnTo>
                  <a:lnTo>
                    <a:pt x="2494846" y="825500"/>
                  </a:lnTo>
                  <a:lnTo>
                    <a:pt x="2476538" y="787400"/>
                  </a:lnTo>
                  <a:lnTo>
                    <a:pt x="2456831" y="749300"/>
                  </a:lnTo>
                  <a:lnTo>
                    <a:pt x="2435757" y="711200"/>
                  </a:lnTo>
                  <a:lnTo>
                    <a:pt x="2413347" y="673100"/>
                  </a:lnTo>
                  <a:lnTo>
                    <a:pt x="2389632" y="635000"/>
                  </a:lnTo>
                  <a:lnTo>
                    <a:pt x="2364643" y="596900"/>
                  </a:lnTo>
                  <a:lnTo>
                    <a:pt x="2338410" y="558800"/>
                  </a:lnTo>
                  <a:lnTo>
                    <a:pt x="2310965" y="520700"/>
                  </a:lnTo>
                  <a:lnTo>
                    <a:pt x="2282339" y="495300"/>
                  </a:lnTo>
                  <a:lnTo>
                    <a:pt x="2252563" y="457200"/>
                  </a:lnTo>
                  <a:lnTo>
                    <a:pt x="2221668" y="431800"/>
                  </a:lnTo>
                  <a:lnTo>
                    <a:pt x="2189685" y="393700"/>
                  </a:lnTo>
                  <a:lnTo>
                    <a:pt x="2156645" y="368300"/>
                  </a:lnTo>
                  <a:lnTo>
                    <a:pt x="2122578" y="342900"/>
                  </a:lnTo>
                  <a:lnTo>
                    <a:pt x="2087517" y="304800"/>
                  </a:lnTo>
                  <a:lnTo>
                    <a:pt x="2051492" y="279400"/>
                  </a:lnTo>
                  <a:lnTo>
                    <a:pt x="2014533" y="254000"/>
                  </a:lnTo>
                  <a:lnTo>
                    <a:pt x="1976673" y="228600"/>
                  </a:lnTo>
                  <a:lnTo>
                    <a:pt x="1937942" y="215900"/>
                  </a:lnTo>
                  <a:lnTo>
                    <a:pt x="1898371" y="190500"/>
                  </a:lnTo>
                  <a:lnTo>
                    <a:pt x="1857991" y="165100"/>
                  </a:lnTo>
                  <a:lnTo>
                    <a:pt x="1732308" y="127000"/>
                  </a:lnTo>
                  <a:lnTo>
                    <a:pt x="1689002" y="101600"/>
                  </a:lnTo>
                  <a:lnTo>
                    <a:pt x="1645043" y="88900"/>
                  </a:lnTo>
                  <a:lnTo>
                    <a:pt x="1600461" y="88900"/>
                  </a:lnTo>
                  <a:lnTo>
                    <a:pt x="1509553" y="63500"/>
                  </a:lnTo>
                  <a:lnTo>
                    <a:pt x="1463289" y="63500"/>
                  </a:lnTo>
                  <a:lnTo>
                    <a:pt x="1416526" y="50800"/>
                  </a:lnTo>
                  <a:lnTo>
                    <a:pt x="1650132" y="50800"/>
                  </a:lnTo>
                  <a:lnTo>
                    <a:pt x="1825018" y="101600"/>
                  </a:lnTo>
                  <a:lnTo>
                    <a:pt x="1866981" y="127000"/>
                  </a:lnTo>
                  <a:lnTo>
                    <a:pt x="1908180" y="139700"/>
                  </a:lnTo>
                  <a:lnTo>
                    <a:pt x="1948585" y="165100"/>
                  </a:lnTo>
                  <a:lnTo>
                    <a:pt x="1988166" y="190500"/>
                  </a:lnTo>
                  <a:lnTo>
                    <a:pt x="2026894" y="203200"/>
                  </a:lnTo>
                  <a:lnTo>
                    <a:pt x="2064737" y="228600"/>
                  </a:lnTo>
                  <a:lnTo>
                    <a:pt x="2101666" y="254000"/>
                  </a:lnTo>
                  <a:lnTo>
                    <a:pt x="2137651" y="292100"/>
                  </a:lnTo>
                  <a:lnTo>
                    <a:pt x="2172662" y="317500"/>
                  </a:lnTo>
                  <a:lnTo>
                    <a:pt x="2206668" y="342900"/>
                  </a:lnTo>
                  <a:lnTo>
                    <a:pt x="2239639" y="381000"/>
                  </a:lnTo>
                  <a:lnTo>
                    <a:pt x="2271546" y="406400"/>
                  </a:lnTo>
                  <a:lnTo>
                    <a:pt x="2302359" y="444500"/>
                  </a:lnTo>
                  <a:lnTo>
                    <a:pt x="2332046" y="469900"/>
                  </a:lnTo>
                  <a:lnTo>
                    <a:pt x="2360579" y="508000"/>
                  </a:lnTo>
                  <a:lnTo>
                    <a:pt x="2387926" y="546100"/>
                  </a:lnTo>
                  <a:lnTo>
                    <a:pt x="2414059" y="584200"/>
                  </a:lnTo>
                  <a:lnTo>
                    <a:pt x="2438947" y="622300"/>
                  </a:lnTo>
                  <a:lnTo>
                    <a:pt x="2462559" y="660400"/>
                  </a:lnTo>
                  <a:lnTo>
                    <a:pt x="2484866" y="698500"/>
                  </a:lnTo>
                  <a:lnTo>
                    <a:pt x="2505837" y="736600"/>
                  </a:lnTo>
                  <a:lnTo>
                    <a:pt x="2525444" y="774700"/>
                  </a:lnTo>
                  <a:lnTo>
                    <a:pt x="2543654" y="825500"/>
                  </a:lnTo>
                  <a:lnTo>
                    <a:pt x="2560439" y="863600"/>
                  </a:lnTo>
                  <a:lnTo>
                    <a:pt x="2575768" y="914400"/>
                  </a:lnTo>
                  <a:lnTo>
                    <a:pt x="2589611" y="952500"/>
                  </a:lnTo>
                  <a:lnTo>
                    <a:pt x="2601939" y="1003300"/>
                  </a:lnTo>
                  <a:lnTo>
                    <a:pt x="2612720" y="1041400"/>
                  </a:lnTo>
                  <a:lnTo>
                    <a:pt x="2621925" y="1092200"/>
                  </a:lnTo>
                  <a:lnTo>
                    <a:pt x="2629524" y="1130300"/>
                  </a:lnTo>
                  <a:lnTo>
                    <a:pt x="2635487" y="1181100"/>
                  </a:lnTo>
                  <a:lnTo>
                    <a:pt x="2639783" y="1231900"/>
                  </a:lnTo>
                  <a:lnTo>
                    <a:pt x="2642383" y="1282700"/>
                  </a:lnTo>
                  <a:lnTo>
                    <a:pt x="2643256" y="1320800"/>
                  </a:lnTo>
                  <a:lnTo>
                    <a:pt x="2642383" y="1371600"/>
                  </a:lnTo>
                  <a:lnTo>
                    <a:pt x="2639783" y="1422400"/>
                  </a:lnTo>
                  <a:lnTo>
                    <a:pt x="2635487" y="1473200"/>
                  </a:lnTo>
                  <a:lnTo>
                    <a:pt x="2629524" y="1511300"/>
                  </a:lnTo>
                  <a:lnTo>
                    <a:pt x="2621925" y="1562100"/>
                  </a:lnTo>
                  <a:lnTo>
                    <a:pt x="2612720" y="1612900"/>
                  </a:lnTo>
                  <a:lnTo>
                    <a:pt x="2601939" y="1651000"/>
                  </a:lnTo>
                  <a:lnTo>
                    <a:pt x="2589611" y="1701800"/>
                  </a:lnTo>
                  <a:lnTo>
                    <a:pt x="2575768" y="1739900"/>
                  </a:lnTo>
                  <a:lnTo>
                    <a:pt x="2560439" y="1790700"/>
                  </a:lnTo>
                  <a:lnTo>
                    <a:pt x="2543654" y="1828800"/>
                  </a:lnTo>
                  <a:lnTo>
                    <a:pt x="2525444" y="1866900"/>
                  </a:lnTo>
                  <a:lnTo>
                    <a:pt x="2505837" y="1917700"/>
                  </a:lnTo>
                  <a:lnTo>
                    <a:pt x="2484866" y="1955800"/>
                  </a:lnTo>
                  <a:lnTo>
                    <a:pt x="2462559" y="1993900"/>
                  </a:lnTo>
                  <a:lnTo>
                    <a:pt x="2438947" y="2032000"/>
                  </a:lnTo>
                  <a:lnTo>
                    <a:pt x="2414059" y="2070100"/>
                  </a:lnTo>
                  <a:lnTo>
                    <a:pt x="2387926" y="2108200"/>
                  </a:lnTo>
                  <a:lnTo>
                    <a:pt x="2360579" y="2146300"/>
                  </a:lnTo>
                  <a:lnTo>
                    <a:pt x="2332046" y="2171700"/>
                  </a:lnTo>
                  <a:lnTo>
                    <a:pt x="2302359" y="2209800"/>
                  </a:lnTo>
                  <a:lnTo>
                    <a:pt x="2271546" y="2247900"/>
                  </a:lnTo>
                  <a:lnTo>
                    <a:pt x="2239639" y="2273300"/>
                  </a:lnTo>
                  <a:lnTo>
                    <a:pt x="2206668" y="2311400"/>
                  </a:lnTo>
                  <a:lnTo>
                    <a:pt x="2172662" y="2336800"/>
                  </a:lnTo>
                  <a:lnTo>
                    <a:pt x="2137651" y="2362200"/>
                  </a:lnTo>
                  <a:lnTo>
                    <a:pt x="2101666" y="2387600"/>
                  </a:lnTo>
                  <a:lnTo>
                    <a:pt x="2064737" y="2413000"/>
                  </a:lnTo>
                  <a:lnTo>
                    <a:pt x="2026894" y="2438400"/>
                  </a:lnTo>
                  <a:lnTo>
                    <a:pt x="1988166" y="2463800"/>
                  </a:lnTo>
                  <a:lnTo>
                    <a:pt x="1948585" y="2489200"/>
                  </a:lnTo>
                  <a:lnTo>
                    <a:pt x="1908180" y="2514600"/>
                  </a:lnTo>
                  <a:lnTo>
                    <a:pt x="1866981" y="2527300"/>
                  </a:lnTo>
                  <a:lnTo>
                    <a:pt x="1825018" y="2552700"/>
                  </a:lnTo>
                  <a:lnTo>
                    <a:pt x="1650132" y="2603500"/>
                  </a:lnTo>
                  <a:close/>
                </a:path>
                <a:path w="2643504" h="2641600">
                  <a:moveTo>
                    <a:pt x="1465433" y="2641600"/>
                  </a:moveTo>
                  <a:lnTo>
                    <a:pt x="1177824" y="2641600"/>
                  </a:lnTo>
                  <a:lnTo>
                    <a:pt x="1130835" y="2628900"/>
                  </a:lnTo>
                  <a:lnTo>
                    <a:pt x="1512422" y="2628900"/>
                  </a:lnTo>
                  <a:lnTo>
                    <a:pt x="1465433" y="264160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16119" y="8256064"/>
              <a:ext cx="3143249" cy="33102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8058003" y="6502837"/>
            <a:ext cx="2084705" cy="12740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4765" algn="ctr">
              <a:lnSpc>
                <a:spcPts val="3229"/>
              </a:lnSpc>
              <a:spcBef>
                <a:spcPts val="135"/>
              </a:spcBef>
            </a:pPr>
            <a:r>
              <a:rPr lang="ru-RU" sz="2700" spc="185" dirty="0">
                <a:solidFill>
                  <a:srgbClr val="FFFAFA"/>
                </a:solidFill>
                <a:latin typeface="Trebuchet MS"/>
                <a:cs typeface="Trebuchet MS"/>
              </a:rPr>
              <a:t>Илья Лазюк</a:t>
            </a:r>
            <a:endParaRPr sz="2700" dirty="0">
              <a:latin typeface="Trebuchet MS"/>
              <a:cs typeface="Trebuchet MS"/>
            </a:endParaRPr>
          </a:p>
          <a:p>
            <a:pPr marL="12065" marR="5080" algn="ctr">
              <a:lnSpc>
                <a:spcPts val="2400"/>
              </a:lnSpc>
              <a:spcBef>
                <a:spcPts val="1040"/>
              </a:spcBef>
            </a:pPr>
            <a:r>
              <a:rPr lang="ru-RU" sz="2050" spc="204" dirty="0">
                <a:solidFill>
                  <a:srgbClr val="FFFAFA"/>
                </a:solidFill>
                <a:latin typeface="Trebuchet MS"/>
                <a:cs typeface="Trebuchet MS"/>
              </a:rPr>
              <a:t>Маркетолог</a:t>
            </a:r>
            <a:endParaRPr sz="2050" dirty="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789486" y="3684926"/>
            <a:ext cx="7082967" cy="4571600"/>
            <a:chOff x="7789486" y="3684926"/>
            <a:chExt cx="7082967" cy="4571600"/>
          </a:xfrm>
        </p:grpSpPr>
        <p:sp>
          <p:nvSpPr>
            <p:cNvPr id="16" name="object 16"/>
            <p:cNvSpPr/>
            <p:nvPr/>
          </p:nvSpPr>
          <p:spPr>
            <a:xfrm>
              <a:off x="7789486" y="3684926"/>
              <a:ext cx="2643505" cy="2641600"/>
            </a:xfrm>
            <a:custGeom>
              <a:avLst/>
              <a:gdLst/>
              <a:ahLst/>
              <a:cxnLst/>
              <a:rect l="l" t="t" r="r" b="b"/>
              <a:pathLst>
                <a:path w="2643504" h="2641600">
                  <a:moveTo>
                    <a:pt x="1417951" y="12700"/>
                  </a:moveTo>
                  <a:lnTo>
                    <a:pt x="1225307" y="12700"/>
                  </a:lnTo>
                  <a:lnTo>
                    <a:pt x="1273251" y="0"/>
                  </a:lnTo>
                  <a:lnTo>
                    <a:pt x="1370006" y="0"/>
                  </a:lnTo>
                  <a:lnTo>
                    <a:pt x="1417951" y="12700"/>
                  </a:lnTo>
                  <a:close/>
                </a:path>
                <a:path w="2643504" h="2641600">
                  <a:moveTo>
                    <a:pt x="1558889" y="2628900"/>
                  </a:moveTo>
                  <a:lnTo>
                    <a:pt x="1084369" y="2628900"/>
                  </a:lnTo>
                  <a:lnTo>
                    <a:pt x="904336" y="2578100"/>
                  </a:lnTo>
                  <a:lnTo>
                    <a:pt x="818240" y="2552700"/>
                  </a:lnTo>
                  <a:lnTo>
                    <a:pt x="776277" y="2527300"/>
                  </a:lnTo>
                  <a:lnTo>
                    <a:pt x="735078" y="2514600"/>
                  </a:lnTo>
                  <a:lnTo>
                    <a:pt x="694673" y="2489200"/>
                  </a:lnTo>
                  <a:lnTo>
                    <a:pt x="655092" y="2463800"/>
                  </a:lnTo>
                  <a:lnTo>
                    <a:pt x="616364" y="2438400"/>
                  </a:lnTo>
                  <a:lnTo>
                    <a:pt x="578521" y="2413000"/>
                  </a:lnTo>
                  <a:lnTo>
                    <a:pt x="541592" y="2387600"/>
                  </a:lnTo>
                  <a:lnTo>
                    <a:pt x="505607" y="2362200"/>
                  </a:lnTo>
                  <a:lnTo>
                    <a:pt x="470596" y="2336800"/>
                  </a:lnTo>
                  <a:lnTo>
                    <a:pt x="436590" y="2311400"/>
                  </a:lnTo>
                  <a:lnTo>
                    <a:pt x="403618" y="2273300"/>
                  </a:lnTo>
                  <a:lnTo>
                    <a:pt x="371711" y="2247900"/>
                  </a:lnTo>
                  <a:lnTo>
                    <a:pt x="340899" y="2209800"/>
                  </a:lnTo>
                  <a:lnTo>
                    <a:pt x="311211" y="2171700"/>
                  </a:lnTo>
                  <a:lnTo>
                    <a:pt x="282679" y="2146300"/>
                  </a:lnTo>
                  <a:lnTo>
                    <a:pt x="255331" y="2108200"/>
                  </a:lnTo>
                  <a:lnTo>
                    <a:pt x="229198" y="2070100"/>
                  </a:lnTo>
                  <a:lnTo>
                    <a:pt x="204310" y="2032000"/>
                  </a:lnTo>
                  <a:lnTo>
                    <a:pt x="180698" y="1993900"/>
                  </a:lnTo>
                  <a:lnTo>
                    <a:pt x="158391" y="1955800"/>
                  </a:lnTo>
                  <a:lnTo>
                    <a:pt x="137419" y="1917700"/>
                  </a:lnTo>
                  <a:lnTo>
                    <a:pt x="117813" y="1866900"/>
                  </a:lnTo>
                  <a:lnTo>
                    <a:pt x="99602" y="1828800"/>
                  </a:lnTo>
                  <a:lnTo>
                    <a:pt x="82817" y="1790700"/>
                  </a:lnTo>
                  <a:lnTo>
                    <a:pt x="67488" y="1739900"/>
                  </a:lnTo>
                  <a:lnTo>
                    <a:pt x="53645" y="1701800"/>
                  </a:lnTo>
                  <a:lnTo>
                    <a:pt x="41317" y="1651000"/>
                  </a:lnTo>
                  <a:lnTo>
                    <a:pt x="30536" y="1612900"/>
                  </a:lnTo>
                  <a:lnTo>
                    <a:pt x="21331" y="1562100"/>
                  </a:lnTo>
                  <a:lnTo>
                    <a:pt x="13732" y="1511300"/>
                  </a:lnTo>
                  <a:lnTo>
                    <a:pt x="7769" y="1473200"/>
                  </a:lnTo>
                  <a:lnTo>
                    <a:pt x="3473" y="1422400"/>
                  </a:lnTo>
                  <a:lnTo>
                    <a:pt x="873" y="1371600"/>
                  </a:lnTo>
                  <a:lnTo>
                    <a:pt x="0" y="1320800"/>
                  </a:lnTo>
                  <a:lnTo>
                    <a:pt x="873" y="1282700"/>
                  </a:lnTo>
                  <a:lnTo>
                    <a:pt x="3473" y="1231900"/>
                  </a:lnTo>
                  <a:lnTo>
                    <a:pt x="7769" y="1181100"/>
                  </a:lnTo>
                  <a:lnTo>
                    <a:pt x="13732" y="1130300"/>
                  </a:lnTo>
                  <a:lnTo>
                    <a:pt x="21331" y="1092200"/>
                  </a:lnTo>
                  <a:lnTo>
                    <a:pt x="30536" y="1041400"/>
                  </a:lnTo>
                  <a:lnTo>
                    <a:pt x="41318" y="1003300"/>
                  </a:lnTo>
                  <a:lnTo>
                    <a:pt x="53645" y="952500"/>
                  </a:lnTo>
                  <a:lnTo>
                    <a:pt x="67489" y="914400"/>
                  </a:lnTo>
                  <a:lnTo>
                    <a:pt x="82818" y="863600"/>
                  </a:lnTo>
                  <a:lnTo>
                    <a:pt x="99603" y="825500"/>
                  </a:lnTo>
                  <a:lnTo>
                    <a:pt x="117814" y="774700"/>
                  </a:lnTo>
                  <a:lnTo>
                    <a:pt x="137420" y="736600"/>
                  </a:lnTo>
                  <a:lnTo>
                    <a:pt x="158392" y="698500"/>
                  </a:lnTo>
                  <a:lnTo>
                    <a:pt x="180699" y="660400"/>
                  </a:lnTo>
                  <a:lnTo>
                    <a:pt x="204312" y="622300"/>
                  </a:lnTo>
                  <a:lnTo>
                    <a:pt x="229200" y="584200"/>
                  </a:lnTo>
                  <a:lnTo>
                    <a:pt x="255333" y="546100"/>
                  </a:lnTo>
                  <a:lnTo>
                    <a:pt x="282680" y="508000"/>
                  </a:lnTo>
                  <a:lnTo>
                    <a:pt x="311213" y="469900"/>
                  </a:lnTo>
                  <a:lnTo>
                    <a:pt x="340901" y="444500"/>
                  </a:lnTo>
                  <a:lnTo>
                    <a:pt x="371714" y="406400"/>
                  </a:lnTo>
                  <a:lnTo>
                    <a:pt x="403621" y="381000"/>
                  </a:lnTo>
                  <a:lnTo>
                    <a:pt x="436593" y="342900"/>
                  </a:lnTo>
                  <a:lnTo>
                    <a:pt x="470599" y="317500"/>
                  </a:lnTo>
                  <a:lnTo>
                    <a:pt x="505609" y="292100"/>
                  </a:lnTo>
                  <a:lnTo>
                    <a:pt x="541594" y="254000"/>
                  </a:lnTo>
                  <a:lnTo>
                    <a:pt x="578524" y="228600"/>
                  </a:lnTo>
                  <a:lnTo>
                    <a:pt x="616367" y="203200"/>
                  </a:lnTo>
                  <a:lnTo>
                    <a:pt x="655094" y="190500"/>
                  </a:lnTo>
                  <a:lnTo>
                    <a:pt x="694676" y="165100"/>
                  </a:lnTo>
                  <a:lnTo>
                    <a:pt x="735081" y="139700"/>
                  </a:lnTo>
                  <a:lnTo>
                    <a:pt x="776280" y="127000"/>
                  </a:lnTo>
                  <a:lnTo>
                    <a:pt x="818242" y="101600"/>
                  </a:lnTo>
                  <a:lnTo>
                    <a:pt x="993128" y="50800"/>
                  </a:lnTo>
                  <a:lnTo>
                    <a:pt x="1130836" y="12700"/>
                  </a:lnTo>
                  <a:lnTo>
                    <a:pt x="1512422" y="12700"/>
                  </a:lnTo>
                  <a:lnTo>
                    <a:pt x="1650132" y="50800"/>
                  </a:lnTo>
                  <a:lnTo>
                    <a:pt x="1226730" y="50800"/>
                  </a:lnTo>
                  <a:lnTo>
                    <a:pt x="1179966" y="63500"/>
                  </a:lnTo>
                  <a:lnTo>
                    <a:pt x="1133702" y="63500"/>
                  </a:lnTo>
                  <a:lnTo>
                    <a:pt x="1042794" y="88900"/>
                  </a:lnTo>
                  <a:lnTo>
                    <a:pt x="998212" y="88900"/>
                  </a:lnTo>
                  <a:lnTo>
                    <a:pt x="954253" y="101600"/>
                  </a:lnTo>
                  <a:lnTo>
                    <a:pt x="910947" y="127000"/>
                  </a:lnTo>
                  <a:lnTo>
                    <a:pt x="785265" y="165100"/>
                  </a:lnTo>
                  <a:lnTo>
                    <a:pt x="744885" y="190500"/>
                  </a:lnTo>
                  <a:lnTo>
                    <a:pt x="705314" y="215900"/>
                  </a:lnTo>
                  <a:lnTo>
                    <a:pt x="666583" y="228600"/>
                  </a:lnTo>
                  <a:lnTo>
                    <a:pt x="628723" y="254000"/>
                  </a:lnTo>
                  <a:lnTo>
                    <a:pt x="591765" y="279400"/>
                  </a:lnTo>
                  <a:lnTo>
                    <a:pt x="555740" y="304800"/>
                  </a:lnTo>
                  <a:lnTo>
                    <a:pt x="520680" y="342900"/>
                  </a:lnTo>
                  <a:lnTo>
                    <a:pt x="486614" y="368300"/>
                  </a:lnTo>
                  <a:lnTo>
                    <a:pt x="453574" y="393700"/>
                  </a:lnTo>
                  <a:lnTo>
                    <a:pt x="421591" y="431800"/>
                  </a:lnTo>
                  <a:lnTo>
                    <a:pt x="390696" y="457200"/>
                  </a:lnTo>
                  <a:lnTo>
                    <a:pt x="360921" y="495300"/>
                  </a:lnTo>
                  <a:lnTo>
                    <a:pt x="332295" y="520700"/>
                  </a:lnTo>
                  <a:lnTo>
                    <a:pt x="304851" y="558800"/>
                  </a:lnTo>
                  <a:lnTo>
                    <a:pt x="278619" y="596900"/>
                  </a:lnTo>
                  <a:lnTo>
                    <a:pt x="253630" y="635000"/>
                  </a:lnTo>
                  <a:lnTo>
                    <a:pt x="229915" y="673100"/>
                  </a:lnTo>
                  <a:lnTo>
                    <a:pt x="207505" y="711200"/>
                  </a:lnTo>
                  <a:lnTo>
                    <a:pt x="186432" y="749300"/>
                  </a:lnTo>
                  <a:lnTo>
                    <a:pt x="166726" y="787400"/>
                  </a:lnTo>
                  <a:lnTo>
                    <a:pt x="148418" y="825500"/>
                  </a:lnTo>
                  <a:lnTo>
                    <a:pt x="131539" y="876300"/>
                  </a:lnTo>
                  <a:lnTo>
                    <a:pt x="116121" y="914400"/>
                  </a:lnTo>
                  <a:lnTo>
                    <a:pt x="102194" y="965200"/>
                  </a:lnTo>
                  <a:lnTo>
                    <a:pt x="89789" y="1003300"/>
                  </a:lnTo>
                  <a:lnTo>
                    <a:pt x="78938" y="1041400"/>
                  </a:lnTo>
                  <a:lnTo>
                    <a:pt x="69671" y="1092200"/>
                  </a:lnTo>
                  <a:lnTo>
                    <a:pt x="62019" y="1143000"/>
                  </a:lnTo>
                  <a:lnTo>
                    <a:pt x="56014" y="1181100"/>
                  </a:lnTo>
                  <a:lnTo>
                    <a:pt x="51686" y="1231900"/>
                  </a:lnTo>
                  <a:lnTo>
                    <a:pt x="49066" y="1282700"/>
                  </a:lnTo>
                  <a:lnTo>
                    <a:pt x="48186" y="1320800"/>
                  </a:lnTo>
                  <a:lnTo>
                    <a:pt x="49066" y="1371600"/>
                  </a:lnTo>
                  <a:lnTo>
                    <a:pt x="51686" y="1422400"/>
                  </a:lnTo>
                  <a:lnTo>
                    <a:pt x="56014" y="1473200"/>
                  </a:lnTo>
                  <a:lnTo>
                    <a:pt x="62019" y="1511300"/>
                  </a:lnTo>
                  <a:lnTo>
                    <a:pt x="69671" y="1562100"/>
                  </a:lnTo>
                  <a:lnTo>
                    <a:pt x="78938" y="1600200"/>
                  </a:lnTo>
                  <a:lnTo>
                    <a:pt x="89789" y="1651000"/>
                  </a:lnTo>
                  <a:lnTo>
                    <a:pt x="102194" y="1689100"/>
                  </a:lnTo>
                  <a:lnTo>
                    <a:pt x="116121" y="1739900"/>
                  </a:lnTo>
                  <a:lnTo>
                    <a:pt x="131539" y="1778000"/>
                  </a:lnTo>
                  <a:lnTo>
                    <a:pt x="148418" y="1816100"/>
                  </a:lnTo>
                  <a:lnTo>
                    <a:pt x="166726" y="1866900"/>
                  </a:lnTo>
                  <a:lnTo>
                    <a:pt x="186432" y="1905000"/>
                  </a:lnTo>
                  <a:lnTo>
                    <a:pt x="207505" y="1943100"/>
                  </a:lnTo>
                  <a:lnTo>
                    <a:pt x="229915" y="1981200"/>
                  </a:lnTo>
                  <a:lnTo>
                    <a:pt x="253630" y="2019300"/>
                  </a:lnTo>
                  <a:lnTo>
                    <a:pt x="278619" y="2057400"/>
                  </a:lnTo>
                  <a:lnTo>
                    <a:pt x="304851" y="2095500"/>
                  </a:lnTo>
                  <a:lnTo>
                    <a:pt x="332295" y="2133600"/>
                  </a:lnTo>
                  <a:lnTo>
                    <a:pt x="360921" y="2159000"/>
                  </a:lnTo>
                  <a:lnTo>
                    <a:pt x="390696" y="2197100"/>
                  </a:lnTo>
                  <a:lnTo>
                    <a:pt x="421591" y="2222500"/>
                  </a:lnTo>
                  <a:lnTo>
                    <a:pt x="453574" y="2260600"/>
                  </a:lnTo>
                  <a:lnTo>
                    <a:pt x="486614" y="2286000"/>
                  </a:lnTo>
                  <a:lnTo>
                    <a:pt x="520680" y="2311400"/>
                  </a:lnTo>
                  <a:lnTo>
                    <a:pt x="555740" y="2336800"/>
                  </a:lnTo>
                  <a:lnTo>
                    <a:pt x="591765" y="2374900"/>
                  </a:lnTo>
                  <a:lnTo>
                    <a:pt x="628723" y="2400300"/>
                  </a:lnTo>
                  <a:lnTo>
                    <a:pt x="666583" y="2413000"/>
                  </a:lnTo>
                  <a:lnTo>
                    <a:pt x="705314" y="2438400"/>
                  </a:lnTo>
                  <a:lnTo>
                    <a:pt x="744885" y="2463800"/>
                  </a:lnTo>
                  <a:lnTo>
                    <a:pt x="785265" y="2476500"/>
                  </a:lnTo>
                  <a:lnTo>
                    <a:pt x="826422" y="2501900"/>
                  </a:lnTo>
                  <a:lnTo>
                    <a:pt x="954253" y="2540000"/>
                  </a:lnTo>
                  <a:lnTo>
                    <a:pt x="1133702" y="2590800"/>
                  </a:lnTo>
                  <a:lnTo>
                    <a:pt x="1226730" y="2590800"/>
                  </a:lnTo>
                  <a:lnTo>
                    <a:pt x="1273961" y="2603500"/>
                  </a:lnTo>
                  <a:lnTo>
                    <a:pt x="1650132" y="2603500"/>
                  </a:lnTo>
                  <a:lnTo>
                    <a:pt x="1558889" y="2628900"/>
                  </a:lnTo>
                  <a:close/>
                </a:path>
                <a:path w="2643504" h="2641600">
                  <a:moveTo>
                    <a:pt x="1650132" y="2603500"/>
                  </a:moveTo>
                  <a:lnTo>
                    <a:pt x="1369295" y="2603500"/>
                  </a:lnTo>
                  <a:lnTo>
                    <a:pt x="1416526" y="2590800"/>
                  </a:lnTo>
                  <a:lnTo>
                    <a:pt x="1509553" y="2590800"/>
                  </a:lnTo>
                  <a:lnTo>
                    <a:pt x="1689003" y="2540000"/>
                  </a:lnTo>
                  <a:lnTo>
                    <a:pt x="1816833" y="2501900"/>
                  </a:lnTo>
                  <a:lnTo>
                    <a:pt x="1857991" y="2476500"/>
                  </a:lnTo>
                  <a:lnTo>
                    <a:pt x="1898371" y="2463800"/>
                  </a:lnTo>
                  <a:lnTo>
                    <a:pt x="1937942" y="2438400"/>
                  </a:lnTo>
                  <a:lnTo>
                    <a:pt x="1976673" y="2413000"/>
                  </a:lnTo>
                  <a:lnTo>
                    <a:pt x="2014534" y="2400300"/>
                  </a:lnTo>
                  <a:lnTo>
                    <a:pt x="2051492" y="2374900"/>
                  </a:lnTo>
                  <a:lnTo>
                    <a:pt x="2087517" y="2336800"/>
                  </a:lnTo>
                  <a:lnTo>
                    <a:pt x="2122579" y="2311400"/>
                  </a:lnTo>
                  <a:lnTo>
                    <a:pt x="2156645" y="2286000"/>
                  </a:lnTo>
                  <a:lnTo>
                    <a:pt x="2189685" y="2260600"/>
                  </a:lnTo>
                  <a:lnTo>
                    <a:pt x="2221668" y="2222500"/>
                  </a:lnTo>
                  <a:lnTo>
                    <a:pt x="2252563" y="2197100"/>
                  </a:lnTo>
                  <a:lnTo>
                    <a:pt x="2282340" y="2159000"/>
                  </a:lnTo>
                  <a:lnTo>
                    <a:pt x="2310965" y="2133600"/>
                  </a:lnTo>
                  <a:lnTo>
                    <a:pt x="2338410" y="2095500"/>
                  </a:lnTo>
                  <a:lnTo>
                    <a:pt x="2364643" y="2057400"/>
                  </a:lnTo>
                  <a:lnTo>
                    <a:pt x="2389632" y="2019300"/>
                  </a:lnTo>
                  <a:lnTo>
                    <a:pt x="2413348" y="1981200"/>
                  </a:lnTo>
                  <a:lnTo>
                    <a:pt x="2435758" y="1943100"/>
                  </a:lnTo>
                  <a:lnTo>
                    <a:pt x="2456832" y="1905000"/>
                  </a:lnTo>
                  <a:lnTo>
                    <a:pt x="2476538" y="1866900"/>
                  </a:lnTo>
                  <a:lnTo>
                    <a:pt x="2494846" y="1816100"/>
                  </a:lnTo>
                  <a:lnTo>
                    <a:pt x="2511726" y="1778000"/>
                  </a:lnTo>
                  <a:lnTo>
                    <a:pt x="2527144" y="1739900"/>
                  </a:lnTo>
                  <a:lnTo>
                    <a:pt x="2541072" y="1689100"/>
                  </a:lnTo>
                  <a:lnTo>
                    <a:pt x="2553477" y="1651000"/>
                  </a:lnTo>
                  <a:lnTo>
                    <a:pt x="2564328" y="1600200"/>
                  </a:lnTo>
                  <a:lnTo>
                    <a:pt x="2573596" y="1562100"/>
                  </a:lnTo>
                  <a:lnTo>
                    <a:pt x="2581248" y="1511300"/>
                  </a:lnTo>
                  <a:lnTo>
                    <a:pt x="2587253" y="1473200"/>
                  </a:lnTo>
                  <a:lnTo>
                    <a:pt x="2591581" y="1422400"/>
                  </a:lnTo>
                  <a:lnTo>
                    <a:pt x="2594201" y="1371600"/>
                  </a:lnTo>
                  <a:lnTo>
                    <a:pt x="2595081" y="1320800"/>
                  </a:lnTo>
                  <a:lnTo>
                    <a:pt x="2594201" y="1282700"/>
                  </a:lnTo>
                  <a:lnTo>
                    <a:pt x="2591581" y="1231900"/>
                  </a:lnTo>
                  <a:lnTo>
                    <a:pt x="2587253" y="1181100"/>
                  </a:lnTo>
                  <a:lnTo>
                    <a:pt x="2581248" y="1143000"/>
                  </a:lnTo>
                  <a:lnTo>
                    <a:pt x="2573596" y="1092200"/>
                  </a:lnTo>
                  <a:lnTo>
                    <a:pt x="2564328" y="1041400"/>
                  </a:lnTo>
                  <a:lnTo>
                    <a:pt x="2553477" y="1003300"/>
                  </a:lnTo>
                  <a:lnTo>
                    <a:pt x="2541072" y="965200"/>
                  </a:lnTo>
                  <a:lnTo>
                    <a:pt x="2527144" y="914400"/>
                  </a:lnTo>
                  <a:lnTo>
                    <a:pt x="2511726" y="876300"/>
                  </a:lnTo>
                  <a:lnTo>
                    <a:pt x="2494846" y="825500"/>
                  </a:lnTo>
                  <a:lnTo>
                    <a:pt x="2476538" y="787400"/>
                  </a:lnTo>
                  <a:lnTo>
                    <a:pt x="2456832" y="749300"/>
                  </a:lnTo>
                  <a:lnTo>
                    <a:pt x="2435758" y="711200"/>
                  </a:lnTo>
                  <a:lnTo>
                    <a:pt x="2413348" y="673100"/>
                  </a:lnTo>
                  <a:lnTo>
                    <a:pt x="2389632" y="635000"/>
                  </a:lnTo>
                  <a:lnTo>
                    <a:pt x="2364643" y="596900"/>
                  </a:lnTo>
                  <a:lnTo>
                    <a:pt x="2338410" y="558800"/>
                  </a:lnTo>
                  <a:lnTo>
                    <a:pt x="2310965" y="520700"/>
                  </a:lnTo>
                  <a:lnTo>
                    <a:pt x="2282340" y="495300"/>
                  </a:lnTo>
                  <a:lnTo>
                    <a:pt x="2252563" y="457200"/>
                  </a:lnTo>
                  <a:lnTo>
                    <a:pt x="2221668" y="431800"/>
                  </a:lnTo>
                  <a:lnTo>
                    <a:pt x="2189685" y="393700"/>
                  </a:lnTo>
                  <a:lnTo>
                    <a:pt x="2156645" y="368300"/>
                  </a:lnTo>
                  <a:lnTo>
                    <a:pt x="2122579" y="342900"/>
                  </a:lnTo>
                  <a:lnTo>
                    <a:pt x="2087517" y="304800"/>
                  </a:lnTo>
                  <a:lnTo>
                    <a:pt x="2051492" y="279400"/>
                  </a:lnTo>
                  <a:lnTo>
                    <a:pt x="2014534" y="254000"/>
                  </a:lnTo>
                  <a:lnTo>
                    <a:pt x="1976673" y="228600"/>
                  </a:lnTo>
                  <a:lnTo>
                    <a:pt x="1937942" y="215900"/>
                  </a:lnTo>
                  <a:lnTo>
                    <a:pt x="1898371" y="190500"/>
                  </a:lnTo>
                  <a:lnTo>
                    <a:pt x="1857991" y="165100"/>
                  </a:lnTo>
                  <a:lnTo>
                    <a:pt x="1732308" y="127000"/>
                  </a:lnTo>
                  <a:lnTo>
                    <a:pt x="1689003" y="101600"/>
                  </a:lnTo>
                  <a:lnTo>
                    <a:pt x="1645043" y="88900"/>
                  </a:lnTo>
                  <a:lnTo>
                    <a:pt x="1600461" y="88900"/>
                  </a:lnTo>
                  <a:lnTo>
                    <a:pt x="1509553" y="63500"/>
                  </a:lnTo>
                  <a:lnTo>
                    <a:pt x="1463289" y="63500"/>
                  </a:lnTo>
                  <a:lnTo>
                    <a:pt x="1416526" y="50800"/>
                  </a:lnTo>
                  <a:lnTo>
                    <a:pt x="1650132" y="50800"/>
                  </a:lnTo>
                  <a:lnTo>
                    <a:pt x="1825018" y="101600"/>
                  </a:lnTo>
                  <a:lnTo>
                    <a:pt x="1866981" y="127000"/>
                  </a:lnTo>
                  <a:lnTo>
                    <a:pt x="1908180" y="139700"/>
                  </a:lnTo>
                  <a:lnTo>
                    <a:pt x="1948585" y="165100"/>
                  </a:lnTo>
                  <a:lnTo>
                    <a:pt x="1988166" y="190500"/>
                  </a:lnTo>
                  <a:lnTo>
                    <a:pt x="2026894" y="203200"/>
                  </a:lnTo>
                  <a:lnTo>
                    <a:pt x="2064737" y="228600"/>
                  </a:lnTo>
                  <a:lnTo>
                    <a:pt x="2101666" y="254000"/>
                  </a:lnTo>
                  <a:lnTo>
                    <a:pt x="2137651" y="292100"/>
                  </a:lnTo>
                  <a:lnTo>
                    <a:pt x="2172662" y="317500"/>
                  </a:lnTo>
                  <a:lnTo>
                    <a:pt x="2206668" y="342900"/>
                  </a:lnTo>
                  <a:lnTo>
                    <a:pt x="2239639" y="381000"/>
                  </a:lnTo>
                  <a:lnTo>
                    <a:pt x="2271546" y="406400"/>
                  </a:lnTo>
                  <a:lnTo>
                    <a:pt x="2302359" y="444500"/>
                  </a:lnTo>
                  <a:lnTo>
                    <a:pt x="2332046" y="469900"/>
                  </a:lnTo>
                  <a:lnTo>
                    <a:pt x="2360579" y="508000"/>
                  </a:lnTo>
                  <a:lnTo>
                    <a:pt x="2387926" y="546100"/>
                  </a:lnTo>
                  <a:lnTo>
                    <a:pt x="2414059" y="584200"/>
                  </a:lnTo>
                  <a:lnTo>
                    <a:pt x="2438947" y="622300"/>
                  </a:lnTo>
                  <a:lnTo>
                    <a:pt x="2462559" y="660400"/>
                  </a:lnTo>
                  <a:lnTo>
                    <a:pt x="2484866" y="698500"/>
                  </a:lnTo>
                  <a:lnTo>
                    <a:pt x="2505837" y="736600"/>
                  </a:lnTo>
                  <a:lnTo>
                    <a:pt x="2525444" y="774700"/>
                  </a:lnTo>
                  <a:lnTo>
                    <a:pt x="2543654" y="825500"/>
                  </a:lnTo>
                  <a:lnTo>
                    <a:pt x="2560439" y="863600"/>
                  </a:lnTo>
                  <a:lnTo>
                    <a:pt x="2575768" y="914400"/>
                  </a:lnTo>
                  <a:lnTo>
                    <a:pt x="2589611" y="952500"/>
                  </a:lnTo>
                  <a:lnTo>
                    <a:pt x="2601939" y="1003300"/>
                  </a:lnTo>
                  <a:lnTo>
                    <a:pt x="2612720" y="1041400"/>
                  </a:lnTo>
                  <a:lnTo>
                    <a:pt x="2621925" y="1092200"/>
                  </a:lnTo>
                  <a:lnTo>
                    <a:pt x="2629524" y="1130300"/>
                  </a:lnTo>
                  <a:lnTo>
                    <a:pt x="2635487" y="1181100"/>
                  </a:lnTo>
                  <a:lnTo>
                    <a:pt x="2639783" y="1231900"/>
                  </a:lnTo>
                  <a:lnTo>
                    <a:pt x="2642383" y="1282700"/>
                  </a:lnTo>
                  <a:lnTo>
                    <a:pt x="2643256" y="1320800"/>
                  </a:lnTo>
                  <a:lnTo>
                    <a:pt x="2642383" y="1371600"/>
                  </a:lnTo>
                  <a:lnTo>
                    <a:pt x="2639783" y="1422400"/>
                  </a:lnTo>
                  <a:lnTo>
                    <a:pt x="2635487" y="1473200"/>
                  </a:lnTo>
                  <a:lnTo>
                    <a:pt x="2629524" y="1511300"/>
                  </a:lnTo>
                  <a:lnTo>
                    <a:pt x="2621925" y="1562100"/>
                  </a:lnTo>
                  <a:lnTo>
                    <a:pt x="2612720" y="1612900"/>
                  </a:lnTo>
                  <a:lnTo>
                    <a:pt x="2601939" y="1651000"/>
                  </a:lnTo>
                  <a:lnTo>
                    <a:pt x="2589611" y="1701800"/>
                  </a:lnTo>
                  <a:lnTo>
                    <a:pt x="2575768" y="1739900"/>
                  </a:lnTo>
                  <a:lnTo>
                    <a:pt x="2560439" y="1790700"/>
                  </a:lnTo>
                  <a:lnTo>
                    <a:pt x="2543654" y="1828800"/>
                  </a:lnTo>
                  <a:lnTo>
                    <a:pt x="2525444" y="1866900"/>
                  </a:lnTo>
                  <a:lnTo>
                    <a:pt x="2505837" y="1917700"/>
                  </a:lnTo>
                  <a:lnTo>
                    <a:pt x="2484866" y="1955800"/>
                  </a:lnTo>
                  <a:lnTo>
                    <a:pt x="2462559" y="1993900"/>
                  </a:lnTo>
                  <a:lnTo>
                    <a:pt x="2438947" y="2032000"/>
                  </a:lnTo>
                  <a:lnTo>
                    <a:pt x="2414059" y="2070100"/>
                  </a:lnTo>
                  <a:lnTo>
                    <a:pt x="2387926" y="2108200"/>
                  </a:lnTo>
                  <a:lnTo>
                    <a:pt x="2360579" y="2146300"/>
                  </a:lnTo>
                  <a:lnTo>
                    <a:pt x="2332046" y="2171700"/>
                  </a:lnTo>
                  <a:lnTo>
                    <a:pt x="2302359" y="2209800"/>
                  </a:lnTo>
                  <a:lnTo>
                    <a:pt x="2271546" y="2247900"/>
                  </a:lnTo>
                  <a:lnTo>
                    <a:pt x="2239639" y="2273300"/>
                  </a:lnTo>
                  <a:lnTo>
                    <a:pt x="2206668" y="2311400"/>
                  </a:lnTo>
                  <a:lnTo>
                    <a:pt x="2172662" y="2336800"/>
                  </a:lnTo>
                  <a:lnTo>
                    <a:pt x="2137651" y="2362200"/>
                  </a:lnTo>
                  <a:lnTo>
                    <a:pt x="2101666" y="2387600"/>
                  </a:lnTo>
                  <a:lnTo>
                    <a:pt x="2064737" y="2413000"/>
                  </a:lnTo>
                  <a:lnTo>
                    <a:pt x="2026894" y="2438400"/>
                  </a:lnTo>
                  <a:lnTo>
                    <a:pt x="1988166" y="2463800"/>
                  </a:lnTo>
                  <a:lnTo>
                    <a:pt x="1948585" y="2489200"/>
                  </a:lnTo>
                  <a:lnTo>
                    <a:pt x="1908180" y="2514600"/>
                  </a:lnTo>
                  <a:lnTo>
                    <a:pt x="1866981" y="2527300"/>
                  </a:lnTo>
                  <a:lnTo>
                    <a:pt x="1825018" y="2552700"/>
                  </a:lnTo>
                  <a:lnTo>
                    <a:pt x="1650132" y="2603500"/>
                  </a:lnTo>
                  <a:close/>
                </a:path>
                <a:path w="2643504" h="2641600">
                  <a:moveTo>
                    <a:pt x="1465433" y="2641600"/>
                  </a:moveTo>
                  <a:lnTo>
                    <a:pt x="1177824" y="2641600"/>
                  </a:lnTo>
                  <a:lnTo>
                    <a:pt x="1130835" y="2628900"/>
                  </a:lnTo>
                  <a:lnTo>
                    <a:pt x="1512422" y="2628900"/>
                  </a:lnTo>
                  <a:lnTo>
                    <a:pt x="1465433" y="264160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26663" y="4821176"/>
              <a:ext cx="3145790" cy="3435350"/>
            </a:xfrm>
            <a:custGeom>
              <a:avLst/>
              <a:gdLst/>
              <a:ahLst/>
              <a:cxnLst/>
              <a:rect l="l" t="t" r="r" b="b"/>
              <a:pathLst>
                <a:path w="3145790" h="3435350">
                  <a:moveTo>
                    <a:pt x="3145217" y="3434885"/>
                  </a:moveTo>
                  <a:lnTo>
                    <a:pt x="0" y="3434885"/>
                  </a:lnTo>
                  <a:lnTo>
                    <a:pt x="0" y="0"/>
                  </a:lnTo>
                  <a:lnTo>
                    <a:pt x="3145217" y="0"/>
                  </a:lnTo>
                  <a:lnTo>
                    <a:pt x="3145217" y="3434885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1606159" y="6480812"/>
            <a:ext cx="3408131" cy="1276631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560705" marR="464184" indent="45085" algn="ctr">
              <a:lnSpc>
                <a:spcPts val="3229"/>
              </a:lnSpc>
              <a:spcBef>
                <a:spcPts val="254"/>
              </a:spcBef>
            </a:pPr>
            <a:r>
              <a:rPr lang="ru-RU" sz="2700" spc="235" dirty="0">
                <a:solidFill>
                  <a:srgbClr val="FFFAFA"/>
                </a:solidFill>
                <a:latin typeface="Trebuchet MS"/>
                <a:cs typeface="Trebuchet MS"/>
              </a:rPr>
              <a:t>Аделия Набиуллина</a:t>
            </a:r>
            <a:endParaRPr sz="2700" dirty="0">
              <a:latin typeface="Trebuchet MS"/>
              <a:cs typeface="Trebuchet MS"/>
            </a:endParaRPr>
          </a:p>
          <a:p>
            <a:pPr marL="415290" marR="5080" indent="-403225" algn="ctr">
              <a:lnSpc>
                <a:spcPts val="2400"/>
              </a:lnSpc>
              <a:spcBef>
                <a:spcPts val="925"/>
              </a:spcBef>
            </a:pPr>
            <a:r>
              <a:rPr lang="ru-RU" sz="2050" spc="204" dirty="0">
                <a:solidFill>
                  <a:srgbClr val="FFFAFA"/>
                </a:solidFill>
                <a:latin typeface="Trebuchet MS"/>
                <a:cs typeface="Trebuchet MS"/>
              </a:rPr>
              <a:t>Разработчик</a:t>
            </a:r>
            <a:endParaRPr sz="2050" dirty="0">
              <a:latin typeface="Trebuchet MS"/>
              <a:cs typeface="Trebuchet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571795" y="3684926"/>
            <a:ext cx="7016063" cy="4902164"/>
            <a:chOff x="7571795" y="3684926"/>
            <a:chExt cx="7016063" cy="4902164"/>
          </a:xfrm>
        </p:grpSpPr>
        <p:sp>
          <p:nvSpPr>
            <p:cNvPr id="21" name="object 21"/>
            <p:cNvSpPr/>
            <p:nvPr/>
          </p:nvSpPr>
          <p:spPr>
            <a:xfrm>
              <a:off x="11944353" y="3684926"/>
              <a:ext cx="2643505" cy="2641600"/>
            </a:xfrm>
            <a:custGeom>
              <a:avLst/>
              <a:gdLst/>
              <a:ahLst/>
              <a:cxnLst/>
              <a:rect l="l" t="t" r="r" b="b"/>
              <a:pathLst>
                <a:path w="2643505" h="2641600">
                  <a:moveTo>
                    <a:pt x="1417950" y="12700"/>
                  </a:moveTo>
                  <a:lnTo>
                    <a:pt x="1225306" y="12700"/>
                  </a:lnTo>
                  <a:lnTo>
                    <a:pt x="1273250" y="0"/>
                  </a:lnTo>
                  <a:lnTo>
                    <a:pt x="1370005" y="0"/>
                  </a:lnTo>
                  <a:lnTo>
                    <a:pt x="1417950" y="12700"/>
                  </a:lnTo>
                  <a:close/>
                </a:path>
                <a:path w="2643505" h="2641600">
                  <a:moveTo>
                    <a:pt x="1558888" y="2628900"/>
                  </a:moveTo>
                  <a:lnTo>
                    <a:pt x="1084368" y="2628900"/>
                  </a:lnTo>
                  <a:lnTo>
                    <a:pt x="904336" y="2578100"/>
                  </a:lnTo>
                  <a:lnTo>
                    <a:pt x="818240" y="2552700"/>
                  </a:lnTo>
                  <a:lnTo>
                    <a:pt x="776277" y="2527300"/>
                  </a:lnTo>
                  <a:lnTo>
                    <a:pt x="735078" y="2514600"/>
                  </a:lnTo>
                  <a:lnTo>
                    <a:pt x="694673" y="2489200"/>
                  </a:lnTo>
                  <a:lnTo>
                    <a:pt x="655092" y="2463800"/>
                  </a:lnTo>
                  <a:lnTo>
                    <a:pt x="616364" y="2438400"/>
                  </a:lnTo>
                  <a:lnTo>
                    <a:pt x="578521" y="2413000"/>
                  </a:lnTo>
                  <a:lnTo>
                    <a:pt x="541592" y="2387600"/>
                  </a:lnTo>
                  <a:lnTo>
                    <a:pt x="505607" y="2362200"/>
                  </a:lnTo>
                  <a:lnTo>
                    <a:pt x="470596" y="2336800"/>
                  </a:lnTo>
                  <a:lnTo>
                    <a:pt x="436590" y="2311400"/>
                  </a:lnTo>
                  <a:lnTo>
                    <a:pt x="403618" y="2273300"/>
                  </a:lnTo>
                  <a:lnTo>
                    <a:pt x="371711" y="2247900"/>
                  </a:lnTo>
                  <a:lnTo>
                    <a:pt x="340899" y="2209800"/>
                  </a:lnTo>
                  <a:lnTo>
                    <a:pt x="311211" y="2171700"/>
                  </a:lnTo>
                  <a:lnTo>
                    <a:pt x="282679" y="2146300"/>
                  </a:lnTo>
                  <a:lnTo>
                    <a:pt x="255331" y="2108200"/>
                  </a:lnTo>
                  <a:lnTo>
                    <a:pt x="229198" y="2070100"/>
                  </a:lnTo>
                  <a:lnTo>
                    <a:pt x="204310" y="2032000"/>
                  </a:lnTo>
                  <a:lnTo>
                    <a:pt x="180698" y="1993900"/>
                  </a:lnTo>
                  <a:lnTo>
                    <a:pt x="158391" y="1955800"/>
                  </a:lnTo>
                  <a:lnTo>
                    <a:pt x="137419" y="1917700"/>
                  </a:lnTo>
                  <a:lnTo>
                    <a:pt x="117813" y="1866900"/>
                  </a:lnTo>
                  <a:lnTo>
                    <a:pt x="99602" y="1828800"/>
                  </a:lnTo>
                  <a:lnTo>
                    <a:pt x="82817" y="1790700"/>
                  </a:lnTo>
                  <a:lnTo>
                    <a:pt x="67488" y="1739900"/>
                  </a:lnTo>
                  <a:lnTo>
                    <a:pt x="53645" y="1701800"/>
                  </a:lnTo>
                  <a:lnTo>
                    <a:pt x="41317" y="1651000"/>
                  </a:lnTo>
                  <a:lnTo>
                    <a:pt x="30536" y="1612900"/>
                  </a:lnTo>
                  <a:lnTo>
                    <a:pt x="21331" y="1562100"/>
                  </a:lnTo>
                  <a:lnTo>
                    <a:pt x="13732" y="1511300"/>
                  </a:lnTo>
                  <a:lnTo>
                    <a:pt x="7769" y="1473200"/>
                  </a:lnTo>
                  <a:lnTo>
                    <a:pt x="3473" y="1422400"/>
                  </a:lnTo>
                  <a:lnTo>
                    <a:pt x="873" y="1371600"/>
                  </a:lnTo>
                  <a:lnTo>
                    <a:pt x="0" y="1320800"/>
                  </a:lnTo>
                  <a:lnTo>
                    <a:pt x="873" y="1282700"/>
                  </a:lnTo>
                  <a:lnTo>
                    <a:pt x="3473" y="1231900"/>
                  </a:lnTo>
                  <a:lnTo>
                    <a:pt x="7769" y="1181100"/>
                  </a:lnTo>
                  <a:lnTo>
                    <a:pt x="13732" y="1130300"/>
                  </a:lnTo>
                  <a:lnTo>
                    <a:pt x="21331" y="1092200"/>
                  </a:lnTo>
                  <a:lnTo>
                    <a:pt x="30536" y="1041400"/>
                  </a:lnTo>
                  <a:lnTo>
                    <a:pt x="41318" y="1003300"/>
                  </a:lnTo>
                  <a:lnTo>
                    <a:pt x="53645" y="952500"/>
                  </a:lnTo>
                  <a:lnTo>
                    <a:pt x="67489" y="914400"/>
                  </a:lnTo>
                  <a:lnTo>
                    <a:pt x="82818" y="863600"/>
                  </a:lnTo>
                  <a:lnTo>
                    <a:pt x="99603" y="825500"/>
                  </a:lnTo>
                  <a:lnTo>
                    <a:pt x="117814" y="774700"/>
                  </a:lnTo>
                  <a:lnTo>
                    <a:pt x="137420" y="736600"/>
                  </a:lnTo>
                  <a:lnTo>
                    <a:pt x="158392" y="698500"/>
                  </a:lnTo>
                  <a:lnTo>
                    <a:pt x="180699" y="660400"/>
                  </a:lnTo>
                  <a:lnTo>
                    <a:pt x="204312" y="622300"/>
                  </a:lnTo>
                  <a:lnTo>
                    <a:pt x="229200" y="584200"/>
                  </a:lnTo>
                  <a:lnTo>
                    <a:pt x="255332" y="546100"/>
                  </a:lnTo>
                  <a:lnTo>
                    <a:pt x="282680" y="508000"/>
                  </a:lnTo>
                  <a:lnTo>
                    <a:pt x="311213" y="469900"/>
                  </a:lnTo>
                  <a:lnTo>
                    <a:pt x="340901" y="444500"/>
                  </a:lnTo>
                  <a:lnTo>
                    <a:pt x="371713" y="406400"/>
                  </a:lnTo>
                  <a:lnTo>
                    <a:pt x="403621" y="381000"/>
                  </a:lnTo>
                  <a:lnTo>
                    <a:pt x="436592" y="342900"/>
                  </a:lnTo>
                  <a:lnTo>
                    <a:pt x="470599" y="317500"/>
                  </a:lnTo>
                  <a:lnTo>
                    <a:pt x="505609" y="292100"/>
                  </a:lnTo>
                  <a:lnTo>
                    <a:pt x="541594" y="254000"/>
                  </a:lnTo>
                  <a:lnTo>
                    <a:pt x="578523" y="228600"/>
                  </a:lnTo>
                  <a:lnTo>
                    <a:pt x="616367" y="203200"/>
                  </a:lnTo>
                  <a:lnTo>
                    <a:pt x="655094" y="190500"/>
                  </a:lnTo>
                  <a:lnTo>
                    <a:pt x="694675" y="165100"/>
                  </a:lnTo>
                  <a:lnTo>
                    <a:pt x="735081" y="139700"/>
                  </a:lnTo>
                  <a:lnTo>
                    <a:pt x="776279" y="127000"/>
                  </a:lnTo>
                  <a:lnTo>
                    <a:pt x="818242" y="101600"/>
                  </a:lnTo>
                  <a:lnTo>
                    <a:pt x="993128" y="50800"/>
                  </a:lnTo>
                  <a:lnTo>
                    <a:pt x="1130836" y="12700"/>
                  </a:lnTo>
                  <a:lnTo>
                    <a:pt x="1512422" y="12700"/>
                  </a:lnTo>
                  <a:lnTo>
                    <a:pt x="1650131" y="50800"/>
                  </a:lnTo>
                  <a:lnTo>
                    <a:pt x="1226729" y="50800"/>
                  </a:lnTo>
                  <a:lnTo>
                    <a:pt x="1179966" y="63500"/>
                  </a:lnTo>
                  <a:lnTo>
                    <a:pt x="1133702" y="63500"/>
                  </a:lnTo>
                  <a:lnTo>
                    <a:pt x="1042793" y="88900"/>
                  </a:lnTo>
                  <a:lnTo>
                    <a:pt x="998211" y="88900"/>
                  </a:lnTo>
                  <a:lnTo>
                    <a:pt x="954252" y="101600"/>
                  </a:lnTo>
                  <a:lnTo>
                    <a:pt x="910947" y="127000"/>
                  </a:lnTo>
                  <a:lnTo>
                    <a:pt x="785264" y="165100"/>
                  </a:lnTo>
                  <a:lnTo>
                    <a:pt x="744885" y="190500"/>
                  </a:lnTo>
                  <a:lnTo>
                    <a:pt x="705314" y="215900"/>
                  </a:lnTo>
                  <a:lnTo>
                    <a:pt x="666583" y="228600"/>
                  </a:lnTo>
                  <a:lnTo>
                    <a:pt x="628723" y="254000"/>
                  </a:lnTo>
                  <a:lnTo>
                    <a:pt x="591765" y="279400"/>
                  </a:lnTo>
                  <a:lnTo>
                    <a:pt x="555740" y="304800"/>
                  </a:lnTo>
                  <a:lnTo>
                    <a:pt x="520679" y="342900"/>
                  </a:lnTo>
                  <a:lnTo>
                    <a:pt x="486614" y="368300"/>
                  </a:lnTo>
                  <a:lnTo>
                    <a:pt x="453574" y="393700"/>
                  </a:lnTo>
                  <a:lnTo>
                    <a:pt x="421591" y="431800"/>
                  </a:lnTo>
                  <a:lnTo>
                    <a:pt x="390696" y="457200"/>
                  </a:lnTo>
                  <a:lnTo>
                    <a:pt x="360921" y="495300"/>
                  </a:lnTo>
                  <a:lnTo>
                    <a:pt x="332295" y="520700"/>
                  </a:lnTo>
                  <a:lnTo>
                    <a:pt x="304851" y="558800"/>
                  </a:lnTo>
                  <a:lnTo>
                    <a:pt x="278619" y="596900"/>
                  </a:lnTo>
                  <a:lnTo>
                    <a:pt x="253630" y="635000"/>
                  </a:lnTo>
                  <a:lnTo>
                    <a:pt x="229915" y="673100"/>
                  </a:lnTo>
                  <a:lnTo>
                    <a:pt x="207505" y="711200"/>
                  </a:lnTo>
                  <a:lnTo>
                    <a:pt x="186432" y="749300"/>
                  </a:lnTo>
                  <a:lnTo>
                    <a:pt x="166726" y="787400"/>
                  </a:lnTo>
                  <a:lnTo>
                    <a:pt x="148418" y="825500"/>
                  </a:lnTo>
                  <a:lnTo>
                    <a:pt x="131539" y="876300"/>
                  </a:lnTo>
                  <a:lnTo>
                    <a:pt x="116121" y="914400"/>
                  </a:lnTo>
                  <a:lnTo>
                    <a:pt x="102194" y="965200"/>
                  </a:lnTo>
                  <a:lnTo>
                    <a:pt x="89789" y="1003300"/>
                  </a:lnTo>
                  <a:lnTo>
                    <a:pt x="78938" y="1041400"/>
                  </a:lnTo>
                  <a:lnTo>
                    <a:pt x="69671" y="1092200"/>
                  </a:lnTo>
                  <a:lnTo>
                    <a:pt x="62019" y="1143000"/>
                  </a:lnTo>
                  <a:lnTo>
                    <a:pt x="56014" y="1181100"/>
                  </a:lnTo>
                  <a:lnTo>
                    <a:pt x="51686" y="1231900"/>
                  </a:lnTo>
                  <a:lnTo>
                    <a:pt x="49066" y="1282700"/>
                  </a:lnTo>
                  <a:lnTo>
                    <a:pt x="48186" y="1320800"/>
                  </a:lnTo>
                  <a:lnTo>
                    <a:pt x="49066" y="1371600"/>
                  </a:lnTo>
                  <a:lnTo>
                    <a:pt x="51686" y="1422400"/>
                  </a:lnTo>
                  <a:lnTo>
                    <a:pt x="56014" y="1473200"/>
                  </a:lnTo>
                  <a:lnTo>
                    <a:pt x="62019" y="1511300"/>
                  </a:lnTo>
                  <a:lnTo>
                    <a:pt x="69671" y="1562100"/>
                  </a:lnTo>
                  <a:lnTo>
                    <a:pt x="78938" y="1600200"/>
                  </a:lnTo>
                  <a:lnTo>
                    <a:pt x="89789" y="1651000"/>
                  </a:lnTo>
                  <a:lnTo>
                    <a:pt x="102194" y="1689100"/>
                  </a:lnTo>
                  <a:lnTo>
                    <a:pt x="116121" y="1739900"/>
                  </a:lnTo>
                  <a:lnTo>
                    <a:pt x="131539" y="1778000"/>
                  </a:lnTo>
                  <a:lnTo>
                    <a:pt x="148418" y="1816100"/>
                  </a:lnTo>
                  <a:lnTo>
                    <a:pt x="166726" y="1866900"/>
                  </a:lnTo>
                  <a:lnTo>
                    <a:pt x="186432" y="1905000"/>
                  </a:lnTo>
                  <a:lnTo>
                    <a:pt x="207505" y="1943100"/>
                  </a:lnTo>
                  <a:lnTo>
                    <a:pt x="229915" y="1981200"/>
                  </a:lnTo>
                  <a:lnTo>
                    <a:pt x="253630" y="2019300"/>
                  </a:lnTo>
                  <a:lnTo>
                    <a:pt x="278619" y="2057400"/>
                  </a:lnTo>
                  <a:lnTo>
                    <a:pt x="304851" y="2095500"/>
                  </a:lnTo>
                  <a:lnTo>
                    <a:pt x="332295" y="2133600"/>
                  </a:lnTo>
                  <a:lnTo>
                    <a:pt x="360921" y="2159000"/>
                  </a:lnTo>
                  <a:lnTo>
                    <a:pt x="390696" y="2197100"/>
                  </a:lnTo>
                  <a:lnTo>
                    <a:pt x="421591" y="2222500"/>
                  </a:lnTo>
                  <a:lnTo>
                    <a:pt x="453574" y="2260600"/>
                  </a:lnTo>
                  <a:lnTo>
                    <a:pt x="486614" y="2286000"/>
                  </a:lnTo>
                  <a:lnTo>
                    <a:pt x="520679" y="2311400"/>
                  </a:lnTo>
                  <a:lnTo>
                    <a:pt x="555740" y="2336800"/>
                  </a:lnTo>
                  <a:lnTo>
                    <a:pt x="591765" y="2374900"/>
                  </a:lnTo>
                  <a:lnTo>
                    <a:pt x="628723" y="2400300"/>
                  </a:lnTo>
                  <a:lnTo>
                    <a:pt x="666583" y="2413000"/>
                  </a:lnTo>
                  <a:lnTo>
                    <a:pt x="705314" y="2438400"/>
                  </a:lnTo>
                  <a:lnTo>
                    <a:pt x="744885" y="2463800"/>
                  </a:lnTo>
                  <a:lnTo>
                    <a:pt x="785264" y="2476500"/>
                  </a:lnTo>
                  <a:lnTo>
                    <a:pt x="826422" y="2501900"/>
                  </a:lnTo>
                  <a:lnTo>
                    <a:pt x="954252" y="2540000"/>
                  </a:lnTo>
                  <a:lnTo>
                    <a:pt x="1133702" y="2590800"/>
                  </a:lnTo>
                  <a:lnTo>
                    <a:pt x="1226729" y="2590800"/>
                  </a:lnTo>
                  <a:lnTo>
                    <a:pt x="1273960" y="2603500"/>
                  </a:lnTo>
                  <a:lnTo>
                    <a:pt x="1650131" y="2603500"/>
                  </a:lnTo>
                  <a:lnTo>
                    <a:pt x="1558888" y="2628900"/>
                  </a:lnTo>
                  <a:close/>
                </a:path>
                <a:path w="2643505" h="2641600">
                  <a:moveTo>
                    <a:pt x="1650131" y="2603500"/>
                  </a:moveTo>
                  <a:lnTo>
                    <a:pt x="1369295" y="2603500"/>
                  </a:lnTo>
                  <a:lnTo>
                    <a:pt x="1416525" y="2590800"/>
                  </a:lnTo>
                  <a:lnTo>
                    <a:pt x="1509553" y="2590800"/>
                  </a:lnTo>
                  <a:lnTo>
                    <a:pt x="1689002" y="2540000"/>
                  </a:lnTo>
                  <a:lnTo>
                    <a:pt x="1816833" y="2501900"/>
                  </a:lnTo>
                  <a:lnTo>
                    <a:pt x="1857991" y="2476500"/>
                  </a:lnTo>
                  <a:lnTo>
                    <a:pt x="1898371" y="2463800"/>
                  </a:lnTo>
                  <a:lnTo>
                    <a:pt x="1937942" y="2438400"/>
                  </a:lnTo>
                  <a:lnTo>
                    <a:pt x="1976673" y="2413000"/>
                  </a:lnTo>
                  <a:lnTo>
                    <a:pt x="2014533" y="2400300"/>
                  </a:lnTo>
                  <a:lnTo>
                    <a:pt x="2051492" y="2374900"/>
                  </a:lnTo>
                  <a:lnTo>
                    <a:pt x="2087517" y="2336800"/>
                  </a:lnTo>
                  <a:lnTo>
                    <a:pt x="2122578" y="2311400"/>
                  </a:lnTo>
                  <a:lnTo>
                    <a:pt x="2156644" y="2286000"/>
                  </a:lnTo>
                  <a:lnTo>
                    <a:pt x="2189685" y="2260600"/>
                  </a:lnTo>
                  <a:lnTo>
                    <a:pt x="2221668" y="2222500"/>
                  </a:lnTo>
                  <a:lnTo>
                    <a:pt x="2252563" y="2197100"/>
                  </a:lnTo>
                  <a:lnTo>
                    <a:pt x="2282339" y="2159000"/>
                  </a:lnTo>
                  <a:lnTo>
                    <a:pt x="2310965" y="2133600"/>
                  </a:lnTo>
                  <a:lnTo>
                    <a:pt x="2338410" y="2095500"/>
                  </a:lnTo>
                  <a:lnTo>
                    <a:pt x="2364642" y="2057400"/>
                  </a:lnTo>
                  <a:lnTo>
                    <a:pt x="2389632" y="2019300"/>
                  </a:lnTo>
                  <a:lnTo>
                    <a:pt x="2413347" y="1981200"/>
                  </a:lnTo>
                  <a:lnTo>
                    <a:pt x="2435757" y="1943100"/>
                  </a:lnTo>
                  <a:lnTo>
                    <a:pt x="2456831" y="1905000"/>
                  </a:lnTo>
                  <a:lnTo>
                    <a:pt x="2476537" y="1866900"/>
                  </a:lnTo>
                  <a:lnTo>
                    <a:pt x="2494846" y="1816100"/>
                  </a:lnTo>
                  <a:lnTo>
                    <a:pt x="2511725" y="1778000"/>
                  </a:lnTo>
                  <a:lnTo>
                    <a:pt x="2527143" y="1739900"/>
                  </a:lnTo>
                  <a:lnTo>
                    <a:pt x="2541071" y="1689100"/>
                  </a:lnTo>
                  <a:lnTo>
                    <a:pt x="2553476" y="1651000"/>
                  </a:lnTo>
                  <a:lnTo>
                    <a:pt x="2564327" y="1600200"/>
                  </a:lnTo>
                  <a:lnTo>
                    <a:pt x="2573595" y="1562100"/>
                  </a:lnTo>
                  <a:lnTo>
                    <a:pt x="2581247" y="1511300"/>
                  </a:lnTo>
                  <a:lnTo>
                    <a:pt x="2587252" y="1473200"/>
                  </a:lnTo>
                  <a:lnTo>
                    <a:pt x="2591580" y="1422400"/>
                  </a:lnTo>
                  <a:lnTo>
                    <a:pt x="2594200" y="1371600"/>
                  </a:lnTo>
                  <a:lnTo>
                    <a:pt x="2595080" y="1320800"/>
                  </a:lnTo>
                  <a:lnTo>
                    <a:pt x="2594200" y="1282700"/>
                  </a:lnTo>
                  <a:lnTo>
                    <a:pt x="2591580" y="1231900"/>
                  </a:lnTo>
                  <a:lnTo>
                    <a:pt x="2587252" y="1181100"/>
                  </a:lnTo>
                  <a:lnTo>
                    <a:pt x="2581247" y="1143000"/>
                  </a:lnTo>
                  <a:lnTo>
                    <a:pt x="2573595" y="1092200"/>
                  </a:lnTo>
                  <a:lnTo>
                    <a:pt x="2564327" y="1041400"/>
                  </a:lnTo>
                  <a:lnTo>
                    <a:pt x="2553476" y="1003300"/>
                  </a:lnTo>
                  <a:lnTo>
                    <a:pt x="2541071" y="965200"/>
                  </a:lnTo>
                  <a:lnTo>
                    <a:pt x="2527143" y="914400"/>
                  </a:lnTo>
                  <a:lnTo>
                    <a:pt x="2511725" y="876300"/>
                  </a:lnTo>
                  <a:lnTo>
                    <a:pt x="2494846" y="825500"/>
                  </a:lnTo>
                  <a:lnTo>
                    <a:pt x="2476537" y="787400"/>
                  </a:lnTo>
                  <a:lnTo>
                    <a:pt x="2456831" y="749300"/>
                  </a:lnTo>
                  <a:lnTo>
                    <a:pt x="2435757" y="711200"/>
                  </a:lnTo>
                  <a:lnTo>
                    <a:pt x="2413347" y="673100"/>
                  </a:lnTo>
                  <a:lnTo>
                    <a:pt x="2389632" y="635000"/>
                  </a:lnTo>
                  <a:lnTo>
                    <a:pt x="2364642" y="596900"/>
                  </a:lnTo>
                  <a:lnTo>
                    <a:pt x="2338410" y="558800"/>
                  </a:lnTo>
                  <a:lnTo>
                    <a:pt x="2310965" y="520700"/>
                  </a:lnTo>
                  <a:lnTo>
                    <a:pt x="2282339" y="495300"/>
                  </a:lnTo>
                  <a:lnTo>
                    <a:pt x="2252563" y="457200"/>
                  </a:lnTo>
                  <a:lnTo>
                    <a:pt x="2221668" y="431800"/>
                  </a:lnTo>
                  <a:lnTo>
                    <a:pt x="2189685" y="393700"/>
                  </a:lnTo>
                  <a:lnTo>
                    <a:pt x="2156644" y="368300"/>
                  </a:lnTo>
                  <a:lnTo>
                    <a:pt x="2122578" y="342900"/>
                  </a:lnTo>
                  <a:lnTo>
                    <a:pt x="2087517" y="304800"/>
                  </a:lnTo>
                  <a:lnTo>
                    <a:pt x="2051492" y="279400"/>
                  </a:lnTo>
                  <a:lnTo>
                    <a:pt x="2014533" y="254000"/>
                  </a:lnTo>
                  <a:lnTo>
                    <a:pt x="1976673" y="228600"/>
                  </a:lnTo>
                  <a:lnTo>
                    <a:pt x="1937942" y="215900"/>
                  </a:lnTo>
                  <a:lnTo>
                    <a:pt x="1898371" y="190500"/>
                  </a:lnTo>
                  <a:lnTo>
                    <a:pt x="1857991" y="165100"/>
                  </a:lnTo>
                  <a:lnTo>
                    <a:pt x="1732308" y="127000"/>
                  </a:lnTo>
                  <a:lnTo>
                    <a:pt x="1689002" y="101600"/>
                  </a:lnTo>
                  <a:lnTo>
                    <a:pt x="1645043" y="88900"/>
                  </a:lnTo>
                  <a:lnTo>
                    <a:pt x="1600461" y="88900"/>
                  </a:lnTo>
                  <a:lnTo>
                    <a:pt x="1509553" y="63500"/>
                  </a:lnTo>
                  <a:lnTo>
                    <a:pt x="1463288" y="63500"/>
                  </a:lnTo>
                  <a:lnTo>
                    <a:pt x="1416525" y="50800"/>
                  </a:lnTo>
                  <a:lnTo>
                    <a:pt x="1650131" y="50800"/>
                  </a:lnTo>
                  <a:lnTo>
                    <a:pt x="1825018" y="101600"/>
                  </a:lnTo>
                  <a:lnTo>
                    <a:pt x="1866981" y="127000"/>
                  </a:lnTo>
                  <a:lnTo>
                    <a:pt x="1908180" y="139700"/>
                  </a:lnTo>
                  <a:lnTo>
                    <a:pt x="1948585" y="165100"/>
                  </a:lnTo>
                  <a:lnTo>
                    <a:pt x="1988166" y="190500"/>
                  </a:lnTo>
                  <a:lnTo>
                    <a:pt x="2026893" y="203200"/>
                  </a:lnTo>
                  <a:lnTo>
                    <a:pt x="2064737" y="228600"/>
                  </a:lnTo>
                  <a:lnTo>
                    <a:pt x="2101666" y="254000"/>
                  </a:lnTo>
                  <a:lnTo>
                    <a:pt x="2137651" y="292100"/>
                  </a:lnTo>
                  <a:lnTo>
                    <a:pt x="2172661" y="317500"/>
                  </a:lnTo>
                  <a:lnTo>
                    <a:pt x="2206667" y="342900"/>
                  </a:lnTo>
                  <a:lnTo>
                    <a:pt x="2239639" y="381000"/>
                  </a:lnTo>
                  <a:lnTo>
                    <a:pt x="2271546" y="406400"/>
                  </a:lnTo>
                  <a:lnTo>
                    <a:pt x="2302358" y="444500"/>
                  </a:lnTo>
                  <a:lnTo>
                    <a:pt x="2332046" y="469900"/>
                  </a:lnTo>
                  <a:lnTo>
                    <a:pt x="2360578" y="508000"/>
                  </a:lnTo>
                  <a:lnTo>
                    <a:pt x="2387926" y="546100"/>
                  </a:lnTo>
                  <a:lnTo>
                    <a:pt x="2414058" y="584200"/>
                  </a:lnTo>
                  <a:lnTo>
                    <a:pt x="2438946" y="622300"/>
                  </a:lnTo>
                  <a:lnTo>
                    <a:pt x="2462558" y="660400"/>
                  </a:lnTo>
                  <a:lnTo>
                    <a:pt x="2484865" y="698500"/>
                  </a:lnTo>
                  <a:lnTo>
                    <a:pt x="2505837" y="736600"/>
                  </a:lnTo>
                  <a:lnTo>
                    <a:pt x="2525443" y="774700"/>
                  </a:lnTo>
                  <a:lnTo>
                    <a:pt x="2543653" y="825500"/>
                  </a:lnTo>
                  <a:lnTo>
                    <a:pt x="2560438" y="863600"/>
                  </a:lnTo>
                  <a:lnTo>
                    <a:pt x="2575767" y="914400"/>
                  </a:lnTo>
                  <a:lnTo>
                    <a:pt x="2589610" y="952500"/>
                  </a:lnTo>
                  <a:lnTo>
                    <a:pt x="2601938" y="1003300"/>
                  </a:lnTo>
                  <a:lnTo>
                    <a:pt x="2612719" y="1041400"/>
                  </a:lnTo>
                  <a:lnTo>
                    <a:pt x="2621924" y="1092200"/>
                  </a:lnTo>
                  <a:lnTo>
                    <a:pt x="2629523" y="1130300"/>
                  </a:lnTo>
                  <a:lnTo>
                    <a:pt x="2635486" y="1181100"/>
                  </a:lnTo>
                  <a:lnTo>
                    <a:pt x="2639782" y="1231900"/>
                  </a:lnTo>
                  <a:lnTo>
                    <a:pt x="2642382" y="1282700"/>
                  </a:lnTo>
                  <a:lnTo>
                    <a:pt x="2643255" y="1320800"/>
                  </a:lnTo>
                  <a:lnTo>
                    <a:pt x="2642382" y="1371600"/>
                  </a:lnTo>
                  <a:lnTo>
                    <a:pt x="2639782" y="1422400"/>
                  </a:lnTo>
                  <a:lnTo>
                    <a:pt x="2635486" y="1473200"/>
                  </a:lnTo>
                  <a:lnTo>
                    <a:pt x="2629523" y="1511300"/>
                  </a:lnTo>
                  <a:lnTo>
                    <a:pt x="2621924" y="1562100"/>
                  </a:lnTo>
                  <a:lnTo>
                    <a:pt x="2612719" y="1612900"/>
                  </a:lnTo>
                  <a:lnTo>
                    <a:pt x="2601938" y="1651000"/>
                  </a:lnTo>
                  <a:lnTo>
                    <a:pt x="2589610" y="1701800"/>
                  </a:lnTo>
                  <a:lnTo>
                    <a:pt x="2575767" y="1739900"/>
                  </a:lnTo>
                  <a:lnTo>
                    <a:pt x="2560438" y="1790700"/>
                  </a:lnTo>
                  <a:lnTo>
                    <a:pt x="2543653" y="1828800"/>
                  </a:lnTo>
                  <a:lnTo>
                    <a:pt x="2525443" y="1866900"/>
                  </a:lnTo>
                  <a:lnTo>
                    <a:pt x="2505837" y="1917700"/>
                  </a:lnTo>
                  <a:lnTo>
                    <a:pt x="2484865" y="1955800"/>
                  </a:lnTo>
                  <a:lnTo>
                    <a:pt x="2462558" y="1993900"/>
                  </a:lnTo>
                  <a:lnTo>
                    <a:pt x="2438946" y="2032000"/>
                  </a:lnTo>
                  <a:lnTo>
                    <a:pt x="2414058" y="2070100"/>
                  </a:lnTo>
                  <a:lnTo>
                    <a:pt x="2387926" y="2108200"/>
                  </a:lnTo>
                  <a:lnTo>
                    <a:pt x="2360578" y="2146300"/>
                  </a:lnTo>
                  <a:lnTo>
                    <a:pt x="2332046" y="2171700"/>
                  </a:lnTo>
                  <a:lnTo>
                    <a:pt x="2302358" y="2209800"/>
                  </a:lnTo>
                  <a:lnTo>
                    <a:pt x="2271546" y="2247900"/>
                  </a:lnTo>
                  <a:lnTo>
                    <a:pt x="2239639" y="2273300"/>
                  </a:lnTo>
                  <a:lnTo>
                    <a:pt x="2206667" y="2311400"/>
                  </a:lnTo>
                  <a:lnTo>
                    <a:pt x="2172661" y="2336800"/>
                  </a:lnTo>
                  <a:lnTo>
                    <a:pt x="2137651" y="2362200"/>
                  </a:lnTo>
                  <a:lnTo>
                    <a:pt x="2101666" y="2387600"/>
                  </a:lnTo>
                  <a:lnTo>
                    <a:pt x="2064737" y="2413000"/>
                  </a:lnTo>
                  <a:lnTo>
                    <a:pt x="2026893" y="2438400"/>
                  </a:lnTo>
                  <a:lnTo>
                    <a:pt x="1988166" y="2463800"/>
                  </a:lnTo>
                  <a:lnTo>
                    <a:pt x="1948585" y="2489200"/>
                  </a:lnTo>
                  <a:lnTo>
                    <a:pt x="1908180" y="2514600"/>
                  </a:lnTo>
                  <a:lnTo>
                    <a:pt x="1866981" y="2527300"/>
                  </a:lnTo>
                  <a:lnTo>
                    <a:pt x="1825018" y="2552700"/>
                  </a:lnTo>
                  <a:lnTo>
                    <a:pt x="1650131" y="2603500"/>
                  </a:lnTo>
                  <a:close/>
                </a:path>
                <a:path w="2643505" h="2641600">
                  <a:moveTo>
                    <a:pt x="1465433" y="2641600"/>
                  </a:moveTo>
                  <a:lnTo>
                    <a:pt x="1177823" y="2641600"/>
                  </a:lnTo>
                  <a:lnTo>
                    <a:pt x="1130834" y="2628900"/>
                  </a:lnTo>
                  <a:lnTo>
                    <a:pt x="1512422" y="2628900"/>
                  </a:lnTo>
                  <a:lnTo>
                    <a:pt x="1465433" y="264160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71795" y="8256064"/>
              <a:ext cx="3143249" cy="331026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11726663" y="8030083"/>
            <a:ext cx="5220682" cy="557007"/>
            <a:chOff x="11726663" y="8030083"/>
            <a:chExt cx="5220682" cy="557007"/>
          </a:xfrm>
        </p:grpSpPr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26663" y="8256064"/>
              <a:ext cx="3143249" cy="33102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804096" y="8030083"/>
              <a:ext cx="3143249" cy="331026"/>
            </a:xfrm>
            <a:prstGeom prst="rect">
              <a:avLst/>
            </a:prstGeom>
          </p:spPr>
        </p:pic>
      </p:grp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56BBA65-9FF3-FDE4-0E18-35625D499C0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4" b="11164"/>
          <a:stretch/>
        </p:blipFill>
        <p:spPr>
          <a:xfrm>
            <a:off x="3681039" y="3847902"/>
            <a:ext cx="2541485" cy="2405071"/>
          </a:xfrm>
          <a:prstGeom prst="ellipse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E30F9B2-6DBD-771F-DA0F-7C1DA498DE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349" y="3810248"/>
            <a:ext cx="2478468" cy="2396544"/>
          </a:xfrm>
          <a:prstGeom prst="ellipse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77A7807-64BA-CAB9-5B16-E5C0FDB8163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2198"/>
          <a:stretch/>
        </p:blipFill>
        <p:spPr>
          <a:xfrm>
            <a:off x="12030674" y="3789319"/>
            <a:ext cx="2470862" cy="2476500"/>
          </a:xfrm>
          <a:prstGeom prst="ellipse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C23D55B-23FF-B60A-F215-9AF44B9C01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7200" y="177700"/>
            <a:ext cx="2180658" cy="174819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1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7" y="5581393"/>
            <a:ext cx="4023582" cy="471334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023999" y="766023"/>
            <a:ext cx="11127734" cy="15478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ru-RU" sz="9950" spc="505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Планы развития</a:t>
            </a:r>
            <a:endParaRPr sz="99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-262099" y="281532"/>
            <a:ext cx="2555839" cy="199277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019320" y="2901697"/>
            <a:ext cx="1400810" cy="6001002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0" tIns="35496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2795"/>
              </a:spcBef>
            </a:pPr>
            <a:r>
              <a:rPr sz="4250" b="1" spc="-490" dirty="0">
                <a:solidFill>
                  <a:schemeClr val="bg1"/>
                </a:solidFill>
                <a:latin typeface="Trebuchet MS"/>
                <a:cs typeface="Trebuchet MS"/>
              </a:rPr>
              <a:t>01</a:t>
            </a:r>
            <a:endParaRPr sz="425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391795">
              <a:lnSpc>
                <a:spcPct val="100000"/>
              </a:lnSpc>
              <a:spcBef>
                <a:spcPts val="1175"/>
              </a:spcBef>
            </a:pPr>
            <a:r>
              <a:rPr sz="4250" b="1" spc="-225" dirty="0">
                <a:solidFill>
                  <a:schemeClr val="bg1"/>
                </a:solidFill>
                <a:latin typeface="Trebuchet MS"/>
                <a:cs typeface="Trebuchet MS"/>
              </a:rPr>
              <a:t>02</a:t>
            </a:r>
            <a:endParaRPr sz="425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391795">
              <a:lnSpc>
                <a:spcPct val="100000"/>
              </a:lnSpc>
              <a:spcBef>
                <a:spcPts val="1839"/>
              </a:spcBef>
            </a:pPr>
            <a:r>
              <a:rPr sz="4250" b="1" spc="-225" dirty="0">
                <a:solidFill>
                  <a:schemeClr val="bg1"/>
                </a:solidFill>
                <a:latin typeface="Trebuchet MS"/>
                <a:cs typeface="Trebuchet MS"/>
              </a:rPr>
              <a:t>03</a:t>
            </a:r>
            <a:endParaRPr sz="425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389255">
              <a:lnSpc>
                <a:spcPct val="100000"/>
              </a:lnSpc>
              <a:spcBef>
                <a:spcPts val="1175"/>
              </a:spcBef>
            </a:pPr>
            <a:r>
              <a:rPr sz="4250" b="1" spc="-200" dirty="0">
                <a:solidFill>
                  <a:schemeClr val="bg1"/>
                </a:solidFill>
                <a:latin typeface="Trebuchet MS"/>
                <a:cs typeface="Trebuchet MS"/>
              </a:rPr>
              <a:t>04</a:t>
            </a:r>
            <a:endParaRPr sz="425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412750">
              <a:lnSpc>
                <a:spcPct val="100000"/>
              </a:lnSpc>
              <a:spcBef>
                <a:spcPts val="1140"/>
              </a:spcBef>
            </a:pPr>
            <a:r>
              <a:rPr sz="4250" b="1" spc="-235" dirty="0">
                <a:solidFill>
                  <a:schemeClr val="bg1"/>
                </a:solidFill>
                <a:latin typeface="Trebuchet MS"/>
                <a:cs typeface="Trebuchet MS"/>
              </a:rPr>
              <a:t>05</a:t>
            </a:r>
            <a:endParaRPr sz="425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405130">
              <a:lnSpc>
                <a:spcPct val="100000"/>
              </a:lnSpc>
              <a:spcBef>
                <a:spcPts val="1445"/>
              </a:spcBef>
            </a:pPr>
            <a:r>
              <a:rPr sz="4250" b="1" spc="-170" dirty="0">
                <a:solidFill>
                  <a:schemeClr val="bg1"/>
                </a:solidFill>
                <a:latin typeface="Trebuchet MS"/>
                <a:cs typeface="Trebuchet MS"/>
              </a:rPr>
              <a:t>06</a:t>
            </a:r>
            <a:endParaRPr sz="425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431800">
              <a:lnSpc>
                <a:spcPct val="100000"/>
              </a:lnSpc>
              <a:spcBef>
                <a:spcPts val="1595"/>
              </a:spcBef>
            </a:pPr>
            <a:r>
              <a:rPr sz="4250" b="1" spc="-385" dirty="0">
                <a:solidFill>
                  <a:schemeClr val="bg1"/>
                </a:solidFill>
                <a:latin typeface="Trebuchet MS"/>
                <a:cs typeface="Trebuchet MS"/>
              </a:rPr>
              <a:t>07</a:t>
            </a:r>
            <a:endParaRPr sz="425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94730" y="3323495"/>
            <a:ext cx="8340470" cy="400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500" spc="160" dirty="0">
                <a:solidFill>
                  <a:srgbClr val="231F20"/>
                </a:solidFill>
                <a:latin typeface="Lucida Sans Unicode"/>
                <a:cs typeface="Lucida Sans Unicode"/>
              </a:rPr>
              <a:t>Внедрение ИИ в платформу и разработка ТЗ</a:t>
            </a:r>
            <a:endParaRPr sz="2500" dirty="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94730" y="4117713"/>
            <a:ext cx="7045070" cy="400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500" spc="120" dirty="0">
                <a:solidFill>
                  <a:srgbClr val="231F20"/>
                </a:solidFill>
                <a:latin typeface="Lucida Sans Unicode"/>
                <a:cs typeface="Lucida Sans Unicode"/>
              </a:rPr>
              <a:t>Тестирование цифровой платформы</a:t>
            </a:r>
            <a:endParaRPr sz="2500" dirty="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94730" y="5037803"/>
            <a:ext cx="4844720" cy="400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500" spc="175" dirty="0">
                <a:solidFill>
                  <a:srgbClr val="231F20"/>
                </a:solidFill>
                <a:latin typeface="Lucida Sans Unicode"/>
                <a:cs typeface="Lucida Sans Unicode"/>
              </a:rPr>
              <a:t>Набор персонала</a:t>
            </a:r>
            <a:endParaRPr sz="2500" dirty="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94730" y="5832021"/>
            <a:ext cx="2548890" cy="4102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500" spc="120" dirty="0">
                <a:solidFill>
                  <a:srgbClr val="231F20"/>
                </a:solidFill>
                <a:latin typeface="Lucida Sans Unicode"/>
                <a:cs typeface="Lucida Sans Unicode"/>
              </a:rPr>
              <a:t>Запуск работы</a:t>
            </a:r>
            <a:endParaRPr sz="2500" dirty="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94730" y="6632865"/>
            <a:ext cx="7197470" cy="400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500" spc="225" dirty="0">
                <a:solidFill>
                  <a:srgbClr val="231F20"/>
                </a:solidFill>
                <a:latin typeface="Lucida Sans Unicode"/>
                <a:cs typeface="Lucida Sans Unicode"/>
              </a:rPr>
              <a:t>Внедрение рекламы и продвижения</a:t>
            </a:r>
            <a:endParaRPr sz="2500" dirty="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94729" y="7425241"/>
            <a:ext cx="11540871" cy="784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500" spc="290" dirty="0">
                <a:solidFill>
                  <a:srgbClr val="231F20"/>
                </a:solidFill>
                <a:latin typeface="Lucida Sans Unicode"/>
                <a:cs typeface="Lucida Sans Unicode"/>
              </a:rPr>
              <a:t>Масштабирование (увеличение базы врачей из всех городов России)</a:t>
            </a:r>
            <a:endParaRPr sz="2500" dirty="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94728" y="8424754"/>
            <a:ext cx="7578471" cy="400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500" spc="120" dirty="0">
                <a:solidFill>
                  <a:srgbClr val="231F20"/>
                </a:solidFill>
                <a:latin typeface="Lucida Sans Unicode"/>
                <a:cs typeface="Lucida Sans Unicode"/>
              </a:rPr>
              <a:t>Разработка мобильного приложения</a:t>
            </a:r>
            <a:endParaRPr sz="2500" dirty="0">
              <a:latin typeface="Lucida Sans Unicode"/>
              <a:cs typeface="Lucida Sans Unicode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A5965B7-B57B-2ACC-9F9C-A4404861B9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9537" y="255256"/>
            <a:ext cx="2180658" cy="174819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ая прямоугольная выноска 9">
            <a:extLst>
              <a:ext uri="{FF2B5EF4-FFF2-40B4-BE49-F238E27FC236}">
                <a16:creationId xmlns:a16="http://schemas.microsoft.com/office/drawing/2014/main" id="{AEDE056D-44D8-BF73-3D27-63780BD46E8A}"/>
              </a:ext>
            </a:extLst>
          </p:cNvPr>
          <p:cNvSpPr/>
          <p:nvPr/>
        </p:nvSpPr>
        <p:spPr>
          <a:xfrm>
            <a:off x="1219200" y="4762500"/>
            <a:ext cx="3327768" cy="688839"/>
          </a:xfrm>
          <a:prstGeom prst="wedgeRoundRectCallout">
            <a:avLst>
              <a:gd name="adj1" fmla="val 24200"/>
              <a:gd name="adj2" fmla="val 72574"/>
              <a:gd name="adj3" fmla="val 16667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28306" y="0"/>
            <a:ext cx="9022756" cy="9851747"/>
          </a:xfrm>
          <a:prstGeom prst="rect">
            <a:avLst/>
          </a:prstGeom>
          <a:noFill/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49032" y="2090741"/>
            <a:ext cx="7540625" cy="15780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95"/>
              </a:spcBef>
              <a:tabLst>
                <a:tab pos="5351780" algn="l"/>
              </a:tabLst>
            </a:pPr>
            <a:r>
              <a:rPr lang="ru-RU" spc="-150" dirty="0">
                <a:latin typeface="Calibri" panose="020F0502020204030204" pitchFamily="34" charset="0"/>
                <a:cs typeface="Calibri" panose="020F0502020204030204" pitchFamily="34" charset="0"/>
              </a:rPr>
              <a:t>Контакты</a:t>
            </a:r>
            <a:endParaRPr spc="-1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7476070"/>
            <a:ext cx="8100386" cy="2810930"/>
          </a:xfrm>
          <a:custGeom>
            <a:avLst/>
            <a:gdLst/>
            <a:ahLst/>
            <a:cxnLst/>
            <a:rect l="l" t="t" r="r" b="b"/>
            <a:pathLst>
              <a:path w="7623809" h="2810509">
                <a:moveTo>
                  <a:pt x="7623518" y="1781810"/>
                </a:moveTo>
                <a:lnTo>
                  <a:pt x="1092542" y="1781810"/>
                </a:lnTo>
                <a:lnTo>
                  <a:pt x="1092542" y="0"/>
                </a:lnTo>
                <a:lnTo>
                  <a:pt x="0" y="0"/>
                </a:lnTo>
                <a:lnTo>
                  <a:pt x="0" y="1781810"/>
                </a:lnTo>
                <a:lnTo>
                  <a:pt x="0" y="2810510"/>
                </a:lnTo>
                <a:lnTo>
                  <a:pt x="7623518" y="2810510"/>
                </a:lnTo>
                <a:lnTo>
                  <a:pt x="7623518" y="1781810"/>
                </a:lnTo>
                <a:close/>
              </a:path>
            </a:pathLst>
          </a:cu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DA98A0B-6CE7-196B-11D7-EFCB4532F6E5}"/>
              </a:ext>
            </a:extLst>
          </p:cNvPr>
          <p:cNvSpPr/>
          <p:nvPr/>
        </p:nvSpPr>
        <p:spPr>
          <a:xfrm>
            <a:off x="15240000" y="2090741"/>
            <a:ext cx="1194168" cy="1223959"/>
          </a:xfrm>
          <a:prstGeom prst="rect">
            <a:avLst/>
          </a:prstGeom>
          <a:solidFill>
            <a:srgbClr val="F7F9FA"/>
          </a:solidFill>
          <a:ln>
            <a:solidFill>
              <a:srgbClr val="F5F8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FE94E5-28C3-2515-96B4-63F10B78C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568" y="5693533"/>
            <a:ext cx="3200400" cy="3319447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60E84A-C662-5435-0252-DAA5DFF8C56E}"/>
              </a:ext>
            </a:extLst>
          </p:cNvPr>
          <p:cNvSpPr txBox="1"/>
          <p:nvPr/>
        </p:nvSpPr>
        <p:spPr>
          <a:xfrm>
            <a:off x="1453368" y="4825706"/>
            <a:ext cx="3327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+7 927 987 58 27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51CF0C0-F76C-1018-6CD6-4EA8848A4A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1904"/>
          <a:stretch/>
        </p:blipFill>
        <p:spPr>
          <a:xfrm>
            <a:off x="4781136" y="5693532"/>
            <a:ext cx="3340192" cy="3319447"/>
          </a:xfrm>
          <a:prstGeom prst="rect">
            <a:avLst/>
          </a:prstGeom>
        </p:spPr>
      </p:pic>
      <p:sp>
        <p:nvSpPr>
          <p:cNvPr id="11" name="Скругленная прямоугольная выноска 10">
            <a:extLst>
              <a:ext uri="{FF2B5EF4-FFF2-40B4-BE49-F238E27FC236}">
                <a16:creationId xmlns:a16="http://schemas.microsoft.com/office/drawing/2014/main" id="{B6712AFB-F2CA-E1C9-9F9B-0D7A9283BEC0}"/>
              </a:ext>
            </a:extLst>
          </p:cNvPr>
          <p:cNvSpPr/>
          <p:nvPr/>
        </p:nvSpPr>
        <p:spPr>
          <a:xfrm>
            <a:off x="4793560" y="4762500"/>
            <a:ext cx="3327768" cy="688839"/>
          </a:xfrm>
          <a:prstGeom prst="wedgeRoundRectCallout">
            <a:avLst>
              <a:gd name="adj1" fmla="val 24200"/>
              <a:gd name="adj2" fmla="val 72574"/>
              <a:gd name="adj3" fmla="val 16667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Визуал платформы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AF6A1F-B8D4-3421-0137-0995A96F0B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7084" y="347993"/>
            <a:ext cx="2180658" cy="174819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A1A1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402721" cy="58039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05878" y="4236163"/>
            <a:ext cx="10972800" cy="15677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5917565" algn="l"/>
              </a:tabLst>
            </a:pPr>
            <a:r>
              <a:rPr lang="ru-RU" sz="10100" spc="-11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Берегите себя!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11148" y="0"/>
            <a:ext cx="4809322" cy="105346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7013</TotalTime>
  <Words>639</Words>
  <Application>Microsoft Macintosh PowerPoint</Application>
  <PresentationFormat>Произвольный</PresentationFormat>
  <Paragraphs>123</Paragraphs>
  <Slides>23</Slides>
  <Notes>13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</vt:lpstr>
      <vt:lpstr>Calibri</vt:lpstr>
      <vt:lpstr>Geometria</vt:lpstr>
      <vt:lpstr>Lucida Sans Unicode</vt:lpstr>
      <vt:lpstr>Tahoma</vt:lpstr>
      <vt:lpstr>Times New Roman</vt:lpstr>
      <vt:lpstr>Trebuchet MS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Поликлиники</vt:lpstr>
      <vt:lpstr>Презентация PowerPoint</vt:lpstr>
      <vt:lpstr>Вы решили пойти другим путём…</vt:lpstr>
      <vt:lpstr>Презентация PowerPoint</vt:lpstr>
      <vt:lpstr>Проблема</vt:lpstr>
      <vt:lpstr>Решение</vt:lpstr>
      <vt:lpstr>Презентация PowerPoint</vt:lpstr>
      <vt:lpstr>Целевая аудитория</vt:lpstr>
      <vt:lpstr>Конкуренты</vt:lpstr>
      <vt:lpstr>Презентация PowerPoint</vt:lpstr>
      <vt:lpstr>Рынок</vt:lpstr>
      <vt:lpstr>Способы монетизации</vt:lpstr>
      <vt:lpstr>Дополнительные способы монетизации</vt:lpstr>
      <vt:lpstr>Текущие результаты</vt:lpstr>
      <vt:lpstr>Визуал платформы</vt:lpstr>
      <vt:lpstr>Наша Команда</vt:lpstr>
      <vt:lpstr>Планы развития</vt:lpstr>
      <vt:lpstr>Контакты</vt:lpstr>
      <vt:lpstr>Берегите себя!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 без названия</dc:title>
  <dc:creator>Полина Лазарева</dc:creator>
  <cp:keywords>DAFuyP0D3yo,BAE33XmnLJU</cp:keywords>
  <cp:lastModifiedBy>Polina Lazareva</cp:lastModifiedBy>
  <cp:revision>67</cp:revision>
  <dcterms:created xsi:type="dcterms:W3CDTF">2023-11-10T18:32:52Z</dcterms:created>
  <dcterms:modified xsi:type="dcterms:W3CDTF">2023-11-26T14:19:51Z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2023-11-07T00:00:00Z</vt:filetime>
  </property>
  <property fmtid="{D5CDD505-2E9C-101B-9397-08002B2CF9AE}" pid="3" name="Creator">
    <vt:lpwstr>Canva</vt:lpwstr>
  </property>
  <property fmtid="{D5CDD505-2E9C-101B-9397-08002B2CF9AE}" pid="4" name="LastSaved">
    <vt:filetime>2023-11-10T00:00:00Z</vt:filetime>
  </property>
</Properties>
</file>