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2" r:id="rId3"/>
    <p:sldId id="257" r:id="rId4"/>
    <p:sldId id="274" r:id="rId5"/>
    <p:sldId id="276" r:id="rId6"/>
    <p:sldId id="277" r:id="rId7"/>
    <p:sldId id="275" r:id="rId8"/>
    <p:sldId id="278" r:id="rId9"/>
    <p:sldId id="279" r:id="rId10"/>
    <p:sldId id="282" r:id="rId11"/>
    <p:sldId id="261" r:id="rId12"/>
    <p:sldId id="272" r:id="rId13"/>
    <p:sldId id="283" r:id="rId14"/>
    <p:sldId id="280" r:id="rId15"/>
    <p:sldId id="281" r:id="rId16"/>
    <p:sldId id="271" r:id="rId17"/>
    <p:sldId id="284" r:id="rId18"/>
    <p:sldId id="264" r:id="rId19"/>
    <p:sldId id="269" r:id="rId20"/>
    <p:sldId id="270" r:id="rId21"/>
  </p:sldIdLst>
  <p:sldSz cx="14630400" cy="8229600"/>
  <p:notesSz cx="8229600" cy="14630400"/>
  <p:embeddedFontLst>
    <p:embeddedFont>
      <p:font typeface="Manrope" pitchFamily="2" charset="0"/>
      <p:regular r:id="rId23"/>
    </p:embeddedFont>
    <p:embeddedFont>
      <p:font typeface="Montserrat Bold" panose="020B0604020202020204" charset="-52"/>
      <p:bold r:id="rId24"/>
    </p:embeddedFont>
    <p:embeddedFont>
      <p:font typeface="Unbounded" panose="020B0604020202020204" charset="-52"/>
      <p:regular r:id="rId25"/>
      <p:bold r:id="rId26"/>
    </p:embeddedFont>
    <p:embeddedFont>
      <p:font typeface="Unbounded ExtraLight" panose="020B0604020202020204" charset="-52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ергей Волчков" initials="С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B4"/>
    <a:srgbClr val="00BCB8"/>
    <a:srgbClr val="1AD8D3"/>
    <a:srgbClr val="B0F6F4"/>
    <a:srgbClr val="29303B"/>
    <a:srgbClr val="242424"/>
    <a:srgbClr val="009999"/>
    <a:srgbClr val="5FD4EB"/>
    <a:srgbClr val="E2E6E9"/>
    <a:srgbClr val="1112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120" y="3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083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49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93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974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32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16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20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634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17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54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32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20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07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jp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11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serjikvolchkov@gmail.com" TargetMode="External"/><Relationship Id="rId3" Type="http://schemas.openxmlformats.org/officeDocument/2006/relationships/image" Target="../media/image46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5" Type="http://schemas.openxmlformats.org/officeDocument/2006/relationships/image" Target="../media/image11.pn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11" Type="http://schemas.openxmlformats.org/officeDocument/2006/relationships/image" Target="../media/image32.png"/><Relationship Id="rId5" Type="http://schemas.openxmlformats.org/officeDocument/2006/relationships/image" Target="../media/image11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906" y="7651818"/>
            <a:ext cx="1614196" cy="566186"/>
          </a:xfrm>
          <a:prstGeom prst="rect">
            <a:avLst/>
          </a:prstGeom>
          <a:solidFill>
            <a:srgbClr val="29303B"/>
          </a:solidFill>
          <a:ln>
            <a:noFill/>
          </a:ln>
          <a:effectLst>
            <a:glow rad="12700">
              <a:srgbClr val="29303B">
                <a:alpha val="40000"/>
              </a:srgb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18" y="1972613"/>
            <a:ext cx="4169695" cy="6256987"/>
          </a:xfrm>
          <a:prstGeom prst="rect">
            <a:avLst/>
          </a:prstGeom>
          <a:effectLst>
            <a:glow rad="723900">
              <a:srgbClr val="B0F6F4">
                <a:alpha val="4000"/>
              </a:srgbClr>
            </a:glow>
            <a:softEdge rad="381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3" t="-6752" r="3763" b="6752"/>
          <a:stretch/>
        </p:blipFill>
        <p:spPr>
          <a:xfrm>
            <a:off x="736511" y="1941447"/>
            <a:ext cx="4319741" cy="362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0"/>
          <p:cNvSpPr/>
          <p:nvPr/>
        </p:nvSpPr>
        <p:spPr>
          <a:xfrm>
            <a:off x="816113" y="1199355"/>
            <a:ext cx="13042900" cy="74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AI</a:t>
            </a:r>
            <a:r>
              <a:rPr lang="ru-RU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-</a:t>
            </a:r>
            <a:r>
              <a:rPr lang="ru-RU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сервис</a:t>
            </a:r>
            <a:r>
              <a:rPr lang="ru-RU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планирования</a:t>
            </a:r>
            <a:r>
              <a:rPr lang="en-US" sz="40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путешествий</a:t>
            </a:r>
            <a:endParaRPr lang="en-US" sz="4000" dirty="0">
              <a:latin typeface="Unbounded" pitchFamily="2" charset="-52"/>
            </a:endParaRPr>
          </a:p>
        </p:txBody>
      </p:sp>
      <p:sp>
        <p:nvSpPr>
          <p:cNvPr id="5" name="Text 2"/>
          <p:cNvSpPr/>
          <p:nvPr/>
        </p:nvSpPr>
        <p:spPr>
          <a:xfrm>
            <a:off x="2169978" y="6250632"/>
            <a:ext cx="10611745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ru-RU" sz="24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Создай свой </a:t>
            </a:r>
            <a:r>
              <a:rPr lang="ru-RU" sz="2400" b="1" i="1" dirty="0">
                <a:solidFill>
                  <a:srgbClr val="1AD8D3"/>
                </a:solidFill>
                <a:latin typeface="Unbounded" pitchFamily="2" charset="-52"/>
                <a:ea typeface="Source Sans Pro" pitchFamily="34" charset="-122"/>
              </a:rPr>
              <a:t>уникальный</a:t>
            </a:r>
            <a:r>
              <a:rPr lang="ru-RU" sz="24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  маршрут в пару кликов</a:t>
            </a:r>
            <a:endParaRPr lang="en-US" sz="2400" b="1" dirty="0">
              <a:latin typeface="Unbounded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1002" y="2304076"/>
            <a:ext cx="59003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BCB8"/>
                </a:solidFill>
                <a:latin typeface="Unbounded" pitchFamily="2" charset="-52"/>
              </a:rPr>
              <a:t>T</a:t>
            </a:r>
            <a:r>
              <a:rPr lang="en-US" sz="4800" dirty="0">
                <a:solidFill>
                  <a:schemeClr val="bg1"/>
                </a:solidFill>
                <a:latin typeface="Unbounded" pitchFamily="2" charset="-52"/>
              </a:rPr>
              <a:t>ouristic</a:t>
            </a:r>
          </a:p>
          <a:p>
            <a:r>
              <a:rPr lang="en-US" sz="4800" dirty="0">
                <a:solidFill>
                  <a:srgbClr val="00BCB8"/>
                </a:solidFill>
                <a:latin typeface="Unbounded" pitchFamily="2" charset="-52"/>
              </a:rPr>
              <a:t>R</a:t>
            </a:r>
            <a:r>
              <a:rPr lang="en-US" sz="4800" dirty="0">
                <a:solidFill>
                  <a:schemeClr val="bg1"/>
                </a:solidFill>
                <a:latin typeface="Unbounded" pitchFamily="2" charset="-52"/>
              </a:rPr>
              <a:t>ussian</a:t>
            </a:r>
          </a:p>
          <a:p>
            <a:r>
              <a:rPr lang="en-US" sz="4800" dirty="0">
                <a:solidFill>
                  <a:srgbClr val="1AD8D3"/>
                </a:solidFill>
                <a:latin typeface="Unbounded" pitchFamily="2" charset="-52"/>
              </a:rPr>
              <a:t> </a:t>
            </a:r>
            <a:r>
              <a:rPr lang="en-US" sz="4800" dirty="0">
                <a:solidFill>
                  <a:srgbClr val="00BCB8"/>
                </a:solidFill>
                <a:latin typeface="Unbounded" pitchFamily="2" charset="-52"/>
              </a:rPr>
              <a:t>I</a:t>
            </a:r>
            <a:r>
              <a:rPr lang="ru-RU" sz="4800" dirty="0">
                <a:solidFill>
                  <a:srgbClr val="1AD8D3"/>
                </a:solidFill>
                <a:latin typeface="Unbounded" pitchFamily="2" charset="-52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Unbounded" pitchFamily="2" charset="-52"/>
              </a:rPr>
              <a:t>ntelligent</a:t>
            </a:r>
          </a:p>
          <a:p>
            <a:r>
              <a:rPr lang="en-US" sz="4800" dirty="0">
                <a:solidFill>
                  <a:srgbClr val="00BCB8"/>
                </a:solidFill>
                <a:latin typeface="Unbounded" pitchFamily="2" charset="-52"/>
              </a:rPr>
              <a:t>P</a:t>
            </a:r>
            <a:r>
              <a:rPr lang="en-US" sz="4800" dirty="0">
                <a:solidFill>
                  <a:schemeClr val="bg1"/>
                </a:solidFill>
                <a:latin typeface="Unbounded" pitchFamily="2" charset="-52"/>
              </a:rPr>
              <a:t>lanner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Google Shape;207;p20" title="Лого_ПУТП_web - фиолет-RGB.png">
            <a:extLst>
              <a:ext uri="{FF2B5EF4-FFF2-40B4-BE49-F238E27FC236}">
                <a16:creationId xmlns:a16="http://schemas.microsoft.com/office/drawing/2014/main" id="{409D93FF-D67A-FE2A-6BB9-1753F4CD2C4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75761" y="67835"/>
            <a:ext cx="1600502" cy="128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8;p20" title="ТЕХНОЛОГИИ ЛОГО ТЕМ.png">
            <a:extLst>
              <a:ext uri="{FF2B5EF4-FFF2-40B4-BE49-F238E27FC236}">
                <a16:creationId xmlns:a16="http://schemas.microsoft.com/office/drawing/2014/main" id="{7AE8903E-C757-4483-E3A0-CA03B84DF604}"/>
              </a:ext>
            </a:extLst>
          </p:cNvPr>
          <p:cNvPicPr preferRelativeResize="0"/>
          <p:nvPr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54535" y="267595"/>
            <a:ext cx="2139508" cy="84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AF5E18-6152-BACC-9787-0E44FCC6BD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7563" y="95174"/>
            <a:ext cx="1251177" cy="12479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5C72E0-EB88-D84E-A8F4-069E78617A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7485" y="95174"/>
            <a:ext cx="1789530" cy="1193020"/>
          </a:xfrm>
          <a:prstGeom prst="rect">
            <a:avLst/>
          </a:prstGeom>
        </p:spPr>
      </p:pic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D583C4F5-0EB6-0925-77AA-D7F52C15DB8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1" t="-1" r="-4378" b="-4378"/>
          <a:stretch/>
        </p:blipFill>
        <p:spPr>
          <a:xfrm>
            <a:off x="5848776" y="108837"/>
            <a:ext cx="1305959" cy="11427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84259" y="524737"/>
            <a:ext cx="8861881" cy="1298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Наша </a:t>
            </a:r>
            <a:r>
              <a:rPr lang="ru-RU" sz="4050" b="1" dirty="0">
                <a:solidFill>
                  <a:schemeClr val="bg1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ЦА</a:t>
            </a:r>
            <a:r>
              <a:rPr lang="en-US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:</a:t>
            </a:r>
            <a:r>
              <a:rPr lang="ru-RU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 Поколение </a:t>
            </a:r>
            <a:r>
              <a:rPr lang="en-US" sz="4050" b="1" dirty="0">
                <a:solidFill>
                  <a:srgbClr val="1AD8D3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Z</a:t>
            </a:r>
            <a:r>
              <a:rPr lang="en-US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ru-RU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и </a:t>
            </a:r>
            <a:r>
              <a:rPr lang="en-US" sz="4050" b="1" dirty="0">
                <a:solidFill>
                  <a:srgbClr val="1AD8D3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Y</a:t>
            </a:r>
            <a:endParaRPr lang="ru-RU" sz="4050" b="1" dirty="0">
              <a:solidFill>
                <a:srgbClr val="1AD8D3"/>
              </a:solidFill>
              <a:latin typeface="Unbounded" panose="020B0604020202020204" charset="-52"/>
              <a:ea typeface="Montserrat Bold" pitchFamily="34" charset="-122"/>
              <a:cs typeface="Montserrat Bold" pitchFamily="34" charset="-120"/>
            </a:endParaRPr>
          </a:p>
          <a:p>
            <a:pPr marL="0" indent="0" algn="ctr">
              <a:lnSpc>
                <a:spcPts val="5100"/>
              </a:lnSpc>
              <a:buNone/>
            </a:pPr>
            <a:r>
              <a:rPr lang="ru-RU" sz="4050" b="1" dirty="0">
                <a:solidFill>
                  <a:srgbClr val="FFFFFF"/>
                </a:solidFill>
                <a:latin typeface="Unbounded" panose="020B0604020202020204" charset="-52"/>
              </a:rPr>
              <a:t>1990 – 2007 г.р. </a:t>
            </a:r>
            <a:endParaRPr lang="en-US" sz="4050" dirty="0">
              <a:latin typeface="Unbounded" panose="020B0604020202020204" charset="-52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7511058" y="7032546"/>
            <a:ext cx="283309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800" dirty="0">
              <a:latin typeface="Unbounded ExtraLight" panose="020B0604020202020204" charset="-52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42DFF5E4-ED33-F93B-7425-C5B8FC4FCB1F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2C3284D-F57E-E261-4789-76F7E888C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1" y="6354699"/>
            <a:ext cx="1698594" cy="169859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085723" y="2396156"/>
            <a:ext cx="397603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Unbounded" pitchFamily="2" charset="-52"/>
              </a:rPr>
              <a:t>Зуммеры</a:t>
            </a:r>
            <a:r>
              <a:rPr lang="ru-RU" sz="4400" dirty="0">
                <a:solidFill>
                  <a:schemeClr val="bg1"/>
                </a:solidFill>
                <a:latin typeface="Unbounded" pitchFamily="2" charset="-52"/>
              </a:rPr>
              <a:t>: </a:t>
            </a:r>
          </a:p>
          <a:p>
            <a:endParaRPr lang="ru-RU" dirty="0">
              <a:solidFill>
                <a:schemeClr val="bg1"/>
              </a:solidFill>
              <a:latin typeface="Unbounded" pitchFamily="2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68649" y="2349990"/>
            <a:ext cx="543343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Unbounded" pitchFamily="2" charset="-52"/>
              </a:rPr>
              <a:t>Миллениалы</a:t>
            </a:r>
            <a:r>
              <a:rPr lang="ru-RU" sz="4400" dirty="0">
                <a:solidFill>
                  <a:schemeClr val="bg1"/>
                </a:solidFill>
                <a:latin typeface="Unbounded" pitchFamily="2" charset="-52"/>
              </a:rPr>
              <a:t>:</a:t>
            </a:r>
          </a:p>
          <a:p>
            <a:endParaRPr lang="ru-RU" sz="2400" dirty="0">
              <a:solidFill>
                <a:srgbClr val="1AD8D3"/>
              </a:solidFill>
              <a:latin typeface="Unbounded" pitchFamily="2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556928" y="3521157"/>
            <a:ext cx="50336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1AD8D3"/>
                </a:solidFill>
                <a:latin typeface="Unbounded ExtraLight" pitchFamily="2" charset="-52"/>
              </a:rPr>
              <a:t>Доверяют цифровым ассистентам, чат-ботам и рекомендательным системам</a:t>
            </a:r>
            <a:endParaRPr lang="ru-RU" sz="3200" dirty="0">
              <a:solidFill>
                <a:srgbClr val="1AD8D3"/>
              </a:solidFill>
              <a:latin typeface="Unbounded" pitchFamily="2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568649" y="3521157"/>
            <a:ext cx="54334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1AD8D3"/>
                </a:solidFill>
                <a:latin typeface="Unbounded ExtraLight" pitchFamily="2" charset="-52"/>
              </a:rPr>
              <a:t>Не любят перегруз информации — предпочитают инструменты, которые "всё делают за них".</a:t>
            </a:r>
          </a:p>
          <a:p>
            <a:pPr algn="ctr"/>
            <a:r>
              <a:rPr lang="ru-RU" sz="3200" dirty="0">
                <a:solidFill>
                  <a:srgbClr val="1AD8D3"/>
                </a:solidFill>
                <a:latin typeface="Unbounded ExtraLight" pitchFamily="2" charset="-52"/>
              </a:rPr>
              <a:t>Предпочитают гибкость и персонализацию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B177AD0-0271-DEEB-490D-C2C55B71DEB7}"/>
              </a:ext>
            </a:extLst>
          </p:cNvPr>
          <p:cNvSpPr/>
          <p:nvPr/>
        </p:nvSpPr>
        <p:spPr>
          <a:xfrm>
            <a:off x="1608338" y="3239065"/>
            <a:ext cx="493080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76F5916F-7FD3-4D1A-E006-37B69612690B}"/>
              </a:ext>
            </a:extLst>
          </p:cNvPr>
          <p:cNvSpPr/>
          <p:nvPr/>
        </p:nvSpPr>
        <p:spPr>
          <a:xfrm flipV="1">
            <a:off x="8708075" y="3234223"/>
            <a:ext cx="5035446" cy="50561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688" y="7059025"/>
            <a:ext cx="18478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467507" y="317932"/>
            <a:ext cx="9085007" cy="1775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Проблемы, которые часто тревожат путешественников:</a:t>
            </a:r>
            <a:endParaRPr lang="en-US" sz="3200" b="1" dirty="0">
              <a:solidFill>
                <a:schemeClr val="bg1"/>
              </a:solidFill>
              <a:latin typeface="Unbounded" pitchFamily="2" charset="-52"/>
            </a:endParaRPr>
          </a:p>
        </p:txBody>
      </p:sp>
      <p:sp>
        <p:nvSpPr>
          <p:cNvPr id="5" name="Text 1"/>
          <p:cNvSpPr/>
          <p:nvPr/>
        </p:nvSpPr>
        <p:spPr>
          <a:xfrm>
            <a:off x="1199610" y="1928734"/>
            <a:ext cx="3165812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Поиск информации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742904" y="2245148"/>
            <a:ext cx="633162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1">
              <a:lnSpc>
                <a:spcPts val="2450"/>
              </a:lnSpc>
            </a:pP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Бесконечные часы</a:t>
            </a:r>
            <a:r>
              <a:rPr lang="ru-RU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 сёрфинга </a:t>
            </a: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интернет</a:t>
            </a:r>
            <a:r>
              <a:rPr lang="ru-RU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а</a:t>
            </a:r>
            <a:endParaRPr lang="en-US" dirty="0">
              <a:solidFill>
                <a:srgbClr val="1AD8D3"/>
              </a:solidFill>
              <a:latin typeface="Unbounded ExtraLight" pitchFamily="2" charset="-52"/>
            </a:endParaRPr>
          </a:p>
        </p:txBody>
      </p:sp>
      <p:sp>
        <p:nvSpPr>
          <p:cNvPr id="8" name="Text 3"/>
          <p:cNvSpPr/>
          <p:nvPr/>
        </p:nvSpPr>
        <p:spPr>
          <a:xfrm>
            <a:off x="1199609" y="2996239"/>
            <a:ext cx="4587407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Учет</a:t>
            </a:r>
            <a:r>
              <a:rPr lang="en-US" sz="24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предпочтений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9" name="Text 4"/>
          <p:cNvSpPr/>
          <p:nvPr/>
        </p:nvSpPr>
        <p:spPr>
          <a:xfrm>
            <a:off x="1199610" y="3266709"/>
            <a:ext cx="633162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Сложно учесть все интересы</a:t>
            </a:r>
            <a:endParaRPr lang="en-US" dirty="0">
              <a:solidFill>
                <a:srgbClr val="1AD8D3"/>
              </a:solidFill>
              <a:latin typeface="Unbounded ExtraLight" pitchFamily="2" charset="-52"/>
            </a:endParaRPr>
          </a:p>
        </p:txBody>
      </p:sp>
      <p:sp>
        <p:nvSpPr>
          <p:cNvPr id="11" name="Text 5"/>
          <p:cNvSpPr/>
          <p:nvPr/>
        </p:nvSpPr>
        <p:spPr>
          <a:xfrm>
            <a:off x="1199610" y="4099344"/>
            <a:ext cx="3474224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Риск упустить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99610" y="4370233"/>
            <a:ext cx="6933042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ru-RU" dirty="0">
                <a:solidFill>
                  <a:srgbClr val="1AD8D3"/>
                </a:solidFill>
                <a:latin typeface="Unbounded ExtraLight" pitchFamily="2" charset="-52"/>
              </a:rPr>
              <a:t>Пропажа нераскрученных, но крутых локаций</a:t>
            </a:r>
            <a:endParaRPr lang="en-US" dirty="0">
              <a:solidFill>
                <a:srgbClr val="1AD8D3"/>
              </a:solidFill>
              <a:latin typeface="Unbounded ExtraLight" pitchFamily="2" charset="-52"/>
            </a:endParaRPr>
          </a:p>
        </p:txBody>
      </p:sp>
      <p:sp>
        <p:nvSpPr>
          <p:cNvPr id="14" name="Text 7"/>
          <p:cNvSpPr/>
          <p:nvPr/>
        </p:nvSpPr>
        <p:spPr>
          <a:xfrm>
            <a:off x="1199610" y="5094625"/>
            <a:ext cx="2367439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Трата времени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199610" y="5390495"/>
            <a:ext cx="633162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Более 20 часов на поездку</a:t>
            </a:r>
            <a:endParaRPr lang="en-US" dirty="0">
              <a:solidFill>
                <a:srgbClr val="1AD8D3"/>
              </a:solidFill>
              <a:latin typeface="Unbounded ExtraLight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CD4030F-D95A-FDE7-C1AF-5CD2302F5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6267600"/>
            <a:ext cx="1698594" cy="169859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467507" y="1963407"/>
            <a:ext cx="69574" cy="3624276"/>
          </a:xfrm>
          <a:prstGeom prst="rect">
            <a:avLst/>
          </a:prstGeom>
          <a:solidFill>
            <a:srgbClr val="00B8B4"/>
          </a:solidFill>
          <a:ln>
            <a:solidFill>
              <a:srgbClr val="00B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9999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37081" y="2174056"/>
            <a:ext cx="411646" cy="50800"/>
          </a:xfrm>
          <a:prstGeom prst="rect">
            <a:avLst/>
          </a:prstGeom>
          <a:solidFill>
            <a:srgbClr val="00B8B4"/>
          </a:solidFill>
          <a:ln>
            <a:solidFill>
              <a:srgbClr val="00B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AD8D3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37081" y="3266709"/>
            <a:ext cx="411646" cy="50800"/>
          </a:xfrm>
          <a:prstGeom prst="rect">
            <a:avLst/>
          </a:prstGeom>
          <a:solidFill>
            <a:srgbClr val="00B8B4"/>
          </a:solidFill>
          <a:ln>
            <a:solidFill>
              <a:srgbClr val="00B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AD8D3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7081" y="4344833"/>
            <a:ext cx="411646" cy="50800"/>
          </a:xfrm>
          <a:prstGeom prst="rect">
            <a:avLst/>
          </a:prstGeom>
          <a:solidFill>
            <a:srgbClr val="00B8B4"/>
          </a:solidFill>
          <a:ln>
            <a:solidFill>
              <a:srgbClr val="00B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AD8D3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37081" y="5321450"/>
            <a:ext cx="411646" cy="50800"/>
          </a:xfrm>
          <a:prstGeom prst="rect">
            <a:avLst/>
          </a:prstGeom>
          <a:solidFill>
            <a:srgbClr val="00B8B4"/>
          </a:solidFill>
          <a:ln>
            <a:solidFill>
              <a:srgbClr val="00B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AD8D3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" r="1"/>
          <a:stretch/>
        </p:blipFill>
        <p:spPr>
          <a:xfrm>
            <a:off x="8280400" y="-1208845"/>
            <a:ext cx="6350000" cy="94164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Изображение выглядит как снимок экрана, текст, Мобильный телефон, Устройство связ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D1775D9-E0E2-AD3B-FB22-56896D77F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62504" y="-410412"/>
            <a:ext cx="14264412" cy="10085385"/>
          </a:xfrm>
          <a:prstGeom prst="rect">
            <a:avLst/>
          </a:prstGeom>
        </p:spPr>
      </p:pic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1649679" y="191486"/>
            <a:ext cx="7852229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Решение: 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   </a:t>
            </a:r>
            <a:r>
              <a:rPr lang="en-US" sz="3200" b="1" dirty="0">
                <a:solidFill>
                  <a:srgbClr val="00BCB8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TRIP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 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–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AI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-Бот </a:t>
            </a:r>
            <a:r>
              <a:rPr lang="en-US" sz="3200" b="1" dirty="0" err="1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планирования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путешествий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D990929-2A41-52AC-9323-850472741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1806" y="106631"/>
            <a:ext cx="1698594" cy="16985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6C47A0B-40A4-46D0-EE5A-CAB34773D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946" y="1563173"/>
            <a:ext cx="4587454" cy="66954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8EF0C3-80B3-497C-58B3-D1BEF6E553C5}"/>
              </a:ext>
            </a:extLst>
          </p:cNvPr>
          <p:cNvSpPr txBox="1"/>
          <p:nvPr/>
        </p:nvSpPr>
        <p:spPr>
          <a:xfrm>
            <a:off x="4587455" y="2167707"/>
            <a:ext cx="7315200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Как это работает</a:t>
            </a: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?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6FC033-4EFE-2C9F-3A56-325098BD9ABC}"/>
              </a:ext>
            </a:extLst>
          </p:cNvPr>
          <p:cNvSpPr txBox="1"/>
          <p:nvPr/>
        </p:nvSpPr>
        <p:spPr>
          <a:xfrm>
            <a:off x="4236039" y="3052417"/>
            <a:ext cx="7315200" cy="2326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250"/>
              </a:lnSpc>
              <a:buNone/>
            </a:pPr>
            <a:r>
              <a:rPr lang="ru-RU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На старте Бот вас встречает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списком команд, которые помогут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в его использовании. 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endParaRPr lang="ru-RU" b="1" dirty="0">
              <a:solidFill>
                <a:srgbClr val="E2E6E9"/>
              </a:solidFill>
              <a:latin typeface="Unbounded" pitchFamily="2" charset="-52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8B4"/>
                </a:solidFill>
                <a:latin typeface="Unbounded" pitchFamily="2" charset="-52"/>
              </a:rPr>
              <a:t>/start</a:t>
            </a:r>
            <a:r>
              <a:rPr lang="ru-RU" b="1" dirty="0">
                <a:solidFill>
                  <a:srgbClr val="00B8B4"/>
                </a:solidFill>
                <a:latin typeface="Unbounded" pitchFamily="2" charset="-52"/>
              </a:rPr>
              <a:t> </a:t>
            </a: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– запуск бота</a:t>
            </a:r>
            <a:br>
              <a:rPr lang="en-US" b="1" dirty="0">
                <a:solidFill>
                  <a:srgbClr val="E2E6E9"/>
                </a:solidFill>
                <a:latin typeface="Unbounded" pitchFamily="2" charset="-52"/>
              </a:rPr>
            </a:b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r>
              <a:rPr lang="en-US" b="1" dirty="0">
                <a:solidFill>
                  <a:srgbClr val="00B8B4"/>
                </a:solidFill>
                <a:latin typeface="Unbounded" pitchFamily="2" charset="-52"/>
              </a:rPr>
              <a:t>/info </a:t>
            </a:r>
            <a:r>
              <a:rPr lang="en-US" b="1" dirty="0">
                <a:solidFill>
                  <a:srgbClr val="E2E6E9"/>
                </a:solidFill>
                <a:latin typeface="Unbounded" pitchFamily="2" charset="-52"/>
              </a:rPr>
              <a:t>–</a:t>
            </a: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 информация  о боте 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endParaRPr lang="en-US" dirty="0"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1270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Мобильный телефон, текст, Мобильное устрой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0F89B61-4481-4993-05C9-86A46B744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03735" y="791027"/>
            <a:ext cx="12388947" cy="8759373"/>
          </a:xfrm>
          <a:prstGeom prst="rect">
            <a:avLst/>
          </a:prstGeom>
        </p:spPr>
      </p:pic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1649679" y="191486"/>
            <a:ext cx="7852229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Решение: 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   </a:t>
            </a:r>
            <a:r>
              <a:rPr lang="en-US" sz="3200" b="1" dirty="0">
                <a:solidFill>
                  <a:srgbClr val="00BCB8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TRIP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 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–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AI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-Бот </a:t>
            </a:r>
            <a:r>
              <a:rPr lang="en-US" sz="3200" b="1" dirty="0" err="1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планирования</a:t>
            </a: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путешествий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D990929-2A41-52AC-9323-850472741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1806" y="106631"/>
            <a:ext cx="1698594" cy="16985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6C47A0B-40A4-46D0-EE5A-CAB34773D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946" y="1563173"/>
            <a:ext cx="4587454" cy="66954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8EF0C3-80B3-497C-58B3-D1BEF6E553C5}"/>
              </a:ext>
            </a:extLst>
          </p:cNvPr>
          <p:cNvSpPr txBox="1"/>
          <p:nvPr/>
        </p:nvSpPr>
        <p:spPr>
          <a:xfrm>
            <a:off x="4587455" y="2167707"/>
            <a:ext cx="7315200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Как это работает</a:t>
            </a: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?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6FC033-4EFE-2C9F-3A56-325098BD9ABC}"/>
              </a:ext>
            </a:extLst>
          </p:cNvPr>
          <p:cNvSpPr txBox="1"/>
          <p:nvPr/>
        </p:nvSpPr>
        <p:spPr>
          <a:xfrm>
            <a:off x="4236039" y="3052417"/>
            <a:ext cx="7315200" cy="2603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250"/>
              </a:lnSpc>
              <a:buNone/>
            </a:pPr>
            <a:r>
              <a:rPr lang="ru-RU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На старте Бот вас встречает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списком команд, которые помогут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в его использовании. 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endParaRPr lang="ru-RU" b="1" dirty="0">
              <a:solidFill>
                <a:srgbClr val="E2E6E9"/>
              </a:solidFill>
              <a:latin typeface="Unbounded" pitchFamily="2" charset="-52"/>
            </a:endParaRPr>
          </a:p>
          <a:p>
            <a:pPr marL="0" indent="0" algn="l">
              <a:buNone/>
            </a:pPr>
            <a:r>
              <a:rPr lang="en-US" b="1" dirty="0">
                <a:solidFill>
                  <a:srgbClr val="00B8B4"/>
                </a:solidFill>
                <a:latin typeface="Unbounded" pitchFamily="2" charset="-52"/>
              </a:rPr>
              <a:t>/help</a:t>
            </a:r>
            <a:r>
              <a:rPr lang="ru-RU" b="1" dirty="0">
                <a:solidFill>
                  <a:srgbClr val="00B8B4"/>
                </a:solidFill>
                <a:latin typeface="Unbounded" pitchFamily="2" charset="-52"/>
              </a:rPr>
              <a:t> </a:t>
            </a:r>
            <a:r>
              <a:rPr lang="en-US" b="1" dirty="0">
                <a:solidFill>
                  <a:srgbClr val="E2E6E9"/>
                </a:solidFill>
                <a:latin typeface="Unbounded" pitchFamily="2" charset="-52"/>
              </a:rPr>
              <a:t>–</a:t>
            </a: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 как работать с ботом 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r>
              <a:rPr lang="en-US" b="1" dirty="0">
                <a:solidFill>
                  <a:srgbClr val="00B8B4"/>
                </a:solidFill>
                <a:latin typeface="Unbounded" pitchFamily="2" charset="-52"/>
              </a:rPr>
              <a:t>/prompt </a:t>
            </a:r>
            <a:r>
              <a:rPr lang="en-US" b="1" dirty="0">
                <a:solidFill>
                  <a:srgbClr val="E2E6E9"/>
                </a:solidFill>
                <a:latin typeface="Unbounded" pitchFamily="2" charset="-52"/>
              </a:rPr>
              <a:t>–</a:t>
            </a: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 примеры запросов</a:t>
            </a: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br>
              <a:rPr lang="ru-RU" b="1" dirty="0">
                <a:solidFill>
                  <a:srgbClr val="E2E6E9"/>
                </a:solidFill>
                <a:latin typeface="Unbounded" pitchFamily="2" charset="-52"/>
              </a:rPr>
            </a:br>
            <a:r>
              <a:rPr lang="en-US" b="1" dirty="0">
                <a:solidFill>
                  <a:srgbClr val="00B8B4"/>
                </a:solidFill>
                <a:latin typeface="Unbounded" pitchFamily="2" charset="-52"/>
              </a:rPr>
              <a:t>/route </a:t>
            </a:r>
            <a:r>
              <a:rPr lang="ru-RU" b="1" dirty="0">
                <a:solidFill>
                  <a:srgbClr val="E2E6E9"/>
                </a:solidFill>
                <a:latin typeface="Unbounded" pitchFamily="2" charset="-52"/>
              </a:rPr>
              <a:t>– составить маршрут</a:t>
            </a:r>
            <a:endParaRPr lang="en-US" dirty="0"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686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3636974" y="200181"/>
            <a:ext cx="782091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Запрос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пользователя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10AA0-389F-0786-111D-ED8EF57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6267600"/>
            <a:ext cx="1698594" cy="1698594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9624B85-44D3-446D-80A3-E2371AF238BA}"/>
              </a:ext>
            </a:extLst>
          </p:cNvPr>
          <p:cNvGrpSpPr/>
          <p:nvPr/>
        </p:nvGrpSpPr>
        <p:grpSpPr>
          <a:xfrm>
            <a:off x="1273786" y="1531373"/>
            <a:ext cx="7927123" cy="389530"/>
            <a:chOff x="417443" y="1852779"/>
            <a:chExt cx="7927123" cy="3895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C08E72-8D3B-7F0C-D430-47AF45032C80}"/>
                </a:ext>
              </a:extLst>
            </p:cNvPr>
            <p:cNvSpPr txBox="1"/>
            <p:nvPr/>
          </p:nvSpPr>
          <p:spPr>
            <a:xfrm>
              <a:off x="1029366" y="1852779"/>
              <a:ext cx="7315200" cy="3895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ru-RU" sz="2500" b="1" dirty="0">
                  <a:solidFill>
                    <a:srgbClr val="E2E6E9"/>
                  </a:solidFill>
                  <a:latin typeface="Unbounded" pitchFamily="2" charset="-52"/>
                  <a:ea typeface="Montserrat Bold" pitchFamily="34" charset="-122"/>
                  <a:cs typeface="Montserrat Bold" pitchFamily="34" charset="-120"/>
                </a:rPr>
                <a:t>Пример запроса</a:t>
              </a:r>
              <a:endParaRPr lang="en-US" sz="2500" dirty="0">
                <a:latin typeface="Unbounded" pitchFamily="2" charset="-52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1039DF2-FE43-0884-2A76-9A3297A4A9F3}"/>
                </a:ext>
              </a:extLst>
            </p:cNvPr>
            <p:cNvSpPr/>
            <p:nvPr/>
          </p:nvSpPr>
          <p:spPr>
            <a:xfrm>
              <a:off x="417443" y="2008074"/>
              <a:ext cx="411646" cy="50800"/>
            </a:xfrm>
            <a:prstGeom prst="rect">
              <a:avLst/>
            </a:prstGeom>
            <a:solidFill>
              <a:srgbClr val="00B8B4"/>
            </a:solidFill>
            <a:ln>
              <a:solidFill>
                <a:srgbClr val="00B8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1AD8D3"/>
                </a:solidFill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ACDD3E-2B67-8FD9-C896-DB234F530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0" y="2100046"/>
            <a:ext cx="7266630" cy="41502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D40C84-FC06-4B0B-9248-CF1B64B9765B}"/>
              </a:ext>
            </a:extLst>
          </p:cNvPr>
          <p:cNvSpPr txBox="1"/>
          <p:nvPr/>
        </p:nvSpPr>
        <p:spPr>
          <a:xfrm>
            <a:off x="7547430" y="1608409"/>
            <a:ext cx="7266630" cy="5566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В запросе дано сразу </a:t>
            </a:r>
            <a:r>
              <a:rPr lang="ru-RU" sz="2400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несколько</a:t>
            </a: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критериев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en-US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1</a:t>
            </a: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. Дата и продолжительность поездки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2. Интересы пользователя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3. Запрос на поиск ресторанов по среднему чеку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4. Даты и время мероприятий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5. Бюджет</a:t>
            </a:r>
            <a:b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2400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6. Способ передвижения</a:t>
            </a:r>
            <a:endParaRPr lang="en-US" sz="2400" dirty="0"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2125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3404745" y="85286"/>
            <a:ext cx="782091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Ответ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на запрос пользователя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10AA0-389F-0786-111D-ED8EF57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63" y="177981"/>
            <a:ext cx="1698594" cy="16985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E8FCE5-5820-CF58-A345-283F90950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94" y="521615"/>
            <a:ext cx="3783200" cy="68951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835B10D-A3D3-14E1-A8AA-E5ED27C13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402" y="1852300"/>
            <a:ext cx="4793522" cy="51391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F1ADE9-7469-F626-B44E-BA39AC8B4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6774" y="1852300"/>
            <a:ext cx="4814409" cy="5139102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6190681F-0697-3831-A49C-7CBBD2D6796C}"/>
              </a:ext>
            </a:extLst>
          </p:cNvPr>
          <p:cNvSpPr/>
          <p:nvPr/>
        </p:nvSpPr>
        <p:spPr>
          <a:xfrm>
            <a:off x="224791" y="7416801"/>
            <a:ext cx="4565606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1.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список </a:t>
            </a:r>
            <a:r>
              <a:rPr lang="ru-RU" sz="25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ресторанов</a:t>
            </a:r>
            <a:endParaRPr lang="en-US" sz="2500" b="1" dirty="0">
              <a:solidFill>
                <a:srgbClr val="00B8B4"/>
              </a:solidFill>
              <a:latin typeface="Unbounded" pitchFamily="2" charset="-52"/>
            </a:endParaRPr>
          </a:p>
        </p:txBody>
      </p:sp>
      <p:sp>
        <p:nvSpPr>
          <p:cNvPr id="24" name="Text 0">
            <a:extLst>
              <a:ext uri="{FF2B5EF4-FFF2-40B4-BE49-F238E27FC236}">
                <a16:creationId xmlns:a16="http://schemas.microsoft.com/office/drawing/2014/main" id="{B24DFA80-0A60-722F-AF5C-107B8DD519F2}"/>
              </a:ext>
            </a:extLst>
          </p:cNvPr>
          <p:cNvSpPr/>
          <p:nvPr/>
        </p:nvSpPr>
        <p:spPr>
          <a:xfrm>
            <a:off x="5269090" y="7077551"/>
            <a:ext cx="4092219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2.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Исторические </a:t>
            </a:r>
            <a:r>
              <a:rPr lang="ru-RU" sz="2500" b="1" dirty="0">
                <a:solidFill>
                  <a:srgbClr val="00B8B4"/>
                </a:solidFill>
                <a:latin typeface="Unbounded" pitchFamily="2" charset="-52"/>
              </a:rPr>
              <a:t>мероприятия</a:t>
            </a:r>
            <a:endParaRPr lang="en-US" sz="2500" b="1" dirty="0">
              <a:solidFill>
                <a:srgbClr val="00B8B4"/>
              </a:solidFill>
              <a:latin typeface="Unbounded" pitchFamily="2" charset="-52"/>
            </a:endParaRPr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385A7881-E744-8032-9E6B-49947226B08B}"/>
              </a:ext>
            </a:extLst>
          </p:cNvPr>
          <p:cNvSpPr/>
          <p:nvPr/>
        </p:nvSpPr>
        <p:spPr>
          <a:xfrm>
            <a:off x="10726136" y="7114607"/>
            <a:ext cx="3288269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3.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План</a:t>
            </a:r>
            <a:b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</a:b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 </a:t>
            </a:r>
            <a:r>
              <a:rPr lang="ru-RU" sz="2500" b="1" dirty="0">
                <a:solidFill>
                  <a:srgbClr val="00B8B4"/>
                </a:solidFill>
                <a:latin typeface="Unbounded" pitchFamily="2" charset="-52"/>
              </a:rPr>
              <a:t>1 дня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поездки</a:t>
            </a:r>
            <a:endParaRPr lang="en-US" sz="2500" b="1" dirty="0">
              <a:solidFill>
                <a:schemeClr val="bg1"/>
              </a:solidFill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73937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3404745" y="85286"/>
            <a:ext cx="782091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Ответ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на запрос пользователя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10AA0-389F-0786-111D-ED8EF57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63" y="177981"/>
            <a:ext cx="1698594" cy="16985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F7E0B2-1EB8-C60C-0E3C-8F69A6B7C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57" y="1876575"/>
            <a:ext cx="5721073" cy="50296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06A36-6F6A-2982-6128-77FA43A77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038" y="1876575"/>
            <a:ext cx="6200362" cy="5029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8A488B-F0B7-F76D-233B-5A3F76D27BD1}"/>
              </a:ext>
            </a:extLst>
          </p:cNvPr>
          <p:cNvSpPr txBox="1"/>
          <p:nvPr/>
        </p:nvSpPr>
        <p:spPr>
          <a:xfrm>
            <a:off x="-252855" y="6990377"/>
            <a:ext cx="7315200" cy="1156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4.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План </a:t>
            </a:r>
            <a:r>
              <a:rPr lang="ru-RU" sz="2500" b="1" dirty="0">
                <a:solidFill>
                  <a:srgbClr val="00B8B4"/>
                </a:solidFill>
                <a:latin typeface="Unbounded" pitchFamily="2" charset="-52"/>
              </a:rPr>
              <a:t>2 дня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поездки</a:t>
            </a:r>
            <a:endParaRPr lang="en-US" sz="2500" b="1" dirty="0">
              <a:solidFill>
                <a:schemeClr val="bg1"/>
              </a:solidFill>
              <a:latin typeface="Unbounded" pitchFamily="2" charset="-52"/>
            </a:endParaRPr>
          </a:p>
          <a:p>
            <a:pPr marL="0" indent="0" algn="ctr">
              <a:lnSpc>
                <a:spcPts val="4500"/>
              </a:lnSpc>
              <a:buNone/>
            </a:pPr>
            <a:endParaRPr lang="en-US" sz="1800" b="1" dirty="0">
              <a:solidFill>
                <a:schemeClr val="bg1"/>
              </a:solidFill>
              <a:latin typeface="Unbounded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906AAD-C400-CFC5-3168-5BF4AFC46C27}"/>
              </a:ext>
            </a:extLst>
          </p:cNvPr>
          <p:cNvSpPr txBox="1"/>
          <p:nvPr/>
        </p:nvSpPr>
        <p:spPr>
          <a:xfrm>
            <a:off x="7327619" y="6990377"/>
            <a:ext cx="7315200" cy="1156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5.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План </a:t>
            </a:r>
            <a:r>
              <a:rPr lang="ru-RU" sz="2500" b="1" dirty="0">
                <a:solidFill>
                  <a:srgbClr val="00B8B4"/>
                </a:solidFill>
                <a:latin typeface="Unbounded" pitchFamily="2" charset="-52"/>
              </a:rPr>
              <a:t>3 дня </a:t>
            </a:r>
            <a:r>
              <a:rPr lang="ru-RU" sz="2500" b="1" dirty="0">
                <a:solidFill>
                  <a:schemeClr val="bg1"/>
                </a:solidFill>
                <a:latin typeface="Unbounded" pitchFamily="2" charset="-52"/>
              </a:rPr>
              <a:t>поездки</a:t>
            </a:r>
            <a:endParaRPr lang="en-US" sz="2500" b="1" dirty="0">
              <a:solidFill>
                <a:schemeClr val="bg1"/>
              </a:solidFill>
              <a:latin typeface="Unbounded" pitchFamily="2" charset="-52"/>
            </a:endParaRPr>
          </a:p>
          <a:p>
            <a:pPr marL="0" indent="0" algn="ctr">
              <a:lnSpc>
                <a:spcPts val="4500"/>
              </a:lnSpc>
              <a:buNone/>
            </a:pPr>
            <a:endParaRPr lang="en-US" sz="1800" b="1" dirty="0">
              <a:solidFill>
                <a:schemeClr val="bg1"/>
              </a:solidFill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61697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3404745" y="85286"/>
            <a:ext cx="782091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Ответ</a:t>
            </a: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на запрос пользователя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10AA0-389F-0786-111D-ED8EF57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63" y="177981"/>
            <a:ext cx="1698594" cy="16985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8A488B-F0B7-F76D-233B-5A3F76D27BD1}"/>
              </a:ext>
            </a:extLst>
          </p:cNvPr>
          <p:cNvSpPr txBox="1"/>
          <p:nvPr/>
        </p:nvSpPr>
        <p:spPr>
          <a:xfrm>
            <a:off x="-252856" y="6238951"/>
            <a:ext cx="7315200" cy="11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6. Примерная статья 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</a:rPr>
              <a:t>расходов</a:t>
            </a: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 </a:t>
            </a:r>
            <a:endParaRPr lang="en-US" sz="1800" b="1" dirty="0">
              <a:solidFill>
                <a:schemeClr val="bg1"/>
              </a:solidFill>
              <a:latin typeface="Unbounded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906AAD-C400-CFC5-3168-5BF4AFC46C27}"/>
              </a:ext>
            </a:extLst>
          </p:cNvPr>
          <p:cNvSpPr txBox="1"/>
          <p:nvPr/>
        </p:nvSpPr>
        <p:spPr>
          <a:xfrm>
            <a:off x="7232274" y="6026503"/>
            <a:ext cx="7315200" cy="1734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7. 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</a:rPr>
              <a:t>Советы</a:t>
            </a:r>
            <a:r>
              <a:rPr lang="ru-RU" sz="3200" b="1" dirty="0">
                <a:solidFill>
                  <a:schemeClr val="bg1"/>
                </a:solidFill>
                <a:latin typeface="Unbounded" pitchFamily="2" charset="-52"/>
              </a:rPr>
              <a:t> исходя из запроса</a:t>
            </a:r>
            <a:endParaRPr lang="en-US" sz="2500" b="1" dirty="0">
              <a:solidFill>
                <a:schemeClr val="bg1"/>
              </a:solidFill>
              <a:latin typeface="Unbounded" pitchFamily="2" charset="-52"/>
            </a:endParaRPr>
          </a:p>
          <a:p>
            <a:pPr marL="0" indent="0" algn="ctr">
              <a:lnSpc>
                <a:spcPts val="4500"/>
              </a:lnSpc>
              <a:buNone/>
            </a:pPr>
            <a:endParaRPr lang="en-US" sz="1800" b="1" dirty="0">
              <a:solidFill>
                <a:schemeClr val="bg1"/>
              </a:solidFill>
              <a:latin typeface="Unbounded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A5E0AE-2DAE-DC52-F612-CEEE537BF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31" y="1954288"/>
            <a:ext cx="6152027" cy="37696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91B0E6-833E-AC00-AD78-44E6559EB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081" y="2644736"/>
            <a:ext cx="7712393" cy="282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7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">
            <a:extLst>
              <a:ext uri="{FF2B5EF4-FFF2-40B4-BE49-F238E27FC236}">
                <a16:creationId xmlns:a16="http://schemas.microsoft.com/office/drawing/2014/main" id="{BDA5D520-22D6-FF66-03E6-0DEB275FE5C7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3" name="Text 0"/>
          <p:cNvSpPr/>
          <p:nvPr/>
        </p:nvSpPr>
        <p:spPr>
          <a:xfrm>
            <a:off x="3404888" y="451253"/>
            <a:ext cx="782091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ru-RU" sz="3200" b="1" dirty="0">
                <a:solidFill>
                  <a:schemeClr val="bg1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Интерактивная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 карта 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10AA0-389F-0786-111D-ED8EF57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63" y="177981"/>
            <a:ext cx="1698594" cy="16985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287B3A-B0BA-CDE4-C11E-D760FC853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700" y="1830897"/>
            <a:ext cx="8611564" cy="62207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E89EBD-541D-C4C7-84DB-72CC52FF56DB}"/>
              </a:ext>
            </a:extLst>
          </p:cNvPr>
          <p:cNvSpPr txBox="1"/>
          <p:nvPr/>
        </p:nvSpPr>
        <p:spPr>
          <a:xfrm>
            <a:off x="395037" y="2703555"/>
            <a:ext cx="4826643" cy="4274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8B4"/>
                </a:solidFill>
              </a:rPr>
              <a:t>Запрос:</a:t>
            </a:r>
            <a:endParaRPr lang="ru-RU" sz="2400" dirty="0">
              <a:solidFill>
                <a:srgbClr val="00B8B4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Мы с друзьями(4 человека). Хотим посетить Владимир и посмотреть некоторые достопримечательности, погулять по историческим улицам. Мы прибываем во Владимир в 8 часов утра, а уехать нужно в 17:00. Бюджет на одного человека около 10 тыс. </a:t>
            </a:r>
            <a:r>
              <a:rPr lang="ru-RU" sz="2400" dirty="0" err="1">
                <a:solidFill>
                  <a:schemeClr val="bg1"/>
                </a:solidFill>
              </a:rPr>
              <a:t>руб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2400" dirty="0">
              <a:solidFill>
                <a:schemeClr val="bg1"/>
              </a:solidFill>
              <a:latin typeface="Unbounde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056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1822" y="732150"/>
            <a:ext cx="8915400" cy="136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Ключевые особенности сервиса</a:t>
            </a:r>
            <a:endParaRPr lang="en-US" sz="3200" dirty="0">
              <a:latin typeface="Unbounded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6765370" y="1930454"/>
            <a:ext cx="321004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Интерактивная карта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7" name="Text 3"/>
          <p:cNvSpPr/>
          <p:nvPr/>
        </p:nvSpPr>
        <p:spPr>
          <a:xfrm>
            <a:off x="6765369" y="2324194"/>
            <a:ext cx="6673691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itchFamily="34" charset="-122"/>
                <a:cs typeface="Source Sans Pro" pitchFamily="34" charset="-120"/>
              </a:rPr>
              <a:t>Маршрут с описаниями мест</a:t>
            </a:r>
            <a:endParaRPr lang="en-US" dirty="0">
              <a:solidFill>
                <a:srgbClr val="1AD8D3"/>
              </a:solidFill>
              <a:latin typeface="Unbounded ExtraLight" pitchFamily="2" charset="-52"/>
            </a:endParaRPr>
          </a:p>
        </p:txBody>
      </p:sp>
      <p:sp>
        <p:nvSpPr>
          <p:cNvPr id="10" name="Text 5"/>
          <p:cNvSpPr/>
          <p:nvPr/>
        </p:nvSpPr>
        <p:spPr>
          <a:xfrm>
            <a:off x="6765370" y="3343488"/>
            <a:ext cx="273891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Корректировка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6765368" y="3797602"/>
            <a:ext cx="6673691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В режиме реального времени</a:t>
            </a:r>
            <a:endParaRPr lang="en-US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14" name="Text 8"/>
          <p:cNvSpPr/>
          <p:nvPr/>
        </p:nvSpPr>
        <p:spPr>
          <a:xfrm>
            <a:off x="6765370" y="4756521"/>
            <a:ext cx="273891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Рекомендации</a:t>
            </a:r>
            <a:endParaRPr lang="en-US" sz="2400" dirty="0"/>
          </a:p>
        </p:txBody>
      </p:sp>
      <p:sp>
        <p:nvSpPr>
          <p:cNvPr id="15" name="Text 9"/>
          <p:cNvSpPr/>
          <p:nvPr/>
        </p:nvSpPr>
        <p:spPr>
          <a:xfrm>
            <a:off x="6765367" y="5150261"/>
            <a:ext cx="6673691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На основе отзывов</a:t>
            </a:r>
            <a:endParaRPr lang="en-US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6765370" y="6169555"/>
            <a:ext cx="273891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Подбор</a:t>
            </a:r>
            <a:endParaRPr lang="en-US" sz="2400" dirty="0">
              <a:latin typeface="Unbounded" pitchFamily="2" charset="-52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6765370" y="6563736"/>
            <a:ext cx="6673691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dirty="0">
                <a:solidFill>
                  <a:srgbClr val="1AD8D3"/>
                </a:solidFill>
                <a:latin typeface="Unbounded ExtraLight" pitchFamily="2" charset="-52"/>
                <a:ea typeface="Source Sans Pro" panose="020B0503030403020204" pitchFamily="34" charset="0"/>
                <a:cs typeface="Source Sans Pro" pitchFamily="34" charset="-120"/>
              </a:rPr>
              <a:t>Отели и билеты по лучшим ценам</a:t>
            </a:r>
            <a:endParaRPr lang="en-US" dirty="0">
              <a:solidFill>
                <a:srgbClr val="1AD8D3"/>
              </a:solidFill>
              <a:latin typeface="Unbounded ExtraLight" pitchFamily="2" charset="-52"/>
              <a:ea typeface="Source Sans Pro" panose="020B0503030403020204" pitchFamily="34" charset="0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AA2C099B-7470-44A6-DEB6-E49898783D0A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FE9290C-F205-EA1D-D44B-D2139B84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800" y="6426000"/>
            <a:ext cx="1698594" cy="16985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1824563-0654-4DFE-65C0-C7EF0EE03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27243" cy="82296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75" y="1997219"/>
            <a:ext cx="542211" cy="54221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69" y="3199374"/>
            <a:ext cx="915426" cy="91542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338" y="4719228"/>
            <a:ext cx="498048" cy="49804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49" y="6139279"/>
            <a:ext cx="642261" cy="6422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>
            <a:extLst>
              <a:ext uri="{FF2B5EF4-FFF2-40B4-BE49-F238E27FC236}">
                <a16:creationId xmlns:a16="http://schemas.microsoft.com/office/drawing/2014/main" id="{BFC2B764-B2AB-DAA4-E79A-9701D3496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29398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0"/>
          <p:cNvSpPr/>
          <p:nvPr/>
        </p:nvSpPr>
        <p:spPr>
          <a:xfrm>
            <a:off x="0" y="362483"/>
            <a:ext cx="14630399" cy="1298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ru-RU" sz="4050" b="1" dirty="0">
                <a:solidFill>
                  <a:srgbClr val="FFFFFF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Бизнес-модель</a:t>
            </a:r>
            <a:endParaRPr lang="en-US" sz="4050" dirty="0">
              <a:latin typeface="Unbounded" panose="020B0604020202020204" charset="-52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42DFF5E4-ED33-F93B-7425-C5B8FC4FCB1F}"/>
              </a:ext>
            </a:extLst>
          </p:cNvPr>
          <p:cNvSpPr/>
          <p:nvPr/>
        </p:nvSpPr>
        <p:spPr>
          <a:xfrm>
            <a:off x="11419197" y="8329314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F06FDD-DAD1-4360-E3E1-CFE58E6BA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442" y="4858526"/>
            <a:ext cx="3135513" cy="3107766"/>
          </a:xfrm>
          <a:prstGeom prst="rect">
            <a:avLst/>
          </a:prstGeom>
        </p:spPr>
      </p:pic>
      <p:sp>
        <p:nvSpPr>
          <p:cNvPr id="5" name="Shape 7">
            <a:extLst>
              <a:ext uri="{FF2B5EF4-FFF2-40B4-BE49-F238E27FC236}">
                <a16:creationId xmlns:a16="http://schemas.microsoft.com/office/drawing/2014/main" id="{F6F5DC8B-3F28-BD7A-D3EA-440ECDE4AE39}"/>
              </a:ext>
            </a:extLst>
          </p:cNvPr>
          <p:cNvSpPr/>
          <p:nvPr/>
        </p:nvSpPr>
        <p:spPr>
          <a:xfrm>
            <a:off x="393805" y="2778767"/>
            <a:ext cx="3460730" cy="488709"/>
          </a:xfrm>
          <a:prstGeom prst="roundRect">
            <a:avLst>
              <a:gd name="adj" fmla="val 5648"/>
            </a:avLst>
          </a:prstGeom>
          <a:solidFill>
            <a:srgbClr val="00B8B4"/>
          </a:solidFill>
          <a:ln w="7620">
            <a:solidFill>
              <a:srgbClr val="6D9121"/>
            </a:solidFill>
            <a:prstDash val="solid"/>
          </a:ln>
        </p:spPr>
        <p:txBody>
          <a:bodyPr/>
          <a:lstStyle/>
          <a:p>
            <a:pPr algn="ctr"/>
            <a:r>
              <a:rPr lang="ru-RU" sz="2200" b="1" dirty="0">
                <a:solidFill>
                  <a:srgbClr val="F0F4F1"/>
                </a:solidFill>
                <a:latin typeface="Unbounded" panose="020B0604020202020204" charset="-52"/>
                <a:ea typeface="Syne Extra Bold" pitchFamily="34" charset="-122"/>
                <a:cs typeface="Syne Extra Bold" pitchFamily="34" charset="-120"/>
              </a:rPr>
              <a:t> </a:t>
            </a:r>
            <a:r>
              <a:rPr lang="ru-RU" sz="2000" b="1" dirty="0">
                <a:solidFill>
                  <a:srgbClr val="F0F4F1"/>
                </a:solidFill>
                <a:latin typeface="Unbounded" panose="020B0604020202020204" charset="-52"/>
                <a:ea typeface="Syne Extra Bold" pitchFamily="34" charset="-122"/>
                <a:cs typeface="Syne Extra Bold" pitchFamily="34" charset="-120"/>
              </a:rPr>
              <a:t>Источники д</a:t>
            </a:r>
            <a:r>
              <a:rPr lang="en-US" sz="2000" b="1" dirty="0" err="1">
                <a:solidFill>
                  <a:srgbClr val="F0F4F1"/>
                </a:solidFill>
                <a:latin typeface="Unbounded" panose="020B0604020202020204" charset="-52"/>
                <a:ea typeface="Syne Extra Bold" pitchFamily="34" charset="-122"/>
                <a:cs typeface="Syne Extra Bold" pitchFamily="34" charset="-120"/>
              </a:rPr>
              <a:t>оход</a:t>
            </a:r>
            <a:r>
              <a:rPr lang="ru-RU" sz="2000" b="1" dirty="0">
                <a:solidFill>
                  <a:srgbClr val="F0F4F1"/>
                </a:solidFill>
                <a:latin typeface="Unbounded" panose="020B0604020202020204" charset="-52"/>
                <a:ea typeface="Syne Extra Bold" pitchFamily="34" charset="-122"/>
                <a:cs typeface="Syne Extra Bold" pitchFamily="34" charset="-120"/>
              </a:rPr>
              <a:t>а</a:t>
            </a:r>
            <a:endParaRPr lang="ru-RU" sz="2000" dirty="0">
              <a:latin typeface="Unbounded" panose="020B0604020202020204" charset="-52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425E200-EDD9-9A80-9140-14799D0530F6}"/>
              </a:ext>
            </a:extLst>
          </p:cNvPr>
          <p:cNvSpPr/>
          <p:nvPr/>
        </p:nvSpPr>
        <p:spPr>
          <a:xfrm>
            <a:off x="771643" y="3549906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algn="ctr">
              <a:lnSpc>
                <a:spcPts val="2375"/>
              </a:lnSpc>
              <a:buSzPct val="100000"/>
              <a:buChar char="•"/>
            </a:pPr>
            <a:endParaRPr lang="en-US" sz="1600" dirty="0">
              <a:latin typeface="Manrope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D073461-3ECD-CC22-F383-5196C93170C8}"/>
              </a:ext>
            </a:extLst>
          </p:cNvPr>
          <p:cNvSpPr/>
          <p:nvPr/>
        </p:nvSpPr>
        <p:spPr>
          <a:xfrm>
            <a:off x="621694" y="3495954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en-US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Реклам</a:t>
            </a:r>
            <a:r>
              <a:rPr lang="ru-RU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ные</a:t>
            </a:r>
            <a:r>
              <a:rPr lang="ru-RU" sz="1600" dirty="0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 баннеры на сайте </a:t>
            </a:r>
            <a:endParaRPr lang="en-US" sz="1600" dirty="0">
              <a:latin typeface="Unbounded ExtraLight" panose="020B0604020202020204" charset="-52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924D405-CF9E-2773-235F-725421A42BB9}"/>
              </a:ext>
            </a:extLst>
          </p:cNvPr>
          <p:cNvSpPr/>
          <p:nvPr/>
        </p:nvSpPr>
        <p:spPr>
          <a:xfrm>
            <a:off x="621693" y="3880789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ru-RU" sz="1600" dirty="0">
                <a:solidFill>
                  <a:srgbClr val="D7E5D8"/>
                </a:solidFill>
                <a:latin typeface="Unbounded ExtraLight" panose="020B0604020202020204" charset="-52"/>
              </a:rPr>
              <a:t>П</a:t>
            </a:r>
            <a:r>
              <a:rPr lang="ru-RU" sz="1600" i="0" dirty="0">
                <a:solidFill>
                  <a:srgbClr val="D7E5D8"/>
                </a:solidFill>
                <a:effectLst/>
                <a:latin typeface="Unbounded ExtraLight" panose="020B0604020202020204" charset="-52"/>
              </a:rPr>
              <a:t>артнерские</a:t>
            </a:r>
            <a:r>
              <a:rPr lang="ru-RU" sz="1600" b="1" i="0" dirty="0">
                <a:solidFill>
                  <a:srgbClr val="D7E5D8"/>
                </a:solidFill>
                <a:effectLst/>
                <a:latin typeface="Unbounded ExtraLight" panose="020B0604020202020204" charset="-52"/>
              </a:rPr>
              <a:t> </a:t>
            </a:r>
            <a:r>
              <a:rPr lang="ru-RU" sz="1600" i="0" dirty="0">
                <a:solidFill>
                  <a:srgbClr val="D7E5D8"/>
                </a:solidFill>
                <a:effectLst/>
                <a:latin typeface="Unbounded ExtraLight" panose="020B0604020202020204" charset="-52"/>
              </a:rPr>
              <a:t>программы</a:t>
            </a:r>
            <a:endParaRPr lang="en-US" sz="1600" dirty="0">
              <a:solidFill>
                <a:srgbClr val="D7E5D8"/>
              </a:solidFill>
              <a:latin typeface="Unbounded ExtraLight" panose="020B0604020202020204" charset="-52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8C11F5D7-657C-C3D3-3D03-3FE978E296BB}"/>
              </a:ext>
            </a:extLst>
          </p:cNvPr>
          <p:cNvSpPr/>
          <p:nvPr/>
        </p:nvSpPr>
        <p:spPr>
          <a:xfrm>
            <a:off x="629575" y="4265624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ru-RU" sz="1600" i="0" dirty="0">
                <a:solidFill>
                  <a:srgbClr val="D7E5D8"/>
                </a:solidFill>
                <a:effectLst/>
                <a:latin typeface="Unbounded ExtraLight" panose="020B0604020202020204" charset="-52"/>
              </a:rPr>
              <a:t>Партнерская программа лояльности</a:t>
            </a:r>
            <a:endParaRPr lang="en-US" sz="1600" dirty="0">
              <a:solidFill>
                <a:srgbClr val="D7E5D8"/>
              </a:solidFill>
              <a:latin typeface="Unbounded ExtraLight" panose="020B0604020202020204" charset="-52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3FA964CD-88B6-CDCE-9749-51DC3703AB5E}"/>
              </a:ext>
            </a:extLst>
          </p:cNvPr>
          <p:cNvSpPr/>
          <p:nvPr/>
        </p:nvSpPr>
        <p:spPr>
          <a:xfrm>
            <a:off x="621692" y="4645311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ru-RU" sz="1600" b="0" i="0" dirty="0">
                <a:solidFill>
                  <a:srgbClr val="D7E5D8"/>
                </a:solidFill>
                <a:effectLst/>
                <a:latin typeface="Unbounded ExtraLight" panose="020B0604020202020204" charset="-52"/>
              </a:rPr>
              <a:t>Организация собственных туров</a:t>
            </a:r>
            <a:endParaRPr lang="en-US" sz="1600" dirty="0">
              <a:solidFill>
                <a:srgbClr val="D7E5D8"/>
              </a:solidFill>
              <a:latin typeface="Unbounded ExtraLight" panose="020B0604020202020204" charset="-52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2FEE3565-B079-F409-FA07-E090B40EB97C}"/>
              </a:ext>
            </a:extLst>
          </p:cNvPr>
          <p:cNvSpPr/>
          <p:nvPr/>
        </p:nvSpPr>
        <p:spPr>
          <a:xfrm>
            <a:off x="629575" y="5024998"/>
            <a:ext cx="331509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ru-RU" sz="1600" dirty="0">
                <a:solidFill>
                  <a:srgbClr val="D7E5D8"/>
                </a:solidFill>
                <a:latin typeface="Unbounded ExtraLight" panose="020B0604020202020204" charset="-52"/>
              </a:rPr>
              <a:t>Договоренность с площадками</a:t>
            </a:r>
            <a:endParaRPr lang="en-US" sz="1600" dirty="0">
              <a:solidFill>
                <a:srgbClr val="D7E5D8"/>
              </a:solidFill>
              <a:latin typeface="Unbounded ExtraLight" panose="020B0604020202020204" charset="-52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CAB2544D-2EB3-51F7-D1B6-C8D4D34AF10F}"/>
              </a:ext>
            </a:extLst>
          </p:cNvPr>
          <p:cNvSpPr/>
          <p:nvPr/>
        </p:nvSpPr>
        <p:spPr>
          <a:xfrm>
            <a:off x="5575221" y="1325932"/>
            <a:ext cx="3460730" cy="508296"/>
          </a:xfrm>
          <a:prstGeom prst="roundRect">
            <a:avLst>
              <a:gd name="adj" fmla="val 5648"/>
            </a:avLst>
          </a:prstGeom>
          <a:solidFill>
            <a:srgbClr val="00B8B4"/>
          </a:solidFill>
          <a:ln w="7620">
            <a:solidFill>
              <a:srgbClr val="6D9121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AD8D3"/>
              </a:solidFill>
              <a:latin typeface="Manrope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416105F2-31EF-1016-F7CC-ED1504D72E5C}"/>
              </a:ext>
            </a:extLst>
          </p:cNvPr>
          <p:cNvSpPr/>
          <p:nvPr/>
        </p:nvSpPr>
        <p:spPr>
          <a:xfrm>
            <a:off x="5846356" y="1434828"/>
            <a:ext cx="2955928" cy="493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92"/>
              </a:lnSpc>
            </a:pPr>
            <a:r>
              <a:rPr lang="ru-RU" sz="2000" b="1" dirty="0">
                <a:solidFill>
                  <a:schemeClr val="bg1"/>
                </a:solidFill>
                <a:latin typeface="Unbounded" panose="020B0604020202020204" charset="-52"/>
              </a:rPr>
              <a:t>Ценовая политика</a:t>
            </a:r>
            <a:endParaRPr lang="en-US" sz="2000" b="1" dirty="0">
              <a:solidFill>
                <a:schemeClr val="bg1"/>
              </a:solidFill>
              <a:latin typeface="Unbounded" panose="020B0604020202020204" charset="-52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C17FDC80-5393-DBAC-02CB-C8E48E68F398}"/>
              </a:ext>
            </a:extLst>
          </p:cNvPr>
          <p:cNvSpPr/>
          <p:nvPr/>
        </p:nvSpPr>
        <p:spPr>
          <a:xfrm>
            <a:off x="5666771" y="2133303"/>
            <a:ext cx="331509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en-US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Индивидуальные</a:t>
            </a:r>
            <a:r>
              <a:rPr lang="en-US" sz="1600" dirty="0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 рекомендации</a:t>
            </a:r>
            <a:endParaRPr lang="en-US" sz="1600" dirty="0">
              <a:latin typeface="Unbounded ExtraLight" panose="020B0604020202020204" charset="-52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D3EF893C-E7CC-E742-3169-4469C9E78B3F}"/>
              </a:ext>
            </a:extLst>
          </p:cNvPr>
          <p:cNvSpPr/>
          <p:nvPr/>
        </p:nvSpPr>
        <p:spPr>
          <a:xfrm>
            <a:off x="5653574" y="2834302"/>
            <a:ext cx="33040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75"/>
              </a:lnSpc>
              <a:buSzPct val="100000"/>
            </a:pPr>
            <a:r>
              <a:rPr lang="en-US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Доступ</a:t>
            </a:r>
            <a:r>
              <a:rPr lang="en-US" sz="1600" dirty="0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 к </a:t>
            </a:r>
            <a:r>
              <a:rPr lang="en-US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уникальным</a:t>
            </a:r>
            <a:r>
              <a:rPr lang="en-US" sz="1600" dirty="0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 </a:t>
            </a:r>
            <a:r>
              <a:rPr lang="en-US" sz="1600" dirty="0" err="1">
                <a:solidFill>
                  <a:srgbClr val="D7E5D8"/>
                </a:solidFill>
                <a:latin typeface="Unbounded ExtraLight" panose="020B0604020202020204" charset="-52"/>
                <a:ea typeface="Syne" pitchFamily="34" charset="-122"/>
                <a:cs typeface="Syne" pitchFamily="34" charset="-120"/>
              </a:rPr>
              <a:t>маршрутам</a:t>
            </a:r>
            <a:endParaRPr lang="en-US" sz="1600" dirty="0">
              <a:latin typeface="Unbounded ExtraLight" panose="020B0604020202020204" charset="-52"/>
            </a:endParaRPr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6501F34B-CABB-CC75-A506-828BDB21FB7F}"/>
              </a:ext>
            </a:extLst>
          </p:cNvPr>
          <p:cNvSpPr/>
          <p:nvPr/>
        </p:nvSpPr>
        <p:spPr>
          <a:xfrm>
            <a:off x="5962126" y="1950807"/>
            <a:ext cx="33040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algn="ctr">
              <a:lnSpc>
                <a:spcPts val="2375"/>
              </a:lnSpc>
              <a:buSzPct val="100000"/>
              <a:buChar char="•"/>
            </a:pPr>
            <a:endParaRPr lang="en-US" sz="1600" dirty="0">
              <a:latin typeface="Unbounded ExtraLight" panose="020B0604020202020204" charset="-52"/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D7F4466E-297B-77C0-F458-1C13CAA1ABEC}"/>
              </a:ext>
            </a:extLst>
          </p:cNvPr>
          <p:cNvSpPr/>
          <p:nvPr/>
        </p:nvSpPr>
        <p:spPr>
          <a:xfrm>
            <a:off x="556758" y="3810424"/>
            <a:ext cx="346073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3" name="Shape 1">
            <a:extLst>
              <a:ext uri="{FF2B5EF4-FFF2-40B4-BE49-F238E27FC236}">
                <a16:creationId xmlns:a16="http://schemas.microsoft.com/office/drawing/2014/main" id="{13663FAA-2F7C-CD81-E076-790EE4A92121}"/>
              </a:ext>
            </a:extLst>
          </p:cNvPr>
          <p:cNvSpPr/>
          <p:nvPr/>
        </p:nvSpPr>
        <p:spPr>
          <a:xfrm>
            <a:off x="548875" y="4219905"/>
            <a:ext cx="346073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141F27DB-C1E4-8845-58D1-37FB5AB8BC7D}"/>
              </a:ext>
            </a:extLst>
          </p:cNvPr>
          <p:cNvSpPr/>
          <p:nvPr/>
        </p:nvSpPr>
        <p:spPr>
          <a:xfrm flipV="1">
            <a:off x="548875" y="4601122"/>
            <a:ext cx="346073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950FC59E-27AA-A6C1-1FE3-D82D4FC359C6}"/>
              </a:ext>
            </a:extLst>
          </p:cNvPr>
          <p:cNvSpPr/>
          <p:nvPr/>
        </p:nvSpPr>
        <p:spPr>
          <a:xfrm>
            <a:off x="556758" y="5002138"/>
            <a:ext cx="346073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2" name="Shape 1">
            <a:extLst>
              <a:ext uri="{FF2B5EF4-FFF2-40B4-BE49-F238E27FC236}">
                <a16:creationId xmlns:a16="http://schemas.microsoft.com/office/drawing/2014/main" id="{CA42A2AE-377B-6C70-1756-36E83E96ADC2}"/>
              </a:ext>
            </a:extLst>
          </p:cNvPr>
          <p:cNvSpPr/>
          <p:nvPr/>
        </p:nvSpPr>
        <p:spPr>
          <a:xfrm>
            <a:off x="5575221" y="2781568"/>
            <a:ext cx="3460730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4971E31-B705-314A-3028-5A0A0AE68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228" y="6470205"/>
            <a:ext cx="1698594" cy="16985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4382339-8FAC-BA67-E0BF-264EA6A9A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5" y="167745"/>
            <a:ext cx="12405048" cy="801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9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>
            <a:extLst>
              <a:ext uri="{FF2B5EF4-FFF2-40B4-BE49-F238E27FC236}">
                <a16:creationId xmlns:a16="http://schemas.microsoft.com/office/drawing/2014/main" id="{BFC2B764-B2AB-DAA4-E79A-9701D3496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29398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0"/>
          <p:cNvSpPr/>
          <p:nvPr/>
        </p:nvSpPr>
        <p:spPr>
          <a:xfrm>
            <a:off x="0" y="362483"/>
            <a:ext cx="14630399" cy="1298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Unbounded" panose="020B0604020202020204" charset="-52"/>
              </a:rPr>
              <a:t>TAM SAM SOM</a:t>
            </a:r>
            <a:endParaRPr lang="en-US" sz="4050" dirty="0">
              <a:latin typeface="Unbounded" panose="020B0604020202020204" charset="-52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42DFF5E4-ED33-F93B-7425-C5B8FC4FCB1F}"/>
              </a:ext>
            </a:extLst>
          </p:cNvPr>
          <p:cNvSpPr/>
          <p:nvPr/>
        </p:nvSpPr>
        <p:spPr>
          <a:xfrm>
            <a:off x="11419197" y="8329314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4971E31-B705-314A-3028-5A0A0AE68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228" y="6470205"/>
            <a:ext cx="1698594" cy="16985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71FD36F-1B9D-B8E8-0812-1C7AF0647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58" y="1217739"/>
            <a:ext cx="12193702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0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6882" y="356791"/>
            <a:ext cx="14613518" cy="1025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Анализ 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конкурентов </a:t>
            </a:r>
            <a:endParaRPr lang="en-US" sz="3200" dirty="0">
              <a:solidFill>
                <a:srgbClr val="00B8B4"/>
              </a:solidFill>
              <a:latin typeface="Unbounded" pitchFamily="2" charset="-52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324433" y="1174758"/>
            <a:ext cx="13998416" cy="1423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Нашими конкурентами являются такие сервисы как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:</a:t>
            </a:r>
            <a:b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</a:br>
            <a:r>
              <a:rPr lang="ru-RU" sz="2000" b="1" dirty="0">
                <a:solidFill>
                  <a:srgbClr val="00B8B4"/>
                </a:solidFill>
                <a:latin typeface="Unbounded" pitchFamily="2" charset="-52"/>
              </a:rPr>
              <a:t>– </a:t>
            </a:r>
            <a:r>
              <a:rPr lang="ru-RU" sz="2000" b="1" dirty="0">
                <a:solidFill>
                  <a:srgbClr val="00B8B4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300" b="1" dirty="0" err="1">
                <a:solidFill>
                  <a:srgbClr val="00B8B4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GigaChat</a:t>
            </a:r>
            <a:r>
              <a:rPr lang="ru-RU" sz="2000" b="1" dirty="0">
                <a:solidFill>
                  <a:srgbClr val="00B8B4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модель 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“</a:t>
            </a: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Турист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”</a:t>
            </a:r>
            <a:endParaRPr lang="en-US" sz="2000" b="1" dirty="0">
              <a:latin typeface="Unbounded" pitchFamily="2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01084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B78DA82-2AFD-D519-41B9-4FBB8487D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47" y="2203976"/>
            <a:ext cx="7396389" cy="382164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BFDFE4D-0610-B6E0-EDBD-19175ABFE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2559" y="2184544"/>
            <a:ext cx="6888389" cy="425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10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6882" y="356791"/>
            <a:ext cx="14613518" cy="1025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Анализ 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конкурентов </a:t>
            </a:r>
            <a:endParaRPr lang="en-US" sz="3200" dirty="0">
              <a:solidFill>
                <a:srgbClr val="00B8B4"/>
              </a:solidFill>
              <a:latin typeface="Unbounded" pitchFamily="2" charset="-52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324433" y="1174758"/>
            <a:ext cx="13998416" cy="1423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Нашими конкурентами являются такие сервисы как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:</a:t>
            </a:r>
            <a:b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</a:br>
            <a:r>
              <a:rPr lang="ru-RU" sz="2000" b="1" dirty="0">
                <a:solidFill>
                  <a:srgbClr val="00B8B4"/>
                </a:solidFill>
                <a:latin typeface="Unbounded" pitchFamily="2" charset="-52"/>
              </a:rPr>
              <a:t>– </a:t>
            </a:r>
            <a:r>
              <a:rPr lang="en-US" sz="2000" b="1" dirty="0">
                <a:solidFill>
                  <a:srgbClr val="00B8B4"/>
                </a:solidFill>
                <a:latin typeface="Unbounded" pitchFamily="2" charset="-52"/>
                <a:ea typeface="Source Sans Pro" pitchFamily="34" charset="-122"/>
              </a:rPr>
              <a:t>Yandex </a:t>
            </a: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функция 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“</a:t>
            </a: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Спросить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</a:rPr>
              <a:t> AI”</a:t>
            </a:r>
            <a:endParaRPr lang="en-US" sz="2000" b="1" dirty="0">
              <a:latin typeface="Unbounded" pitchFamily="2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01084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5451AE-6577-5065-3F66-52028E9EF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297" y="2200601"/>
            <a:ext cx="8640566" cy="583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2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6882" y="356791"/>
            <a:ext cx="14613518" cy="1025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ru-RU" sz="3200" b="1" dirty="0">
                <a:solidFill>
                  <a:srgbClr val="FFFFFF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Анализ </a:t>
            </a: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конкурентов </a:t>
            </a:r>
            <a:endParaRPr lang="en-US" sz="3200" dirty="0">
              <a:solidFill>
                <a:srgbClr val="00B8B4"/>
              </a:solidFill>
              <a:latin typeface="Unbounded" pitchFamily="2" charset="-52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324433" y="1174758"/>
            <a:ext cx="13998416" cy="1423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Нашими конкурентами являются такие сервисы как</a:t>
            </a:r>
            <a:r>
              <a:rPr lang="en-US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:</a:t>
            </a:r>
            <a:br>
              <a:rPr lang="ru-RU" sz="20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</a:br>
            <a:r>
              <a:rPr lang="ru-RU" sz="2000" b="1" dirty="0">
                <a:solidFill>
                  <a:srgbClr val="00B8B4"/>
                </a:solidFill>
                <a:latin typeface="Unbounded" pitchFamily="2" charset="-52"/>
              </a:rPr>
              <a:t>– </a:t>
            </a:r>
            <a:r>
              <a:rPr lang="en-US" sz="2400" b="1" dirty="0" err="1">
                <a:solidFill>
                  <a:srgbClr val="00B8B4"/>
                </a:solidFill>
                <a:latin typeface="Unbounded" pitchFamily="2" charset="-52"/>
              </a:rPr>
              <a:t>TuTu</a:t>
            </a:r>
            <a:r>
              <a:rPr lang="ru-RU" sz="2000" b="1" dirty="0">
                <a:solidFill>
                  <a:srgbClr val="00B8B4"/>
                </a:solidFill>
                <a:latin typeface="Unbounded" pitchFamily="2" charset="-52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Unbounded" pitchFamily="2" charset="-52"/>
              </a:rPr>
              <a:t>с туристическим помощников </a:t>
            </a:r>
            <a:r>
              <a:rPr lang="en-US" sz="2000" b="1" dirty="0">
                <a:solidFill>
                  <a:schemeClr val="bg1"/>
                </a:solidFill>
                <a:latin typeface="Unbounded" pitchFamily="2" charset="-52"/>
              </a:rPr>
              <a:t>“</a:t>
            </a:r>
            <a:r>
              <a:rPr lang="ru-RU" sz="2000" b="1" dirty="0" err="1">
                <a:solidFill>
                  <a:schemeClr val="bg1"/>
                </a:solidFill>
                <a:latin typeface="Unbounded" pitchFamily="2" charset="-52"/>
              </a:rPr>
              <a:t>Джарвел</a:t>
            </a:r>
            <a:r>
              <a:rPr lang="en-US" sz="2000" b="1" dirty="0">
                <a:solidFill>
                  <a:schemeClr val="bg1"/>
                </a:solidFill>
                <a:latin typeface="Unbounded" pitchFamily="2" charset="-52"/>
              </a:rPr>
              <a:t>”</a:t>
            </a:r>
            <a:endParaRPr lang="en-US" sz="2000" b="1" dirty="0">
              <a:latin typeface="Unbounded" pitchFamily="2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01084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0FA45A8-67E5-D479-AE0E-53ACC9209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51" y="2598057"/>
            <a:ext cx="6657975" cy="378142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718C54F-AE43-8E56-3A1A-C3E2E1FFB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513" y="2841397"/>
            <a:ext cx="7449435" cy="329474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38"/>
          <p:cNvSpPr/>
          <p:nvPr/>
        </p:nvSpPr>
        <p:spPr>
          <a:xfrm>
            <a:off x="324433" y="376105"/>
            <a:ext cx="13998416" cy="1423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3200" b="1" dirty="0">
                <a:solidFill>
                  <a:srgbClr val="00B8B4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Финансовая </a:t>
            </a:r>
            <a:r>
              <a:rPr lang="ru-RU" sz="3200" b="1" dirty="0">
                <a:solidFill>
                  <a:srgbClr val="E2E6E9"/>
                </a:solidFill>
                <a:latin typeface="Unbounded" pitchFamily="2" charset="-52"/>
                <a:ea typeface="Source Sans Pro" pitchFamily="34" charset="-122"/>
                <a:cs typeface="Source Sans Pro" pitchFamily="34" charset="-120"/>
              </a:rPr>
              <a:t>(Годовая) модель </a:t>
            </a:r>
            <a:endParaRPr lang="en-US" sz="3200" b="1" dirty="0">
              <a:latin typeface="Unbounded" pitchFamily="2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692" y="7701084"/>
            <a:ext cx="2135256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A21297-91DE-AEAC-1A9B-C52F9B738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117" y="1442052"/>
            <a:ext cx="7253047" cy="37242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44CD06-2411-956E-CDC2-93EFBD523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693" y="5661954"/>
            <a:ext cx="12583014" cy="18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22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4">
            <a:extLst>
              <a:ext uri="{FF2B5EF4-FFF2-40B4-BE49-F238E27FC236}">
                <a16:creationId xmlns:a16="http://schemas.microsoft.com/office/drawing/2014/main" id="{45F4FB68-CB20-1674-12D8-33840975D248}"/>
              </a:ext>
            </a:extLst>
          </p:cNvPr>
          <p:cNvSpPr/>
          <p:nvPr/>
        </p:nvSpPr>
        <p:spPr>
          <a:xfrm>
            <a:off x="11245689" y="5885800"/>
            <a:ext cx="30480" cy="660083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C14392B-DD16-7658-A684-CD5CA51EF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98"/>
            <a:ext cx="14630400" cy="37528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70215" y="5967769"/>
            <a:ext cx="11200207" cy="45719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3290411" y="5307687"/>
            <a:ext cx="30480" cy="660083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3058120" y="5720239"/>
            <a:ext cx="495062" cy="495062"/>
          </a:xfrm>
          <a:prstGeom prst="roundRect">
            <a:avLst>
              <a:gd name="adj" fmla="val 6668"/>
            </a:avLst>
          </a:prstGeom>
          <a:solidFill>
            <a:srgbClr val="00B8B4"/>
          </a:solidFill>
          <a:ln>
            <a:solidFill>
              <a:srgbClr val="00B8B4"/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633" y="5780246"/>
            <a:ext cx="300038" cy="375047"/>
          </a:xfrm>
          <a:prstGeom prst="rect">
            <a:avLst/>
          </a:prstGeom>
          <a:solidFill>
            <a:srgbClr val="00B8B4"/>
          </a:solidFill>
        </p:spPr>
      </p:pic>
      <p:sp>
        <p:nvSpPr>
          <p:cNvPr id="8" name="Text 4"/>
          <p:cNvSpPr/>
          <p:nvPr/>
        </p:nvSpPr>
        <p:spPr>
          <a:xfrm>
            <a:off x="2055316" y="4006334"/>
            <a:ext cx="25006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Середина </a:t>
            </a:r>
            <a:r>
              <a:rPr lang="en-US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2026</a:t>
            </a:r>
            <a:br>
              <a:rPr lang="en-US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</a:br>
            <a:r>
              <a:rPr lang="en-US" sz="1950" b="1" dirty="0" err="1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Расширение</a:t>
            </a:r>
            <a:br>
              <a:rPr lang="en-US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</a:br>
            <a:endParaRPr lang="en-US" sz="1950" dirty="0">
              <a:latin typeface="Unbounded" panose="020B0604020202020204" charset="-52"/>
            </a:endParaRPr>
          </a:p>
        </p:txBody>
      </p:sp>
      <p:sp>
        <p:nvSpPr>
          <p:cNvPr id="9" name="Text 5"/>
          <p:cNvSpPr/>
          <p:nvPr/>
        </p:nvSpPr>
        <p:spPr>
          <a:xfrm>
            <a:off x="990243" y="4636591"/>
            <a:ext cx="4630817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Сотрудничество с крупными компаниями</a:t>
            </a:r>
            <a:r>
              <a:rPr lang="en-US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.</a:t>
            </a:r>
            <a:b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</a:br>
            <a: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Разработка своей нейросети </a:t>
            </a:r>
            <a:endParaRPr lang="en-US" sz="1700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6209288" y="5979021"/>
            <a:ext cx="30480" cy="660083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1"/>
          <p:cNvSpPr/>
          <p:nvPr/>
        </p:nvSpPr>
        <p:spPr>
          <a:xfrm>
            <a:off x="5992237" y="5735479"/>
            <a:ext cx="495062" cy="495062"/>
          </a:xfrm>
          <a:prstGeom prst="roundRect">
            <a:avLst>
              <a:gd name="adj" fmla="val 6668"/>
            </a:avLst>
          </a:prstGeom>
          <a:solidFill>
            <a:srgbClr val="00B8B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749" y="5780246"/>
            <a:ext cx="300038" cy="37504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463156" y="6686849"/>
            <a:ext cx="3380661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Конец </a:t>
            </a:r>
            <a:r>
              <a:rPr lang="en-US" sz="195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2026 </a:t>
            </a:r>
            <a:br>
              <a:rPr lang="en-US" sz="1950" b="1" dirty="0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</a:br>
            <a:r>
              <a:rPr lang="en-US" sz="1950" b="1" dirty="0" err="1">
                <a:solidFill>
                  <a:srgbClr val="E2E6E9"/>
                </a:solidFill>
                <a:latin typeface="Unbounded" pitchFamily="2" charset="-52"/>
                <a:ea typeface="Montserrat Bold" pitchFamily="34" charset="-122"/>
                <a:cs typeface="Montserrat Bold" pitchFamily="34" charset="-120"/>
              </a:rPr>
              <a:t>Мобильное</a:t>
            </a:r>
            <a:r>
              <a:rPr lang="en-US" sz="1950" b="1" dirty="0">
                <a:solidFill>
                  <a:srgbClr val="E2E6E9"/>
                </a:solidFill>
                <a:latin typeface="Montserrat Bold" panose="00000800000000000000" pitchFamily="2" charset="-52"/>
                <a:ea typeface="Montserrat Bold" pitchFamily="34" charset="-122"/>
                <a:cs typeface="Montserrat Bold" pitchFamily="34" charset="-120"/>
              </a:rPr>
              <a:t> приложение</a:t>
            </a:r>
            <a:endParaRPr lang="en-US" sz="1950" dirty="0">
              <a:latin typeface="Montserrat Bold" panose="00000800000000000000" pitchFamily="2" charset="-52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3892610" y="7342297"/>
            <a:ext cx="4630936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Для iOS и Android</a:t>
            </a:r>
            <a:endParaRPr lang="en-US" sz="1700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8700664" y="5458032"/>
            <a:ext cx="30480" cy="660083"/>
          </a:xfrm>
          <a:prstGeom prst="roundRect">
            <a:avLst>
              <a:gd name="adj" fmla="val 108300"/>
            </a:avLst>
          </a:prstGeom>
          <a:solidFill>
            <a:srgbClr val="494A4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5"/>
          <p:cNvSpPr/>
          <p:nvPr/>
        </p:nvSpPr>
        <p:spPr>
          <a:xfrm>
            <a:off x="8488868" y="5750719"/>
            <a:ext cx="495062" cy="495062"/>
          </a:xfrm>
          <a:prstGeom prst="roundRect">
            <a:avLst>
              <a:gd name="adj" fmla="val 6668"/>
            </a:avLst>
          </a:prstGeom>
          <a:solidFill>
            <a:srgbClr val="00B8B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598" y="5803104"/>
            <a:ext cx="300038" cy="375047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596465" y="4411515"/>
            <a:ext cx="25006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Начало 2027</a:t>
            </a:r>
            <a:b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</a:br>
            <a:r>
              <a:rPr lang="en-US" sz="1950" b="1" dirty="0" err="1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Партн</a:t>
            </a:r>
            <a: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е</a:t>
            </a:r>
            <a:r>
              <a:rPr lang="en-US" sz="1950" b="1" dirty="0" err="1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рство</a:t>
            </a:r>
            <a:endParaRPr lang="en-US" sz="1950" dirty="0">
              <a:latin typeface="Unbounded" panose="020B0604020202020204" charset="-52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6374792" y="5028612"/>
            <a:ext cx="4630936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rgbClr val="1AD8D3"/>
                </a:solidFill>
                <a:latin typeface="Unbounded ExtraLight" panose="020B0604020202020204" charset="-52"/>
                <a:ea typeface="Source Sans Pro" pitchFamily="34" charset="-122"/>
                <a:cs typeface="Source Sans Pro" pitchFamily="34" charset="-120"/>
              </a:rPr>
              <a:t>С агентствами и отелями</a:t>
            </a:r>
            <a:endParaRPr lang="en-US" sz="1700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FFE7A583-04DD-6154-6C3D-6FE33EB7FF62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3D1F998-43E2-B1FA-A331-1A6C99EF4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228" y="6470205"/>
            <a:ext cx="1698594" cy="16985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86624" y="584855"/>
            <a:ext cx="5153144" cy="62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Планы на будущее</a:t>
            </a:r>
            <a:endParaRPr lang="en-US" sz="3200" dirty="0">
              <a:solidFill>
                <a:schemeClr val="bg1"/>
              </a:solidFill>
              <a:latin typeface="Unbounded" panose="020B0604020202020204" charset="-52"/>
            </a:endParaRPr>
          </a:p>
        </p:txBody>
      </p:sp>
      <p:sp>
        <p:nvSpPr>
          <p:cNvPr id="2" name="Shape 15">
            <a:extLst>
              <a:ext uri="{FF2B5EF4-FFF2-40B4-BE49-F238E27FC236}">
                <a16:creationId xmlns:a16="http://schemas.microsoft.com/office/drawing/2014/main" id="{7C97712C-FAD3-7C30-8223-6CB0B3129026}"/>
              </a:ext>
            </a:extLst>
          </p:cNvPr>
          <p:cNvSpPr/>
          <p:nvPr/>
        </p:nvSpPr>
        <p:spPr>
          <a:xfrm>
            <a:off x="11005728" y="5780246"/>
            <a:ext cx="495062" cy="495062"/>
          </a:xfrm>
          <a:prstGeom prst="roundRect">
            <a:avLst>
              <a:gd name="adj" fmla="val 6668"/>
            </a:avLst>
          </a:prstGeom>
          <a:solidFill>
            <a:srgbClr val="00B8B4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1" name="Text 16">
            <a:extLst>
              <a:ext uri="{FF2B5EF4-FFF2-40B4-BE49-F238E27FC236}">
                <a16:creationId xmlns:a16="http://schemas.microsoft.com/office/drawing/2014/main" id="{0FB71E5A-3F85-AAC6-D095-E36D53939E97}"/>
              </a:ext>
            </a:extLst>
          </p:cNvPr>
          <p:cNvSpPr/>
          <p:nvPr/>
        </p:nvSpPr>
        <p:spPr>
          <a:xfrm>
            <a:off x="9995354" y="6597978"/>
            <a:ext cx="250067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2028</a:t>
            </a:r>
            <a:b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</a:br>
            <a:r>
              <a:rPr lang="ru-RU" sz="1950" b="1" dirty="0">
                <a:solidFill>
                  <a:srgbClr val="E2E6E9"/>
                </a:solidFill>
                <a:latin typeface="Unbounded" panose="020B0604020202020204" charset="-52"/>
                <a:ea typeface="Montserrat Bold" pitchFamily="34" charset="-122"/>
                <a:cs typeface="Montserrat Bold" pitchFamily="34" charset="-120"/>
              </a:rPr>
              <a:t>Своя нейросеть</a:t>
            </a:r>
            <a:endParaRPr lang="en-US" sz="1950" dirty="0">
              <a:latin typeface="Unbounded" panose="020B0604020202020204" charset="-52"/>
            </a:endParaRPr>
          </a:p>
        </p:txBody>
      </p:sp>
      <p:sp>
        <p:nvSpPr>
          <p:cNvPr id="12" name="Text 17">
            <a:extLst>
              <a:ext uri="{FF2B5EF4-FFF2-40B4-BE49-F238E27FC236}">
                <a16:creationId xmlns:a16="http://schemas.microsoft.com/office/drawing/2014/main" id="{359A717A-1BAD-17C8-B195-C24D335734FF}"/>
              </a:ext>
            </a:extLst>
          </p:cNvPr>
          <p:cNvSpPr/>
          <p:nvPr/>
        </p:nvSpPr>
        <p:spPr>
          <a:xfrm>
            <a:off x="8858750" y="7216979"/>
            <a:ext cx="4630936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</a:rPr>
              <a:t>Создание и обучение </a:t>
            </a:r>
            <a:b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</a:rPr>
            </a:br>
            <a:r>
              <a:rPr lang="ru-RU" sz="1700" dirty="0">
                <a:solidFill>
                  <a:srgbClr val="1AD8D3"/>
                </a:solidFill>
                <a:latin typeface="Unbounded ExtraLight" panose="020B0604020202020204" charset="-52"/>
              </a:rPr>
              <a:t>своей нейросети</a:t>
            </a:r>
            <a:endParaRPr lang="en-US" sz="1700" dirty="0">
              <a:solidFill>
                <a:srgbClr val="1AD8D3"/>
              </a:solidFill>
              <a:latin typeface="Unbounded ExtraLight" panose="020B0604020202020204" charset="-52"/>
            </a:endParaRPr>
          </a:p>
        </p:txBody>
      </p:sp>
      <p:sp>
        <p:nvSpPr>
          <p:cNvPr id="13" name="Text 17">
            <a:extLst>
              <a:ext uri="{FF2B5EF4-FFF2-40B4-BE49-F238E27FC236}">
                <a16:creationId xmlns:a16="http://schemas.microsoft.com/office/drawing/2014/main" id="{BF5B5E93-FD2F-2D97-2A5E-5784BB3BE5C2}"/>
              </a:ext>
            </a:extLst>
          </p:cNvPr>
          <p:cNvSpPr/>
          <p:nvPr/>
        </p:nvSpPr>
        <p:spPr>
          <a:xfrm>
            <a:off x="10306658" y="5856378"/>
            <a:ext cx="187806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Unbounded ExtraLight" panose="020B0604020202020204" charset="-52"/>
              </a:rPr>
              <a:t>Ai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">
            <a:extLst>
              <a:ext uri="{FF2B5EF4-FFF2-40B4-BE49-F238E27FC236}">
                <a16:creationId xmlns:a16="http://schemas.microsoft.com/office/drawing/2014/main" id="{C716B378-FE68-88C6-E497-ADCF90A1907C}"/>
              </a:ext>
            </a:extLst>
          </p:cNvPr>
          <p:cNvSpPr/>
          <p:nvPr/>
        </p:nvSpPr>
        <p:spPr>
          <a:xfrm>
            <a:off x="10393908" y="7715582"/>
            <a:ext cx="4135549" cy="437317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sz="2160">
              <a:latin typeface="Manrope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51053235-105F-3331-BDF4-2BA2EA5069DB}"/>
              </a:ext>
            </a:extLst>
          </p:cNvPr>
          <p:cNvSpPr/>
          <p:nvPr/>
        </p:nvSpPr>
        <p:spPr>
          <a:xfrm>
            <a:off x="2126597" y="4678139"/>
            <a:ext cx="4379755" cy="1293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640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Дмитрий </a:t>
            </a:r>
            <a:r>
              <a:rPr lang="ru-RU" sz="2640" dirty="0">
                <a:solidFill>
                  <a:srgbClr val="CDDACE"/>
                </a:solidFill>
                <a:latin typeface="Unbounded" pitchFamily="2" charset="-52"/>
                <a:ea typeface="Syne" pitchFamily="34" charset="-122"/>
              </a:rPr>
              <a:t>Баранов</a:t>
            </a:r>
            <a:br>
              <a:rPr lang="ru-RU" sz="2640" dirty="0">
                <a:solidFill>
                  <a:srgbClr val="CDDACE"/>
                </a:solidFill>
                <a:latin typeface="Manrope"/>
                <a:ea typeface="Syne" pitchFamily="34" charset="-122"/>
              </a:rPr>
            </a:br>
            <a:r>
              <a:rPr lang="ru-RU" sz="2300" b="1" dirty="0">
                <a:solidFill>
                  <a:srgbClr val="1AD8D3"/>
                </a:solidFill>
                <a:latin typeface="Unbounded ExtraLight" pitchFamily="2" charset="-52"/>
                <a:ea typeface="Syne" pitchFamily="34" charset="-122"/>
              </a:rPr>
              <a:t>Командир проекта </a:t>
            </a:r>
            <a:endParaRPr lang="en-US" sz="2300" b="1" dirty="0">
              <a:solidFill>
                <a:srgbClr val="1AD8D3"/>
              </a:solidFill>
              <a:latin typeface="Unbounded ExtraLight" pitchFamily="2" charset="-52"/>
              <a:ea typeface="Syne" pitchFamily="34" charset="-122"/>
            </a:endParaRPr>
          </a:p>
          <a:p>
            <a:pPr algn="ctr">
              <a:lnSpc>
                <a:spcPts val="2850"/>
              </a:lnSpc>
            </a:pPr>
            <a:r>
              <a:rPr lang="ru-RU" sz="2160" dirty="0">
                <a:solidFill>
                  <a:srgbClr val="1AD8D3"/>
                </a:solidFill>
                <a:latin typeface="Unbounded ExtraLight" pitchFamily="2" charset="-52"/>
                <a:ea typeface="Syne" pitchFamily="34" charset="-122"/>
              </a:rPr>
              <a:t>Креатор</a:t>
            </a:r>
          </a:p>
          <a:p>
            <a:pPr algn="ctr">
              <a:lnSpc>
                <a:spcPts val="2850"/>
              </a:lnSpc>
            </a:pPr>
            <a:r>
              <a:rPr lang="ru-RU" sz="2160" dirty="0">
                <a:solidFill>
                  <a:srgbClr val="1AD8D3"/>
                </a:solidFill>
                <a:latin typeface="Unbounded ExtraLight" pitchFamily="2" charset="-52"/>
                <a:ea typeface="Syne" pitchFamily="34" charset="-122"/>
              </a:rPr>
              <a:t>Разработчик</a:t>
            </a:r>
            <a:br>
              <a:rPr lang="ru-RU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ru-RU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en-US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r>
              <a:rPr lang="ru-RU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  <a:t> </a:t>
            </a:r>
            <a:br>
              <a:rPr lang="en-US" sz="264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en-US" sz="264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r>
              <a:rPr lang="ru-RU" sz="2640" dirty="0">
                <a:solidFill>
                  <a:srgbClr val="D7E5D8"/>
                </a:solidFill>
                <a:latin typeface="Manrope"/>
                <a:ea typeface="Syne" pitchFamily="34" charset="-122"/>
              </a:rPr>
              <a:t> </a:t>
            </a:r>
            <a:br>
              <a:rPr lang="ru-RU" sz="264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endParaRPr lang="en-US" sz="2640" dirty="0">
              <a:latin typeface="Manrope"/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51B01C42-4194-F318-35C6-5A39E70790C4}"/>
              </a:ext>
            </a:extLst>
          </p:cNvPr>
          <p:cNvSpPr/>
          <p:nvPr/>
        </p:nvSpPr>
        <p:spPr>
          <a:xfrm>
            <a:off x="7495398" y="4715197"/>
            <a:ext cx="3517671" cy="1263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50"/>
              </a:lnSpc>
            </a:pPr>
            <a:r>
              <a:rPr lang="ru-RU" sz="2640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Сергей Волчков</a:t>
            </a:r>
            <a:endParaRPr lang="en-US" sz="2640" dirty="0">
              <a:solidFill>
                <a:srgbClr val="D7E5D8"/>
              </a:solidFill>
              <a:latin typeface="Unbounded" pitchFamily="2" charset="-52"/>
              <a:ea typeface="Syne" pitchFamily="34" charset="-122"/>
            </a:endParaRPr>
          </a:p>
          <a:p>
            <a:pPr algn="ctr">
              <a:lnSpc>
                <a:spcPts val="2850"/>
              </a:lnSpc>
            </a:pPr>
            <a:r>
              <a:rPr lang="ru-RU" sz="2160" dirty="0">
                <a:solidFill>
                  <a:srgbClr val="1AD8D3"/>
                </a:solidFill>
                <a:latin typeface="Unbounded ExtraLight" pitchFamily="2" charset="-52"/>
                <a:ea typeface="Syne" pitchFamily="34" charset="-122"/>
              </a:rPr>
              <a:t>Тестировщик</a:t>
            </a:r>
          </a:p>
          <a:p>
            <a:pPr algn="ctr">
              <a:lnSpc>
                <a:spcPts val="2850"/>
              </a:lnSpc>
            </a:pPr>
            <a:r>
              <a:rPr lang="ru-RU" sz="2160" dirty="0">
                <a:solidFill>
                  <a:srgbClr val="1AD8D3"/>
                </a:solidFill>
                <a:latin typeface="Unbounded ExtraLight" pitchFamily="2" charset="-52"/>
                <a:ea typeface="Syne" pitchFamily="34" charset="-122"/>
              </a:rPr>
              <a:t>Корректировщик</a:t>
            </a:r>
            <a:br>
              <a:rPr lang="ru-RU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endParaRPr lang="ru-RU" sz="2160" dirty="0">
              <a:solidFill>
                <a:srgbClr val="D7E5D8"/>
              </a:solidFill>
              <a:latin typeface="Manrope"/>
              <a:ea typeface="Syne" pitchFamily="34" charset="-122"/>
            </a:endParaRPr>
          </a:p>
          <a:p>
            <a:pPr algn="ctr">
              <a:lnSpc>
                <a:spcPts val="2850"/>
              </a:lnSpc>
            </a:pPr>
            <a:br>
              <a:rPr lang="ru-RU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en-US" sz="2160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</a:br>
            <a:br>
              <a:rPr lang="en-US" sz="216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en-US" sz="175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br>
              <a:rPr lang="en-US" sz="175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r>
              <a:rPr lang="ru-RU" sz="1750" dirty="0">
                <a:solidFill>
                  <a:srgbClr val="D7E5D8"/>
                </a:solidFill>
                <a:latin typeface="Manrope"/>
                <a:ea typeface="Syne" pitchFamily="34" charset="-122"/>
              </a:rPr>
              <a:t> </a:t>
            </a:r>
            <a:br>
              <a:rPr lang="ru-RU" sz="175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endParaRPr lang="en-US" sz="1750" dirty="0">
              <a:latin typeface="Manrope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F87727-3484-288E-453F-47E6AA7AAB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49" t="46253" r="46132" b="20609"/>
          <a:stretch/>
        </p:blipFill>
        <p:spPr>
          <a:xfrm>
            <a:off x="2971778" y="1306124"/>
            <a:ext cx="3163849" cy="3219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093250-906F-6372-7F93-C478C8B86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99" t="23343" r="47166" b="30452"/>
          <a:stretch/>
        </p:blipFill>
        <p:spPr>
          <a:xfrm>
            <a:off x="7791903" y="1306124"/>
            <a:ext cx="3044256" cy="3219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Shape 7">
            <a:extLst>
              <a:ext uri="{FF2B5EF4-FFF2-40B4-BE49-F238E27FC236}">
                <a16:creationId xmlns:a16="http://schemas.microsoft.com/office/drawing/2014/main" id="{17DCA02E-33C4-235F-7E38-BD5DDD4975C0}"/>
              </a:ext>
            </a:extLst>
          </p:cNvPr>
          <p:cNvSpPr/>
          <p:nvPr/>
        </p:nvSpPr>
        <p:spPr>
          <a:xfrm>
            <a:off x="2154609" y="198933"/>
            <a:ext cx="9393439" cy="901826"/>
          </a:xfrm>
          <a:prstGeom prst="roundRect">
            <a:avLst>
              <a:gd name="adj" fmla="val 5648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Unbounded" pitchFamily="2" charset="-52"/>
              </a:rPr>
              <a:t>Команда проекта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E0769B-FC6F-B966-3F3C-9AAE7F653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806" y="0"/>
            <a:ext cx="2038313" cy="203831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65745" y="6415006"/>
            <a:ext cx="56511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baranov.dmitriy.05@mail.ru</a:t>
            </a:r>
            <a:br>
              <a:rPr lang="ru-RU" sz="2400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</a:br>
            <a:endParaRPr lang="ru-RU" sz="2400" b="1" i="1" dirty="0">
              <a:latin typeface="Unbounded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355" y="6371908"/>
            <a:ext cx="470433" cy="4704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14" y="6927260"/>
            <a:ext cx="323166" cy="32316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65745" y="6888788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@stini46</a:t>
            </a:r>
            <a:endParaRPr lang="ru-RU" sz="2000" b="1" dirty="0">
              <a:latin typeface="Unbounded" pitchFamily="2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76570" y="6419462"/>
            <a:ext cx="44759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  <a:hlinkClick r:id="rId8"/>
              </a:rPr>
              <a:t>serjikvolchkov@gmail.com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592264" y="6888788"/>
            <a:ext cx="15803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@</a:t>
            </a:r>
            <a:r>
              <a:rPr lang="en-US" sz="2000" b="1" dirty="0">
                <a:solidFill>
                  <a:srgbClr val="D7E5D8"/>
                </a:solidFill>
                <a:latin typeface="Unbounded" pitchFamily="2" charset="-52"/>
                <a:ea typeface="Syne" pitchFamily="34" charset="-122"/>
              </a:rPr>
              <a:t>vlchsa</a:t>
            </a:r>
            <a:br>
              <a:rPr lang="en-US" sz="1400" dirty="0">
                <a:solidFill>
                  <a:srgbClr val="D7E5D8"/>
                </a:solidFill>
                <a:latin typeface="Manrope"/>
                <a:ea typeface="Syne" pitchFamily="34" charset="-122"/>
              </a:rPr>
            </a:b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53" y="6371907"/>
            <a:ext cx="470433" cy="4704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53" y="6927604"/>
            <a:ext cx="323166" cy="32316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">
            <a:extLst>
              <a:ext uri="{FF2B5EF4-FFF2-40B4-BE49-F238E27FC236}">
                <a16:creationId xmlns:a16="http://schemas.microsoft.com/office/drawing/2014/main" id="{7A568F6F-EE16-CB02-F2CA-9812547E1F98}"/>
              </a:ext>
            </a:extLst>
          </p:cNvPr>
          <p:cNvSpPr/>
          <p:nvPr/>
        </p:nvSpPr>
        <p:spPr>
          <a:xfrm>
            <a:off x="11225798" y="7758538"/>
            <a:ext cx="3304024" cy="364431"/>
          </a:xfrm>
          <a:prstGeom prst="roundRect">
            <a:avLst>
              <a:gd name="adj" fmla="val 18669"/>
            </a:avLst>
          </a:prstGeom>
          <a:solidFill>
            <a:srgbClr val="111213"/>
          </a:solidFill>
          <a:ln w="7620">
            <a:solidFill>
              <a:srgbClr val="111213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111213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833200" y="432149"/>
            <a:ext cx="12964001" cy="1400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00"/>
              </a:lnSpc>
            </a:pPr>
            <a:r>
              <a:rPr lang="ru-RU" sz="4800" dirty="0">
                <a:solidFill>
                  <a:srgbClr val="FFFFFF"/>
                </a:solidFill>
                <a:latin typeface="Unbounded" pitchFamily="2" charset="-52"/>
                <a:ea typeface="Unbounded" pitchFamily="34" charset="-122"/>
                <a:cs typeface="Unbounded" pitchFamily="34" charset="-120"/>
              </a:rPr>
              <a:t>Телеграмм бот</a:t>
            </a:r>
            <a:r>
              <a:rPr lang="en-US" sz="4800" dirty="0">
                <a:solidFill>
                  <a:srgbClr val="FFFFFF"/>
                </a:solidFill>
                <a:latin typeface="Unbounded" pitchFamily="2" charset="-52"/>
                <a:ea typeface="Unbounded" pitchFamily="34" charset="-122"/>
                <a:cs typeface="Unbounded" pitchFamily="34" charset="-120"/>
              </a:rPr>
              <a:t> и веб-платформа для простого доступа</a:t>
            </a:r>
            <a:endParaRPr lang="en-US" sz="4800" dirty="0">
              <a:latin typeface="Unbounded" pitchFamily="2" charset="-52"/>
            </a:endParaRPr>
          </a:p>
        </p:txBody>
      </p:sp>
      <p:sp>
        <p:nvSpPr>
          <p:cNvPr id="7" name="Text 3"/>
          <p:cNvSpPr/>
          <p:nvPr/>
        </p:nvSpPr>
        <p:spPr>
          <a:xfrm>
            <a:off x="5418031" y="6262962"/>
            <a:ext cx="2844641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400" b="1" dirty="0">
                <a:solidFill>
                  <a:srgbClr val="CAD6DE"/>
                </a:solidFill>
                <a:latin typeface="Unbounded" pitchFamily="2" charset="-52"/>
                <a:ea typeface="Unbounded" pitchFamily="34" charset="-122"/>
                <a:cs typeface="Unbounded" pitchFamily="34" charset="-120"/>
              </a:rPr>
              <a:t>Веб-платформа</a:t>
            </a:r>
            <a:endParaRPr lang="en-US" sz="2400" b="1" dirty="0">
              <a:solidFill>
                <a:srgbClr val="CAD6DE"/>
              </a:solidFill>
              <a:latin typeface="Unbounded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089F0E6-9B80-4DF6-6602-C1D443A76F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234" y="2129849"/>
            <a:ext cx="7496332" cy="41679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32A327-72B2-FD68-AAB0-4D70075E48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8205" y="3465648"/>
            <a:ext cx="4008817" cy="3075583"/>
          </a:xfrm>
          <a:prstGeom prst="rect">
            <a:avLst/>
          </a:prstGeom>
        </p:spPr>
      </p:pic>
      <p:sp>
        <p:nvSpPr>
          <p:cNvPr id="16" name="Text 3">
            <a:extLst>
              <a:ext uri="{FF2B5EF4-FFF2-40B4-BE49-F238E27FC236}">
                <a16:creationId xmlns:a16="http://schemas.microsoft.com/office/drawing/2014/main" id="{8FA6FB0F-4A17-54BB-B9E9-393113F41287}"/>
              </a:ext>
            </a:extLst>
          </p:cNvPr>
          <p:cNvSpPr/>
          <p:nvPr/>
        </p:nvSpPr>
        <p:spPr>
          <a:xfrm>
            <a:off x="10334261" y="6580822"/>
            <a:ext cx="2844641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ru-RU" sz="2400" b="1" dirty="0">
                <a:solidFill>
                  <a:srgbClr val="CAD6DE"/>
                </a:solidFill>
                <a:latin typeface="Unbounded" pitchFamily="2" charset="-52"/>
                <a:ea typeface="Unbounded" pitchFamily="34" charset="-122"/>
              </a:rPr>
              <a:t>Группа </a:t>
            </a:r>
            <a:r>
              <a:rPr lang="en-US" sz="2400" b="1" dirty="0">
                <a:solidFill>
                  <a:srgbClr val="CAD6DE"/>
                </a:solidFill>
                <a:latin typeface="Unbounded" pitchFamily="2" charset="-52"/>
                <a:ea typeface="Unbounded" pitchFamily="34" charset="-122"/>
              </a:rPr>
              <a:t>VK</a:t>
            </a:r>
            <a:endParaRPr lang="en-US" sz="2400" b="1" dirty="0">
              <a:latin typeface="Unbounded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7D4F61-0B20-7DC2-BEAD-975AB83242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733" y="6466676"/>
            <a:ext cx="1872461" cy="18724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EDC76C5-AA0D-5F06-1CF9-43F1CF21AE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46899" y="3823639"/>
            <a:ext cx="3075583" cy="2359601"/>
          </a:xfrm>
          <a:prstGeom prst="rect">
            <a:avLst/>
          </a:prstGeom>
        </p:spPr>
      </p:pic>
      <p:sp>
        <p:nvSpPr>
          <p:cNvPr id="23" name="Text 1">
            <a:extLst>
              <a:ext uri="{FF2B5EF4-FFF2-40B4-BE49-F238E27FC236}">
                <a16:creationId xmlns:a16="http://schemas.microsoft.com/office/drawing/2014/main" id="{6A4734C1-ECD7-6296-82DA-19F4810C495B}"/>
              </a:ext>
            </a:extLst>
          </p:cNvPr>
          <p:cNvSpPr/>
          <p:nvPr/>
        </p:nvSpPr>
        <p:spPr>
          <a:xfrm>
            <a:off x="1683864" y="6541231"/>
            <a:ext cx="2223531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ru-RU" b="1" dirty="0">
                <a:solidFill>
                  <a:srgbClr val="CAD6DE"/>
                </a:solidFill>
                <a:latin typeface="Unbounded" pitchFamily="2" charset="-52"/>
              </a:rPr>
              <a:t>Подробная </a:t>
            </a:r>
            <a:br>
              <a:rPr lang="ru-RU" b="1" dirty="0">
                <a:solidFill>
                  <a:srgbClr val="CAD6DE"/>
                </a:solidFill>
                <a:latin typeface="Unbounded" pitchFamily="2" charset="-52"/>
              </a:rPr>
            </a:br>
            <a:r>
              <a:rPr lang="ru-RU" b="1" dirty="0">
                <a:solidFill>
                  <a:srgbClr val="CAD6DE"/>
                </a:solidFill>
                <a:latin typeface="Unbounded" pitchFamily="2" charset="-52"/>
              </a:rPr>
              <a:t>структура проекта</a:t>
            </a:r>
            <a:endParaRPr lang="en-US" b="1" dirty="0">
              <a:solidFill>
                <a:srgbClr val="CAD6DE"/>
              </a:solidFill>
              <a:latin typeface="Unbounded" pitchFamily="2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DEA1ED-E882-DDCD-E18E-CD25326C7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233" y="2365012"/>
            <a:ext cx="5406172" cy="346444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59599B-8B91-C3C7-D1A3-DD05CF7C2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4091" y="4085029"/>
            <a:ext cx="1757923" cy="17427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05C0F50-3F88-4333-6628-09805943C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0637" y="3540201"/>
            <a:ext cx="2206758" cy="29264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33A7F00-6A62-5728-4F41-23A3468458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1613" y="3609496"/>
            <a:ext cx="3793758" cy="28054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B4CD93-21CE-7828-AC7E-6B62EBBEF6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46164" y="4869397"/>
            <a:ext cx="1486612" cy="15059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0900B2-62A9-DF93-7E35-31B20DC338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66595" y="4353687"/>
            <a:ext cx="2084285" cy="20658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2581</TotalTime>
  <Words>580</Words>
  <Application>Microsoft Office PowerPoint</Application>
  <PresentationFormat>Произвольный</PresentationFormat>
  <Paragraphs>121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Manrope</vt:lpstr>
      <vt:lpstr>Arial</vt:lpstr>
      <vt:lpstr>Unbounded</vt:lpstr>
      <vt:lpstr>Unbounded ExtraLight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Дмитрий Баранов</cp:lastModifiedBy>
  <cp:revision>51</cp:revision>
  <dcterms:created xsi:type="dcterms:W3CDTF">2025-05-28T22:53:05Z</dcterms:created>
  <dcterms:modified xsi:type="dcterms:W3CDTF">2025-12-09T12:47:49Z</dcterms:modified>
</cp:coreProperties>
</file>