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9" r:id="rId3"/>
    <p:sldId id="277" r:id="rId4"/>
    <p:sldId id="273" r:id="rId5"/>
    <p:sldId id="257" r:id="rId6"/>
    <p:sldId id="283" r:id="rId7"/>
    <p:sldId id="284" r:id="rId8"/>
    <p:sldId id="272" r:id="rId9"/>
    <p:sldId id="285" r:id="rId10"/>
    <p:sldId id="286" r:id="rId11"/>
    <p:sldId id="274" r:id="rId12"/>
    <p:sldId id="261" r:id="rId13"/>
    <p:sldId id="271" r:id="rId14"/>
    <p:sldId id="287" r:id="rId15"/>
    <p:sldId id="276" r:id="rId16"/>
    <p:sldId id="278" r:id="rId17"/>
    <p:sldId id="280" r:id="rId18"/>
    <p:sldId id="279" r:id="rId19"/>
    <p:sldId id="281" r:id="rId20"/>
    <p:sldId id="288" r:id="rId21"/>
    <p:sldId id="282" r:id="rId22"/>
    <p:sldId id="275" r:id="rId23"/>
    <p:sldId id="267" r:id="rId24"/>
    <p:sldId id="269" r:id="rId25"/>
    <p:sldId id="270" r:id="rId26"/>
  </p:sldIdLst>
  <p:sldSz cx="12192000" cy="6858000"/>
  <p:notesSz cx="12192000" cy="6858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239809643510218"/>
          <c:y val="3.5358104137433587E-2"/>
          <c:w val="0.15745325574920099"/>
          <c:h val="0.3807598801379544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731-446E-B118-F217A5D088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731-446E-B118-F217A5D0888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731-446E-B118-F217A5D088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731-446E-B118-F217A5D0888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731-446E-B118-F217A5D0888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731-446E-B118-F217A5D0888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731-446E-B118-F217A5D0888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731-446E-B118-F217A5D0888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C731-446E-B118-F217A5D0888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C731-446E-B118-F217A5D0888C}"/>
              </c:ext>
            </c:extLst>
          </c:dPt>
          <c:cat>
            <c:strRef>
              <c:f>Лист1!$A$2:$A$11</c:f>
              <c:strCache>
                <c:ptCount val="10"/>
                <c:pt idx="0">
                  <c:v>Ученики 7-11 класс</c:v>
                </c:pt>
                <c:pt idx="1">
                  <c:v>Родители учеников 7-11 класса</c:v>
                </c:pt>
                <c:pt idx="2">
                  <c:v>Административный состав ВУЗов</c:v>
                </c:pt>
                <c:pt idx="3">
                  <c:v>Преподователи ВУЗов</c:v>
                </c:pt>
                <c:pt idx="4">
                  <c:v>Студенты 1-2 курс</c:v>
                </c:pt>
                <c:pt idx="5">
                  <c:v>Студенты 3-4 курс</c:v>
                </c:pt>
                <c:pt idx="6">
                  <c:v>Взрослые люди, у которых нет образования, но они хотят его получить</c:v>
                </c:pt>
                <c:pt idx="7">
                  <c:v>Люди, которые хотят пройти переквалификацию или повышение квалификации</c:v>
                </c:pt>
                <c:pt idx="8">
                  <c:v>Инвесторы</c:v>
                </c:pt>
                <c:pt idx="9">
                  <c:v>Рекламодатели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30</c:v>
                </c:pt>
                <c:pt idx="1">
                  <c:v>30</c:v>
                </c:pt>
                <c:pt idx="2">
                  <c:v>3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6</c:v>
                </c:pt>
                <c:pt idx="7">
                  <c:v>6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731-446E-B118-F217A5D08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788793424100061E-2"/>
          <c:y val="2.2276676415309317E-2"/>
          <c:w val="0.57487237961347504"/>
          <c:h val="0.977723323584690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1856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8677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8672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3673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2527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4552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8209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8659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6148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8264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0520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3166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7091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9009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47130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37628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22048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0088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-4395" y="-2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62924" y="4005063"/>
            <a:ext cx="5505449" cy="256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fontScale="77500" lnSpcReduction="2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000" b="1" i="0" u="none" strike="noStrike" cap="none" dirty="0" err="1">
                <a:solidFill>
                  <a:srgbClr val="8F00FF"/>
                </a:solidFill>
                <a:latin typeface="Gilroy"/>
              </a:rPr>
              <a:t>КудаПоступим.ру</a:t>
            </a:r>
            <a:endParaRPr b="1" dirty="0">
              <a:latin typeface="Gilro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</a:rPr>
              <a:t>Дальнов</a:t>
            </a: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Денис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" name="Google Shape;106;p1"/>
          <p:cNvSpPr txBox="1"/>
          <p:nvPr/>
        </p:nvSpPr>
        <p:spPr bwMode="auto">
          <a:xfrm>
            <a:off x="6573747" y="3066436"/>
            <a:ext cx="1788979" cy="151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-4619"/>
            <a:ext cx="6124725" cy="269487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FD4D3CA-9388-4F25-8128-813083AFB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5150" y="2320618"/>
            <a:ext cx="3929304" cy="23813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2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" name="Google Shape;116;p2"/>
          <p:cNvSpPr txBox="1"/>
          <p:nvPr/>
        </p:nvSpPr>
        <p:spPr bwMode="auto">
          <a:xfrm>
            <a:off x="4007768" y="189435"/>
            <a:ext cx="6992203" cy="1200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ЦЕЛЕВАЯ АУДИТОРИЯ</a:t>
            </a:r>
            <a:endParaRPr dirty="0"/>
          </a:p>
        </p:txBody>
      </p:sp>
      <p:graphicFrame>
        <p:nvGraphicFramePr>
          <p:cNvPr id="13" name="Объект 5">
            <a:extLst>
              <a:ext uri="{FF2B5EF4-FFF2-40B4-BE49-F238E27FC236}">
                <a16:creationId xmlns:a16="http://schemas.microsoft.com/office/drawing/2014/main" id="{AB51667D-53A8-4D58-9BC9-B391F061DA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647712"/>
              </p:ext>
            </p:extLst>
          </p:nvPr>
        </p:nvGraphicFramePr>
        <p:xfrm>
          <a:off x="670779" y="1901045"/>
          <a:ext cx="10459144" cy="426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3</a:t>
              </a: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/>
          <p:cNvSpPr txBox="1"/>
          <p:nvPr/>
        </p:nvSpPr>
        <p:spPr bwMode="auto">
          <a:xfrm>
            <a:off x="3276642" y="136732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ПРОДУКТ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15" name="Объект 2">
            <a:extLst>
              <a:ext uri="{FF2B5EF4-FFF2-40B4-BE49-F238E27FC236}">
                <a16:creationId xmlns:a16="http://schemas.microsoft.com/office/drawing/2014/main" id="{F31D82BF-3657-47EE-8AFC-524D1D351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35560" y="1551784"/>
            <a:ext cx="8681730" cy="5060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4864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/>
          <p:cNvSpPr txBox="1"/>
          <p:nvPr/>
        </p:nvSpPr>
        <p:spPr bwMode="auto">
          <a:xfrm>
            <a:off x="3143672" y="136732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Портрет потребителя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90DC380-E98B-460D-BE8D-D3AC2DF30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485614"/>
            <a:ext cx="5904656" cy="48868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FE9A03-5AF0-49F6-9D39-9719AF3C3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072" y="1518429"/>
            <a:ext cx="4434867" cy="5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60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5</a:t>
              </a: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/>
          <p:cNvSpPr txBox="1"/>
          <p:nvPr/>
        </p:nvSpPr>
        <p:spPr bwMode="auto">
          <a:xfrm>
            <a:off x="673166" y="1874441"/>
            <a:ext cx="4631945" cy="3077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Различия в ценностях для разных групп людей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50226C-485E-4A42-8488-2012EF69F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5277" y="328460"/>
            <a:ext cx="2987299" cy="61696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-168696" y="1078372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6</a:t>
              </a: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/>
          <p:cNvSpPr txBox="1"/>
          <p:nvPr/>
        </p:nvSpPr>
        <p:spPr bwMode="auto">
          <a:xfrm>
            <a:off x="3719729" y="0"/>
            <a:ext cx="7478414" cy="178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2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200" b="1" dirty="0">
                <a:solidFill>
                  <a:srgbClr val="8F00FF"/>
                </a:solidFill>
              </a:rPr>
              <a:t>Первоначальный набор индикаторов</a:t>
            </a:r>
            <a:endParaRPr lang="ru-RU" sz="32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58DA60-7CF1-4302-800B-2D44EB95A830}"/>
              </a:ext>
            </a:extLst>
          </p:cNvPr>
          <p:cNvSpPr/>
          <p:nvPr/>
        </p:nvSpPr>
        <p:spPr>
          <a:xfrm>
            <a:off x="1294463" y="1859917"/>
            <a:ext cx="1005812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Научная жизнь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Спорт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Развлечения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Дополнительное образование</a:t>
            </a:r>
            <a:r>
              <a:rPr lang="en-US" sz="2200" dirty="0">
                <a:solidFill>
                  <a:schemeClr val="tx1"/>
                </a:solidFill>
              </a:rPr>
              <a:t>/</a:t>
            </a:r>
            <a:r>
              <a:rPr lang="ru-RU" sz="2200" dirty="0">
                <a:solidFill>
                  <a:schemeClr val="tx1"/>
                </a:solidFill>
              </a:rPr>
              <a:t>курсы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Сложность обучения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Привлекательность при трудоустройстве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Удобность сайтов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Действия ВУЗа в критической ситуации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Общежития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Фишки ВУЗа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Военная кафедра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Стажировки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02416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-168696" y="1078372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7</a:t>
              </a: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/>
          <p:cNvSpPr txBox="1"/>
          <p:nvPr/>
        </p:nvSpPr>
        <p:spPr bwMode="auto">
          <a:xfrm>
            <a:off x="3719729" y="0"/>
            <a:ext cx="7478414" cy="178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2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200" b="1" dirty="0">
                <a:solidFill>
                  <a:srgbClr val="8F00FF"/>
                </a:solidFill>
              </a:rPr>
              <a:t>Первоначальный набор индикаторов</a:t>
            </a:r>
            <a:endParaRPr lang="ru-RU" sz="32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58DA60-7CF1-4302-800B-2D44EB95A830}"/>
              </a:ext>
            </a:extLst>
          </p:cNvPr>
          <p:cNvSpPr/>
          <p:nvPr/>
        </p:nvSpPr>
        <p:spPr>
          <a:xfrm>
            <a:off x="993857" y="1660561"/>
            <a:ext cx="949787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13. Прохождение практики </a:t>
            </a:r>
          </a:p>
          <a:p>
            <a:r>
              <a:rPr lang="ru-RU" sz="2200" dirty="0">
                <a:solidFill>
                  <a:schemeClr val="tx1"/>
                </a:solidFill>
              </a:rPr>
              <a:t>14. ДПО </a:t>
            </a:r>
          </a:p>
          <a:p>
            <a:r>
              <a:rPr lang="ru-RU" sz="2200" dirty="0">
                <a:solidFill>
                  <a:schemeClr val="tx1"/>
                </a:solidFill>
              </a:rPr>
              <a:t>15. Безопасность – пропускная система, закрытая территория ВУЗа </a:t>
            </a:r>
          </a:p>
          <a:p>
            <a:r>
              <a:rPr lang="ru-RU" sz="2200" dirty="0">
                <a:solidFill>
                  <a:schemeClr val="tx1"/>
                </a:solidFill>
              </a:rPr>
              <a:t>16. Транспортная доступность</a:t>
            </a:r>
          </a:p>
          <a:p>
            <a:r>
              <a:rPr lang="ru-RU" sz="2200" dirty="0">
                <a:solidFill>
                  <a:schemeClr val="tx1"/>
                </a:solidFill>
              </a:rPr>
              <a:t>17. Разбросанность корпусов по городу</a:t>
            </a:r>
          </a:p>
          <a:p>
            <a:r>
              <a:rPr lang="ru-RU" sz="2200" dirty="0">
                <a:solidFill>
                  <a:schemeClr val="tx1"/>
                </a:solidFill>
              </a:rPr>
              <a:t>18. Баллы ЕГЭ </a:t>
            </a:r>
          </a:p>
          <a:p>
            <a:r>
              <a:rPr lang="ru-RU" sz="2200" dirty="0">
                <a:solidFill>
                  <a:schemeClr val="tx1"/>
                </a:solidFill>
              </a:rPr>
              <a:t>19. Стоимость обучения</a:t>
            </a:r>
          </a:p>
          <a:p>
            <a:r>
              <a:rPr lang="ru-RU" sz="2200" dirty="0">
                <a:solidFill>
                  <a:schemeClr val="tx1"/>
                </a:solidFill>
              </a:rPr>
              <a:t>20. Полезность предметов </a:t>
            </a:r>
          </a:p>
          <a:p>
            <a:r>
              <a:rPr lang="ru-RU" sz="2200" dirty="0">
                <a:solidFill>
                  <a:schemeClr val="tx1"/>
                </a:solidFill>
              </a:rPr>
              <a:t>21. Наличие пространства для свободного времяпровождения </a:t>
            </a:r>
          </a:p>
          <a:p>
            <a:r>
              <a:rPr lang="ru-RU" sz="2200" dirty="0">
                <a:solidFill>
                  <a:schemeClr val="tx1"/>
                </a:solidFill>
              </a:rPr>
              <a:t>22. Столовая </a:t>
            </a:r>
          </a:p>
          <a:p>
            <a:r>
              <a:rPr lang="ru-RU" sz="2200" dirty="0">
                <a:solidFill>
                  <a:schemeClr val="tx1"/>
                </a:solidFill>
              </a:rPr>
              <a:t>23. Преподавательский состав </a:t>
            </a:r>
          </a:p>
          <a:p>
            <a:r>
              <a:rPr lang="ru-RU" sz="2200" dirty="0">
                <a:solidFill>
                  <a:schemeClr val="tx1"/>
                </a:solidFill>
              </a:rPr>
              <a:t>24. Наличие кафе и столовых около ВУЗа </a:t>
            </a:r>
          </a:p>
          <a:p>
            <a:r>
              <a:rPr lang="ru-RU" sz="2200" dirty="0">
                <a:solidFill>
                  <a:schemeClr val="tx1"/>
                </a:solidFill>
              </a:rPr>
              <a:t>25. Возможность поступления на магистратуру </a:t>
            </a:r>
          </a:p>
          <a:p>
            <a:r>
              <a:rPr lang="ru-RU" sz="2200" dirty="0">
                <a:solidFill>
                  <a:schemeClr val="tx1"/>
                </a:solidFill>
              </a:rPr>
              <a:t>26. Важность знаний для дальнейшей жизни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203146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8</a:t>
              </a: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/>
          <p:cNvSpPr txBox="1"/>
          <p:nvPr/>
        </p:nvSpPr>
        <p:spPr bwMode="auto">
          <a:xfrm>
            <a:off x="3276642" y="136732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Гипотезы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A3BF02-D939-4EA2-B491-27B6BBBDD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088" y="1583196"/>
            <a:ext cx="9150936" cy="492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35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-168696" y="1078372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9</a:t>
              </a: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/>
          <p:cNvSpPr txBox="1"/>
          <p:nvPr/>
        </p:nvSpPr>
        <p:spPr bwMode="auto">
          <a:xfrm>
            <a:off x="4068815" y="-200030"/>
            <a:ext cx="7478414" cy="178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2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200" b="1" dirty="0">
                <a:solidFill>
                  <a:srgbClr val="8F00FF"/>
                </a:solidFill>
              </a:rPr>
              <a:t>Итоговый выбор индикаторов на основании опроса</a:t>
            </a:r>
            <a:endParaRPr lang="ru-RU" sz="32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B813DB4-39CB-4DE3-9F38-23C5EB94D2DA}"/>
              </a:ext>
            </a:extLst>
          </p:cNvPr>
          <p:cNvSpPr/>
          <p:nvPr/>
        </p:nvSpPr>
        <p:spPr>
          <a:xfrm>
            <a:off x="1127448" y="1694739"/>
            <a:ext cx="747841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800" dirty="0"/>
              <a:t>Баллы ЕГЭ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Стоимость обучения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Общежитие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Привлекательность при трудоустройстве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Сложность обучения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Военная кафедра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Полезность предметов для дальнейшей жизни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Стажировки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Преподавательский состав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Развлечения (студенческие объединения, выезды)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Дополнительно образование/ курсы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Транспортная доступность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Наличие пространства для свободного времяпрепровождения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Столовая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Удобность сайта ВУЗа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Безопасность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Фишки ВУЗа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7840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-168696" y="1078372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10</a:t>
              </a: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/>
          <p:cNvSpPr txBox="1"/>
          <p:nvPr/>
        </p:nvSpPr>
        <p:spPr bwMode="auto">
          <a:xfrm>
            <a:off x="4068815" y="-200030"/>
            <a:ext cx="7478414" cy="178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2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200" b="1" dirty="0">
                <a:solidFill>
                  <a:srgbClr val="8F00FF"/>
                </a:solidFill>
              </a:rPr>
              <a:t>Дополнительные активности для пользователей на сайте</a:t>
            </a:r>
            <a:endParaRPr lang="ru-RU" sz="32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9A73DA-C59E-4FC2-8D4E-14A8C72130F6}"/>
              </a:ext>
            </a:extLst>
          </p:cNvPr>
          <p:cNvSpPr/>
          <p:nvPr/>
        </p:nvSpPr>
        <p:spPr>
          <a:xfrm>
            <a:off x="1320397" y="2420888"/>
            <a:ext cx="966888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3000" dirty="0"/>
              <a:t>Калькулятор ЕГЭ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000" dirty="0"/>
              <a:t>Сравнение вузов по индикаторам сайта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000" dirty="0" err="1"/>
              <a:t>Гайды</a:t>
            </a:r>
            <a:r>
              <a:rPr lang="ru-RU" sz="3000" dirty="0"/>
              <a:t> для абитуриентов и их родителей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000" dirty="0"/>
              <a:t>Тесты на профориентацию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000" dirty="0"/>
              <a:t>Вебинары на сайте</a:t>
            </a:r>
          </a:p>
        </p:txBody>
      </p:sp>
    </p:spTree>
    <p:extLst>
      <p:ext uri="{BB962C8B-B14F-4D97-AF65-F5344CB8AC3E}">
        <p14:creationId xmlns:p14="http://schemas.microsoft.com/office/powerpoint/2010/main" val="4168603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-168696" y="1078372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11</a:t>
              </a: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/>
          <p:cNvSpPr txBox="1"/>
          <p:nvPr/>
        </p:nvSpPr>
        <p:spPr bwMode="auto">
          <a:xfrm>
            <a:off x="3719729" y="0"/>
            <a:ext cx="7478414" cy="178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2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200" b="1" dirty="0">
                <a:solidFill>
                  <a:srgbClr val="8F00FF"/>
                </a:solidFill>
              </a:rPr>
              <a:t>Проблемы абитуриентов при выборе ВУЗа для поступления</a:t>
            </a:r>
            <a:endParaRPr lang="ru-RU" sz="32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58DA60-7CF1-4302-800B-2D44EB95A830}"/>
              </a:ext>
            </a:extLst>
          </p:cNvPr>
          <p:cNvSpPr/>
          <p:nvPr/>
        </p:nvSpPr>
        <p:spPr>
          <a:xfrm>
            <a:off x="1320397" y="1671961"/>
            <a:ext cx="949787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1. </a:t>
            </a:r>
            <a:r>
              <a:rPr lang="ru-RU" sz="2200" b="1" dirty="0">
                <a:solidFill>
                  <a:srgbClr val="7030A0"/>
                </a:solidFill>
              </a:rPr>
              <a:t>Переизбыток информации: </a:t>
            </a:r>
            <a:r>
              <a:rPr lang="ru-RU" sz="2200" dirty="0"/>
              <a:t>Абитуриенты часто испытывают сложности при выборе ВУЗа из-за того, что информации много, но она не структурирована. Поэтому они хотят, чтобы итоговый выбор сделали за них.</a:t>
            </a:r>
          </a:p>
          <a:p>
            <a:endParaRPr lang="ru-RU" sz="2200" dirty="0"/>
          </a:p>
          <a:p>
            <a:r>
              <a:rPr lang="ru-RU" sz="2200" dirty="0"/>
              <a:t>2. </a:t>
            </a:r>
            <a:r>
              <a:rPr lang="ru-RU" sz="2200" b="1" dirty="0">
                <a:solidFill>
                  <a:srgbClr val="7030A0"/>
                </a:solidFill>
              </a:rPr>
              <a:t>Неопределенность:</a:t>
            </a:r>
            <a:r>
              <a:rPr lang="ru-RU" sz="2200" dirty="0"/>
              <a:t> Многие абитуриенты испытывают затруднения в определении своих приоритетов при выборе учебного заведения, таких как расположение, стоимость обучения, репутация университета и т. д.</a:t>
            </a:r>
          </a:p>
          <a:p>
            <a:endParaRPr lang="ru-RU" sz="2200" dirty="0"/>
          </a:p>
          <a:p>
            <a:r>
              <a:rPr lang="ru-RU" sz="2200" dirty="0"/>
              <a:t>3. </a:t>
            </a:r>
            <a:r>
              <a:rPr lang="ru-RU" sz="2200" b="1" dirty="0">
                <a:solidFill>
                  <a:srgbClr val="7030A0"/>
                </a:solidFill>
              </a:rPr>
              <a:t>Недостаток обратной связи: </a:t>
            </a:r>
            <a:r>
              <a:rPr lang="ru-RU" sz="2200" dirty="0"/>
              <a:t>Получение реальных отзывов и оценок от студентов, которые уже учатся в университетах, может быть ограничено или затруднено.</a:t>
            </a:r>
          </a:p>
        </p:txBody>
      </p:sp>
    </p:spTree>
    <p:extLst>
      <p:ext uri="{BB962C8B-B14F-4D97-AF65-F5344CB8AC3E}">
        <p14:creationId xmlns:p14="http://schemas.microsoft.com/office/powerpoint/2010/main" val="2382567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12</a:t>
              </a:r>
              <a:endParaRPr dirty="0"/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3792894" y="288979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Анализ конкурентной среды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D2F4A72E-1EF7-440C-9A59-B5D5FED0DBF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825625"/>
          <a:ext cx="11168304" cy="42326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8247">
                  <a:extLst>
                    <a:ext uri="{9D8B030D-6E8A-4147-A177-3AD203B41FA5}">
                      <a16:colId xmlns:a16="http://schemas.microsoft.com/office/drawing/2014/main" val="1753904128"/>
                    </a:ext>
                  </a:extLst>
                </a:gridCol>
                <a:gridCol w="2407587">
                  <a:extLst>
                    <a:ext uri="{9D8B030D-6E8A-4147-A177-3AD203B41FA5}">
                      <a16:colId xmlns:a16="http://schemas.microsoft.com/office/drawing/2014/main" val="1776215234"/>
                    </a:ext>
                  </a:extLst>
                </a:gridCol>
                <a:gridCol w="1303842">
                  <a:extLst>
                    <a:ext uri="{9D8B030D-6E8A-4147-A177-3AD203B41FA5}">
                      <a16:colId xmlns:a16="http://schemas.microsoft.com/office/drawing/2014/main" val="2391343108"/>
                    </a:ext>
                  </a:extLst>
                </a:gridCol>
                <a:gridCol w="2050916">
                  <a:extLst>
                    <a:ext uri="{9D8B030D-6E8A-4147-A177-3AD203B41FA5}">
                      <a16:colId xmlns:a16="http://schemas.microsoft.com/office/drawing/2014/main" val="4054765986"/>
                    </a:ext>
                  </a:extLst>
                </a:gridCol>
                <a:gridCol w="2826065">
                  <a:extLst>
                    <a:ext uri="{9D8B030D-6E8A-4147-A177-3AD203B41FA5}">
                      <a16:colId xmlns:a16="http://schemas.microsoft.com/office/drawing/2014/main" val="3088254165"/>
                    </a:ext>
                  </a:extLst>
                </a:gridCol>
                <a:gridCol w="1591647">
                  <a:extLst>
                    <a:ext uri="{9D8B030D-6E8A-4147-A177-3AD203B41FA5}">
                      <a16:colId xmlns:a16="http://schemas.microsoft.com/office/drawing/2014/main" val="1977470738"/>
                    </a:ext>
                  </a:extLst>
                </a:gridCol>
              </a:tblGrid>
              <a:tr h="593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Название сайта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Удобность сайта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Актуальность информации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Количество критериев в оценивании ВУЗов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Активности на сайте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Внешний вид сайта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extLst>
                  <a:ext uri="{0D108BD9-81ED-4DB2-BD59-A6C34878D82A}">
                    <a16:rowId xmlns:a16="http://schemas.microsoft.com/office/drawing/2014/main" val="3865332085"/>
                  </a:ext>
                </a:extLst>
              </a:tr>
              <a:tr h="1037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Вузотека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5- Удобная навигация по сайту, информация доступна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4-Проходные баллы не актуальны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2-Бесполезные критерии и их мало (3)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 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00" dirty="0">
                          <a:effectLst/>
                        </a:rPr>
                        <a:t>0</a:t>
                      </a:r>
                      <a:r>
                        <a:rPr lang="ru-RU" sz="1000" kern="100" dirty="0">
                          <a:effectLst/>
                        </a:rPr>
                        <a:t>- Нет активностей на сайте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4-Общий серый фон, нет акцентов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extLst>
                  <a:ext uri="{0D108BD9-81ED-4DB2-BD59-A6C34878D82A}">
                    <a16:rowId xmlns:a16="http://schemas.microsoft.com/office/drawing/2014/main" val="1737683237"/>
                  </a:ext>
                </a:extLst>
              </a:tr>
              <a:tr h="867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Поступи онлайн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5- Удобная навигация по сайту, информация доступна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2-Почти вся информация не актуальна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4-Мало полезных критериев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 Много полезных активностей, сравнение вузов, калькулятор ЕГЭ, но нет отзывов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5-Привлекательный внешний вид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extLst>
                  <a:ext uri="{0D108BD9-81ED-4DB2-BD59-A6C34878D82A}">
                    <a16:rowId xmlns:a16="http://schemas.microsoft.com/office/drawing/2014/main" val="439245208"/>
                  </a:ext>
                </a:extLst>
              </a:tr>
              <a:tr h="867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Вузопедия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3-Поиск информации на сайте сложный, неудобное расположение кнопок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4-Неточности в стоимости обучения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3-Мало критериев (4)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 Есть полезные активности, калькулятор ЕГЭ, вебинары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3-Мелкий шрифт, цветы, однообразие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extLst>
                  <a:ext uri="{0D108BD9-81ED-4DB2-BD59-A6C34878D82A}">
                    <a16:rowId xmlns:a16="http://schemas.microsoft.com/office/drawing/2014/main" val="2012869300"/>
                  </a:ext>
                </a:extLst>
              </a:tr>
              <a:tr h="867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</a:rPr>
                        <a:t>Навигатор поступления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4-Поиск информации затруднен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2-Почти вся информация не актуальна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</a:rPr>
                        <a:t>4-Нет критерия стоимости обучения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4-Есть полезные активности, калькулятор ЕГЭ, выставки, профтест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</a:rPr>
                        <a:t>5-Привлекательный внешний вид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extLst>
                  <a:ext uri="{0D108BD9-81ED-4DB2-BD59-A6C34878D82A}">
                    <a16:rowId xmlns:a16="http://schemas.microsoft.com/office/drawing/2014/main" val="224255132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13</a:t>
              </a:r>
              <a:endParaRPr dirty="0"/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3792894" y="288979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Наш сайт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D10A1F9A-6DCE-483F-90B9-C207464D98F8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825625"/>
          <a:ext cx="11114202" cy="4458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4076">
                  <a:extLst>
                    <a:ext uri="{9D8B030D-6E8A-4147-A177-3AD203B41FA5}">
                      <a16:colId xmlns:a16="http://schemas.microsoft.com/office/drawing/2014/main" val="3760955743"/>
                    </a:ext>
                  </a:extLst>
                </a:gridCol>
                <a:gridCol w="1613678">
                  <a:extLst>
                    <a:ext uri="{9D8B030D-6E8A-4147-A177-3AD203B41FA5}">
                      <a16:colId xmlns:a16="http://schemas.microsoft.com/office/drawing/2014/main" val="3685423946"/>
                    </a:ext>
                  </a:extLst>
                </a:gridCol>
                <a:gridCol w="1816508">
                  <a:extLst>
                    <a:ext uri="{9D8B030D-6E8A-4147-A177-3AD203B41FA5}">
                      <a16:colId xmlns:a16="http://schemas.microsoft.com/office/drawing/2014/main" val="3086270710"/>
                    </a:ext>
                  </a:extLst>
                </a:gridCol>
                <a:gridCol w="1577817">
                  <a:extLst>
                    <a:ext uri="{9D8B030D-6E8A-4147-A177-3AD203B41FA5}">
                      <a16:colId xmlns:a16="http://schemas.microsoft.com/office/drawing/2014/main" val="2500987386"/>
                    </a:ext>
                  </a:extLst>
                </a:gridCol>
                <a:gridCol w="1636090">
                  <a:extLst>
                    <a:ext uri="{9D8B030D-6E8A-4147-A177-3AD203B41FA5}">
                      <a16:colId xmlns:a16="http://schemas.microsoft.com/office/drawing/2014/main" val="3497536996"/>
                    </a:ext>
                  </a:extLst>
                </a:gridCol>
                <a:gridCol w="2416033">
                  <a:extLst>
                    <a:ext uri="{9D8B030D-6E8A-4147-A177-3AD203B41FA5}">
                      <a16:colId xmlns:a16="http://schemas.microsoft.com/office/drawing/2014/main" val="3258300058"/>
                    </a:ext>
                  </a:extLst>
                </a:gridCol>
              </a:tblGrid>
              <a:tr h="1207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Название сайта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Удобность сайта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Актуальность информации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Количество критериев в оценивании ВУЗов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Активности на сайте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</a:rPr>
                        <a:t>Внешний вид сайта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1768289"/>
                  </a:ext>
                </a:extLst>
              </a:tr>
              <a:tr h="3251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КудаПоступим.ру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5- Удобная навигация по сайту, информация доступна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5-На сайте предоставлена актуальная информация за текущий год, которая постоянно обновляется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5-Большое количество критериев, которые основаны на ценностях целевой аудитории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5- Есть полезные активности, калькулятор ЕГЭ, сравнение вузов, а самое главное возможность оставлять отзывы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</a:rPr>
                        <a:t>5- Привлекательный внешний вид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6147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068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14</a:t>
              </a:r>
              <a:endParaRPr dirty="0"/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3792894" y="288979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Сводная таблица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C0675515-4147-4FCB-98E3-D700A4A2FD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158565"/>
              </p:ext>
            </p:extLst>
          </p:nvPr>
        </p:nvGraphicFramePr>
        <p:xfrm>
          <a:off x="519180" y="1916832"/>
          <a:ext cx="11290853" cy="39659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6355">
                  <a:extLst>
                    <a:ext uri="{9D8B030D-6E8A-4147-A177-3AD203B41FA5}">
                      <a16:colId xmlns:a16="http://schemas.microsoft.com/office/drawing/2014/main" val="4246378667"/>
                    </a:ext>
                  </a:extLst>
                </a:gridCol>
                <a:gridCol w="1296296">
                  <a:extLst>
                    <a:ext uri="{9D8B030D-6E8A-4147-A177-3AD203B41FA5}">
                      <a16:colId xmlns:a16="http://schemas.microsoft.com/office/drawing/2014/main" val="1492737962"/>
                    </a:ext>
                  </a:extLst>
                </a:gridCol>
                <a:gridCol w="1235956">
                  <a:extLst>
                    <a:ext uri="{9D8B030D-6E8A-4147-A177-3AD203B41FA5}">
                      <a16:colId xmlns:a16="http://schemas.microsoft.com/office/drawing/2014/main" val="1317844228"/>
                    </a:ext>
                  </a:extLst>
                </a:gridCol>
                <a:gridCol w="1464947">
                  <a:extLst>
                    <a:ext uri="{9D8B030D-6E8A-4147-A177-3AD203B41FA5}">
                      <a16:colId xmlns:a16="http://schemas.microsoft.com/office/drawing/2014/main" val="200138915"/>
                    </a:ext>
                  </a:extLst>
                </a:gridCol>
                <a:gridCol w="1683476">
                  <a:extLst>
                    <a:ext uri="{9D8B030D-6E8A-4147-A177-3AD203B41FA5}">
                      <a16:colId xmlns:a16="http://schemas.microsoft.com/office/drawing/2014/main" val="1193367616"/>
                    </a:ext>
                  </a:extLst>
                </a:gridCol>
                <a:gridCol w="2153823">
                  <a:extLst>
                    <a:ext uri="{9D8B030D-6E8A-4147-A177-3AD203B41FA5}">
                      <a16:colId xmlns:a16="http://schemas.microsoft.com/office/drawing/2014/main" val="1215595426"/>
                    </a:ext>
                  </a:extLst>
                </a:gridCol>
              </a:tblGrid>
              <a:tr h="660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Критерии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Вузотека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Поступи онлайн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Вузопедия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Навигатор поступления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 err="1">
                          <a:solidFill>
                            <a:srgbClr val="7030A0"/>
                          </a:solidFill>
                          <a:effectLst/>
                        </a:rPr>
                        <a:t>КудаПоступим.ру</a:t>
                      </a:r>
                      <a:endParaRPr lang="ru-RU" sz="1600" kern="1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3688278227"/>
                  </a:ext>
                </a:extLst>
              </a:tr>
              <a:tr h="660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Возможность оставлять отзывы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chemeClr val="accent5"/>
                          </a:solidFill>
                          <a:effectLst/>
                        </a:rPr>
                        <a:t>+</a:t>
                      </a:r>
                      <a:endParaRPr lang="ru-RU" sz="1600" b="1" kern="1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1740847781"/>
                  </a:ext>
                </a:extLst>
              </a:tr>
              <a:tr h="660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Актуальная информации на текущий год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chemeClr val="accent5"/>
                          </a:solidFill>
                          <a:effectLst/>
                        </a:rPr>
                        <a:t>+</a:t>
                      </a:r>
                      <a:endParaRPr lang="ru-RU" sz="1600" b="1" kern="1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1807626458"/>
                  </a:ext>
                </a:extLst>
              </a:tr>
              <a:tr h="660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Наличие критериев оценивания (не менее 10)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chemeClr val="accent5"/>
                          </a:solidFill>
                          <a:effectLst/>
                        </a:rPr>
                        <a:t>+</a:t>
                      </a:r>
                      <a:endParaRPr lang="ru-RU" sz="1600" b="1" kern="1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4006971517"/>
                  </a:ext>
                </a:extLst>
              </a:tr>
              <a:tr h="660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Наличие активностей (калькулятора ЕГЭ)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chemeClr val="accent5"/>
                          </a:solidFill>
                          <a:effectLst/>
                        </a:rPr>
                        <a:t>+</a:t>
                      </a:r>
                      <a:endParaRPr lang="ru-RU" sz="1600" b="1" kern="1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chemeClr val="accent5"/>
                          </a:solidFill>
                          <a:effectLst/>
                        </a:rPr>
                        <a:t>+</a:t>
                      </a:r>
                      <a:endParaRPr lang="ru-RU" sz="1600" b="1" kern="1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chemeClr val="accent5"/>
                          </a:solidFill>
                          <a:effectLst/>
                        </a:rPr>
                        <a:t>+</a:t>
                      </a:r>
                      <a:endParaRPr lang="ru-RU" sz="1600" b="1" kern="1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chemeClr val="accent5"/>
                          </a:solidFill>
                          <a:effectLst/>
                        </a:rPr>
                        <a:t>+</a:t>
                      </a:r>
                      <a:endParaRPr lang="ru-RU" sz="1600" b="1" kern="1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1937171574"/>
                  </a:ext>
                </a:extLst>
              </a:tr>
              <a:tr h="660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Привлекательность внешнего вида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>
                          <a:solidFill>
                            <a:schemeClr val="accent5"/>
                          </a:solidFill>
                          <a:effectLst/>
                        </a:rPr>
                        <a:t>+</a:t>
                      </a:r>
                      <a:endParaRPr lang="ru-RU" sz="1600" b="1" kern="1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chemeClr val="accent5"/>
                          </a:solidFill>
                          <a:effectLst/>
                        </a:rPr>
                        <a:t>+</a:t>
                      </a:r>
                      <a:endParaRPr lang="ru-RU" sz="1600" b="1" kern="1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solidFill>
                            <a:schemeClr val="accent5"/>
                          </a:solidFill>
                          <a:effectLst/>
                        </a:rPr>
                        <a:t>+</a:t>
                      </a:r>
                      <a:endParaRPr lang="ru-RU" sz="1600" b="1" kern="1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2427670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5358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15</a:t>
              </a: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/>
          <p:cNvSpPr txBox="1"/>
          <p:nvPr/>
        </p:nvSpPr>
        <p:spPr bwMode="auto">
          <a:xfrm>
            <a:off x="3276642" y="-140267"/>
            <a:ext cx="6992203" cy="196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Исследование рынка </a:t>
            </a:r>
            <a:r>
              <a:rPr lang="ru-RU" sz="3600" b="1" dirty="0" err="1">
                <a:solidFill>
                  <a:srgbClr val="8F00FF"/>
                </a:solidFill>
              </a:rPr>
              <a:t>профориенртаций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418EA3-5B1D-409A-BFDD-731548358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39" y="2940396"/>
            <a:ext cx="5816088" cy="24690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905E9DF-AEF9-466D-9B88-246E279AF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2064" y="2780928"/>
            <a:ext cx="4630834" cy="246909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7E72660-2CA4-4E4A-ADE4-5F2BE1C62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442" y="2094155"/>
            <a:ext cx="6145301" cy="49381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DAB6A2D-C1DD-4580-8AB2-299A0537B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4407" y="1707025"/>
            <a:ext cx="5560034" cy="7742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3BAD81-96AC-462F-99DC-3B7428BC5C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281" y="5726056"/>
            <a:ext cx="3688400" cy="7681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81AC1D8-96D6-4087-A1A2-547EB7F65B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7835" y="5974443"/>
            <a:ext cx="5560034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85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16</a:t>
              </a:r>
              <a:endParaRPr dirty="0"/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3792894" y="288979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Бизнес модель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877FAA-804A-4FBF-94FA-BB6D763E3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115" y="1603981"/>
            <a:ext cx="7816955" cy="525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484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17</a:t>
              </a:r>
              <a:endParaRPr dirty="0"/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4036405" y="295973"/>
            <a:ext cx="6992203" cy="1200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lang="ru-RU"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Каналы сбыта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5951F3A-94EB-410C-AAA1-4890B83F82F4}"/>
              </a:ext>
            </a:extLst>
          </p:cNvPr>
          <p:cNvSpPr/>
          <p:nvPr/>
        </p:nvSpPr>
        <p:spPr>
          <a:xfrm>
            <a:off x="993857" y="1659285"/>
            <a:ext cx="1064675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/>
          </a:p>
          <a:p>
            <a:r>
              <a:rPr lang="ru-RU" sz="2000" dirty="0"/>
              <a:t>1. </a:t>
            </a:r>
            <a:r>
              <a:rPr lang="ru-RU" sz="2000" b="1" dirty="0">
                <a:solidFill>
                  <a:srgbClr val="7030A0"/>
                </a:solidFill>
              </a:rPr>
              <a:t>Онлайн-реклама и маркетинг: </a:t>
            </a:r>
            <a:r>
              <a:rPr lang="ru-RU" sz="2000" dirty="0"/>
              <a:t>Это включает SEO, контекстную рекламу, рекламные кампании в социальных сетях, а также сотрудничество с </a:t>
            </a:r>
            <a:r>
              <a:rPr lang="ru-RU" sz="2000" dirty="0" err="1"/>
              <a:t>блоггерами</a:t>
            </a:r>
            <a:r>
              <a:rPr lang="ru-RU" sz="2000" dirty="0"/>
              <a:t> и осведомленными персонами в сфере образования для продвижения сайта и привлечения целевой аудитории.</a:t>
            </a:r>
          </a:p>
          <a:p>
            <a:endParaRPr lang="ru-RU" sz="2000" dirty="0"/>
          </a:p>
          <a:p>
            <a:r>
              <a:rPr lang="ru-RU" sz="2000" dirty="0"/>
              <a:t>2</a:t>
            </a:r>
            <a:r>
              <a:rPr lang="ru-RU" sz="2000" b="1" dirty="0">
                <a:solidFill>
                  <a:srgbClr val="7030A0"/>
                </a:solidFill>
              </a:rPr>
              <a:t>. Партнерство с образовательными учреждениями: </a:t>
            </a:r>
            <a:r>
              <a:rPr lang="ru-RU" sz="2000" dirty="0"/>
              <a:t>Установление партнерских отношений с университетами и школами для предоставления дополнительной информации и продвижения их образовательных программ через ваш ресурс, а также партнерство с профориентационными компаниями, сайтами по подготовке к поступлению.</a:t>
            </a:r>
          </a:p>
          <a:p>
            <a:endParaRPr lang="ru-RU" sz="2000" dirty="0"/>
          </a:p>
          <a:p>
            <a:r>
              <a:rPr lang="ru-RU" sz="2000" dirty="0"/>
              <a:t>3. </a:t>
            </a:r>
            <a:r>
              <a:rPr lang="ru-RU" sz="2000" b="1" dirty="0">
                <a:solidFill>
                  <a:srgbClr val="7030A0"/>
                </a:solidFill>
              </a:rPr>
              <a:t>Прямые продажи: </a:t>
            </a:r>
            <a:r>
              <a:rPr lang="ru-RU" sz="2000" dirty="0"/>
              <a:t>Возможность предоставлять платные подписки для получения расширенного доступа к информации на сайте.</a:t>
            </a:r>
          </a:p>
        </p:txBody>
      </p:sp>
    </p:spTree>
    <p:extLst>
      <p:ext uri="{BB962C8B-B14F-4D97-AF65-F5344CB8AC3E}">
        <p14:creationId xmlns:p14="http://schemas.microsoft.com/office/powerpoint/2010/main" val="3657749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18</a:t>
              </a:r>
              <a:endParaRPr dirty="0"/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3503712" y="476672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Схема отзыва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88CCD9-DA51-4C51-BB8A-4B3274AAE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046" y="2204864"/>
            <a:ext cx="9534970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65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19</a:t>
              </a:r>
              <a:endParaRPr dirty="0"/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3847609" y="-321400"/>
            <a:ext cx="7216943" cy="196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Схема, как оставить отзыв об университете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2B6533-3075-4F79-80CB-2FAE87560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492" y="1508811"/>
            <a:ext cx="9444060" cy="504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36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20</a:t>
              </a:r>
              <a:endParaRPr dirty="0"/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3491195" y="-175168"/>
            <a:ext cx="8344391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Схема, как оставить отзыв о сайте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3D006F-9B75-45AD-9312-907C06AD7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646" y="1336091"/>
            <a:ext cx="9289032" cy="498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92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21</a:t>
              </a:r>
              <a:endParaRPr dirty="0"/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3847609" y="232598"/>
            <a:ext cx="699220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C50A71-FB75-47B1-AA1F-958F65655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89" y="812207"/>
            <a:ext cx="10694087" cy="603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10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/>
          <p:cNvSpPr txBox="1"/>
          <p:nvPr/>
        </p:nvSpPr>
        <p:spPr bwMode="auto">
          <a:xfrm>
            <a:off x="3276642" y="136732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ПРОДУКТ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05D719-B3AF-4791-A415-CEEB79283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46" y="1302685"/>
            <a:ext cx="7876715" cy="37798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739326-3E8F-4707-9671-133ADE09C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968" y="3717832"/>
            <a:ext cx="6127011" cy="289585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5E2A6E-FF1F-466E-8605-A35600B667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704" y="4367073"/>
            <a:ext cx="3145092" cy="238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36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23</a:t>
              </a: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695323" y="4655931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err="1">
                <a:solidFill>
                  <a:srgbClr val="8F00FF"/>
                </a:solidFill>
                <a:latin typeface="+mn-lt"/>
              </a:rPr>
              <a:t>Дальнов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 Денис </a:t>
            </a:r>
            <a:r>
              <a:rPr lang="ru-RU" dirty="0" err="1">
                <a:solidFill>
                  <a:srgbClr val="8F00FF"/>
                </a:solidFill>
                <a:latin typeface="+mn-lt"/>
              </a:rPr>
              <a:t>Макарович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Аналитик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551321" y="4655931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Маркова Анастасия Кирилловна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Координатор</a:t>
            </a:r>
            <a:endParaRPr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6478171" y="4661205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Барвинок Всеволод Владимирович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Исследователь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9333236" y="4661205"/>
            <a:ext cx="2160707" cy="73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Авалова </a:t>
            </a:r>
            <a:r>
              <a:rPr lang="ru-RU" dirty="0" err="1">
                <a:solidFill>
                  <a:srgbClr val="8F00FF"/>
                </a:solidFill>
                <a:latin typeface="+mn-lt"/>
              </a:rPr>
              <a:t>Шакира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Мотиватор</a:t>
            </a:r>
            <a:endParaRPr dirty="0"/>
          </a:p>
        </p:txBody>
      </p:sp>
      <p:sp>
        <p:nvSpPr>
          <p:cNvPr id="22" name="Google Shape;116;p2"/>
          <p:cNvSpPr txBox="1"/>
          <p:nvPr/>
        </p:nvSpPr>
        <p:spPr bwMode="auto">
          <a:xfrm>
            <a:off x="-384720" y="45572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>
                <a:solidFill>
                  <a:srgbClr val="8F00FF"/>
                </a:solidFill>
              </a:rPr>
              <a:t>КОМАНДА</a:t>
            </a:r>
            <a:endParaRPr sz="360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BA8461-6B66-4F47-A30A-33C0C962A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9277" y="2245929"/>
            <a:ext cx="1788651" cy="23773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E43598-6BC3-4BB0-A98F-CC36E1FA1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857" y="2123528"/>
            <a:ext cx="1724806" cy="250913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02C12C3-D62B-4E1F-B3B3-2BE556F00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8364" y="2126960"/>
            <a:ext cx="1628319" cy="251973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C25A89-9B15-4710-9D03-7209DEA3A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7484" y="2223841"/>
            <a:ext cx="1693242" cy="238516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24</a:t>
              </a: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695323" y="4655931"/>
            <a:ext cx="2160707" cy="73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Казак Виктория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Душа команды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551321" y="4655931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Обухов Константин Алексеевич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Программист</a:t>
            </a:r>
            <a:endParaRPr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6478171" y="4661205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Ефимова Дарья Дмитриевна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Координатор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9333236" y="4661205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err="1">
                <a:solidFill>
                  <a:srgbClr val="8F00FF"/>
                </a:solidFill>
                <a:latin typeface="+mn-lt"/>
              </a:rPr>
              <a:t>Жигмитова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 </a:t>
            </a:r>
            <a:r>
              <a:rPr lang="ru-RU" dirty="0" err="1">
                <a:solidFill>
                  <a:srgbClr val="8F00FF"/>
                </a:solidFill>
                <a:latin typeface="+mn-lt"/>
              </a:rPr>
              <a:t>Найдалма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 Николаевна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Реализатор</a:t>
            </a:r>
            <a:endParaRPr dirty="0"/>
          </a:p>
        </p:txBody>
      </p:sp>
      <p:sp>
        <p:nvSpPr>
          <p:cNvPr id="22" name="Google Shape;116;p2"/>
          <p:cNvSpPr txBox="1"/>
          <p:nvPr/>
        </p:nvSpPr>
        <p:spPr bwMode="auto">
          <a:xfrm>
            <a:off x="-384720" y="45572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>
                <a:solidFill>
                  <a:srgbClr val="8F00FF"/>
                </a:solidFill>
              </a:rPr>
              <a:t>КОМАНДА</a:t>
            </a:r>
            <a:endParaRPr sz="360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6575F5-6DB1-4286-9D52-D38981D89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422" y="2126692"/>
            <a:ext cx="1926503" cy="22740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8006E1-268A-4DC4-ABD2-7E0BDF0FA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424" y="2126692"/>
            <a:ext cx="1926503" cy="24142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230435-2BD7-4FAD-B5D6-D5117E2E8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483" y="2069184"/>
            <a:ext cx="1964677" cy="252923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CF0D7BB-93DA-48E1-A707-C92BF0547C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3799" y="1871458"/>
            <a:ext cx="2008010" cy="270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29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25</a:t>
              </a:r>
            </a:p>
          </p:txBody>
        </p:sp>
      </p:grpSp>
      <p:sp>
        <p:nvSpPr>
          <p:cNvPr id="7" name="TextBox 6"/>
          <p:cNvSpPr txBox="1"/>
          <p:nvPr/>
        </p:nvSpPr>
        <p:spPr bwMode="auto">
          <a:xfrm>
            <a:off x="3551321" y="4655931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Дроздова Дарья Владимировна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 err="1">
                <a:solidFill>
                  <a:srgbClr val="8F00FF"/>
                </a:solidFill>
                <a:latin typeface="+mn-lt"/>
              </a:rPr>
              <a:t>Шейпер</a:t>
            </a:r>
            <a:endParaRPr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6478171" y="4661205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err="1">
                <a:solidFill>
                  <a:srgbClr val="8F00FF"/>
                </a:solidFill>
                <a:latin typeface="+mn-lt"/>
              </a:rPr>
              <a:t>Заработкина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 Анастасия Алексеевна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Завершитель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22" name="Google Shape;116;p2"/>
          <p:cNvSpPr txBox="1"/>
          <p:nvPr/>
        </p:nvSpPr>
        <p:spPr bwMode="auto">
          <a:xfrm>
            <a:off x="-384720" y="45572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>
                <a:solidFill>
                  <a:srgbClr val="8F00FF"/>
                </a:solidFill>
              </a:rPr>
              <a:t>КОМАНДА</a:t>
            </a:r>
            <a:endParaRPr sz="360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FB5B59-AA04-48A0-BE20-2C135FC83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71" y="1845431"/>
            <a:ext cx="2109399" cy="2810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4491A0-439A-4079-84DE-3E6C7ABDC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0658" y="1836194"/>
            <a:ext cx="2402032" cy="2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180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771</Words>
  <Application>Microsoft Office PowerPoint</Application>
  <DocSecurity>0</DocSecurity>
  <PresentationFormat>Широкоэкранный</PresentationFormat>
  <Paragraphs>247</Paragraphs>
  <Slides>25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Helvetica Neue</vt:lpstr>
      <vt:lpstr>Calibri</vt:lpstr>
      <vt:lpstr>Gilroy</vt:lpstr>
      <vt:lpstr>Arial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Настя Маркова</cp:lastModifiedBy>
  <cp:revision>33</cp:revision>
  <dcterms:modified xsi:type="dcterms:W3CDTF">2023-12-06T17:54:17Z</dcterms:modified>
  <cp:category/>
  <dc:identifier/>
  <cp:contentStatus/>
  <dc:language/>
  <cp:version/>
</cp:coreProperties>
</file>