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1"/>
  </p:notesMasterIdLst>
  <p:sldIdLst>
    <p:sldId id="272" r:id="rId3"/>
    <p:sldId id="258" r:id="rId4"/>
    <p:sldId id="273" r:id="rId5"/>
    <p:sldId id="259" r:id="rId6"/>
    <p:sldId id="260" r:id="rId7"/>
    <p:sldId id="271" r:id="rId8"/>
    <p:sldId id="264" r:id="rId9"/>
    <p:sldId id="261" r:id="rId10"/>
  </p:sldIdLst>
  <p:sldSz cx="9144000" cy="5143500" type="screen16x9"/>
  <p:notesSz cx="6858000" cy="9144000"/>
  <p:embeddedFontLst>
    <p:embeddedFont>
      <p:font typeface="Arial Unicode MS" pitchFamily="34" charset="-128"/>
      <p:regular r:id="rId12"/>
    </p:embeddedFon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IBM Plex Sans SemiBold" charset="0"/>
      <p:bold r:id="rId17"/>
    </p:embeddedFont>
    <p:embeddedFont>
      <p:font typeface="IBM Plex Sans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362" autoAdjust="0"/>
  </p:normalViewPr>
  <p:slideViewPr>
    <p:cSldViewPr snapToGrid="0">
      <p:cViewPr>
        <p:scale>
          <a:sx n="85" d="100"/>
          <a:sy n="85" d="100"/>
        </p:scale>
        <p:origin x="-2364" y="-390"/>
      </p:cViewPr>
      <p:guideLst>
        <p:guide orient="horz" pos="162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3458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25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7793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055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982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0888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1683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7767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8061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1206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487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9509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9613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946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3744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35297" y="1286445"/>
            <a:ext cx="5717220" cy="91962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>
              <a:buSzPct val="111111"/>
            </a:pPr>
            <a:r>
              <a:rPr lang="en-US" b="1" dirty="0"/>
              <a:t>Digital IHC</a:t>
            </a:r>
            <a:endParaRPr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</a:t>
            </a:r>
            <a:r>
              <a:rPr lang="ru-RU" dirty="0">
                <a:solidFill>
                  <a:schemeClr val="lt1"/>
                </a:solidFill>
              </a:rPr>
              <a:t> </a:t>
            </a:r>
            <a:r>
              <a:rPr lang="ru-RU" dirty="0" smtClean="0">
                <a:solidFill>
                  <a:schemeClr val="lt1"/>
                </a:solidFill>
              </a:rPr>
              <a:t>Волков С. В.</a:t>
            </a:r>
            <a:endParaRPr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17647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Технологическое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направление: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17647"/>
              <a:buFont typeface="Arial"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Биомедицинские и ветеринарные технологии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;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932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33351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Потребитель </a:t>
            </a:r>
            <a:r>
              <a:rPr lang="ru" dirty="0"/>
              <a:t>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56305" y="940603"/>
            <a:ext cx="8520600" cy="23155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Проблема –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энергозатратное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и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времязатратное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проведение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иммуногисто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химчяческих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исследований, отсутствие в некоторых регионах лабораторий с возможностью проведения данных исследований. </a:t>
            </a:r>
          </a:p>
          <a:p>
            <a:pPr marL="0" lvl="0" indent="0">
              <a:buNone/>
            </a:pPr>
            <a:endParaRPr lang="ru-RU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lv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Основными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потребителями продукта могут быть ветеринарные гистологические лаборатории, ветеринарные научно-исследовательские институты и центры, ветеринарные киники с собственными лабораториями, ВУЗы, выполняющие подготовку специалистов в области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ветеринарии</a:t>
            </a:r>
          </a:p>
          <a:p>
            <a:pPr marL="0" lvl="0" indent="0">
              <a:buNone/>
            </a:pPr>
            <a:r>
              <a:rPr lang="ru-RU" i="1" dirty="0">
                <a:solidFill>
                  <a:srgbClr val="000000"/>
                </a:solidFill>
                <a:latin typeface="Times New Roman"/>
              </a:rPr>
              <a:t> </a:t>
            </a:r>
            <a:endParaRPr lang="ru-RU" i="1" dirty="0" smtClean="0"/>
          </a:p>
          <a:p>
            <a:pPr marL="0" lvl="0" indent="0">
              <a:buNone/>
            </a:pPr>
            <a:endParaRPr lang="ru-RU" i="1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410" y="2681675"/>
            <a:ext cx="29622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6B3FC79-DD00-8DEF-36EF-33E4E996B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26289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Потенциальные потребительские </a:t>
            </a:r>
            <a:r>
              <a:rPr lang="ru-RU" dirty="0" smtClean="0"/>
              <a:t>сегменты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EF6B81F-D255-30A3-E63B-B4D320BAF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5372663" cy="3905908"/>
          </a:xfrm>
        </p:spPr>
        <p:txBody>
          <a:bodyPr>
            <a:normAutofit/>
          </a:bodyPr>
          <a:lstStyle/>
          <a:p>
            <a:endParaRPr lang="ru-RU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ru-RU" i="1" dirty="0" smtClean="0">
                <a:solidFill>
                  <a:schemeClr val="tx1"/>
                </a:solidFill>
                <a:latin typeface="+mj-lt"/>
              </a:rPr>
              <a:t>Потребитель – юридическое лицо, государственные учебные учреждения</a:t>
            </a:r>
            <a:endParaRPr lang="ru-RU" i="1" dirty="0">
              <a:solidFill>
                <a:schemeClr val="tx1"/>
              </a:solidFill>
              <a:latin typeface="+mj-lt"/>
            </a:endParaRPr>
          </a:p>
          <a:p>
            <a:r>
              <a:rPr lang="ru-RU" dirty="0">
                <a:solidFill>
                  <a:schemeClr val="tx1"/>
                </a:solidFill>
                <a:latin typeface="+mj-lt"/>
                <a:ea typeface="Times New Roman"/>
              </a:rPr>
              <a:t>Сектор рынка </a:t>
            </a:r>
            <a:r>
              <a:rPr lang="en-US" dirty="0" smtClean="0">
                <a:solidFill>
                  <a:schemeClr val="tx1"/>
                </a:solidFill>
                <a:latin typeface="+mj-lt"/>
                <a:ea typeface="Times New Roman"/>
              </a:rPr>
              <a:t>B2B, B2G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B4B2DAA-4726-DBAF-C21E-E733CD4888BC}"/>
              </a:ext>
            </a:extLst>
          </p:cNvPr>
          <p:cNvSpPr txBox="1"/>
          <p:nvPr/>
        </p:nvSpPr>
        <p:spPr>
          <a:xfrm>
            <a:off x="6007231" y="2432147"/>
            <a:ext cx="2533654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Обобщенный </a:t>
            </a:r>
            <a:r>
              <a:rPr lang="ru-RU" dirty="0" smtClean="0"/>
              <a:t>образ/портрет/изображение </a:t>
            </a:r>
            <a:r>
              <a:rPr lang="ru-RU" dirty="0"/>
              <a:t>потенциального </a:t>
            </a:r>
            <a:r>
              <a:rPr lang="ru-RU" dirty="0" smtClean="0"/>
              <a:t>потребителя</a:t>
            </a:r>
            <a:endParaRPr lang="ru-RU" dirty="0"/>
          </a:p>
        </p:txBody>
      </p:sp>
      <p:pic>
        <p:nvPicPr>
          <p:cNvPr id="1026" name="Picture 2" descr="99 процентов работы патологоанатома — это прижизненная диагностика».  Заведующая патологоанатомическим отделением НМИЦ онкологии им. Петрова Анна  Сергеевна Артемьева — о тайнах професс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562" y="1115121"/>
            <a:ext cx="2889786" cy="200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340" y="2909200"/>
            <a:ext cx="2998787" cy="200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601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0907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89759" y="568712"/>
            <a:ext cx="8520600" cy="21075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>
              <a:buNone/>
            </a:pPr>
            <a:r>
              <a:rPr lang="ru-RU" i="1" dirty="0" smtClean="0">
                <a:solidFill>
                  <a:schemeClr val="tx1"/>
                </a:solidFill>
                <a:latin typeface="+mj-lt"/>
              </a:rPr>
              <a:t>Наше решение - </a:t>
            </a:r>
            <a:r>
              <a:rPr lang="ru-RU" dirty="0" smtClean="0">
                <a:solidFill>
                  <a:schemeClr val="tx1"/>
                </a:solidFill>
                <a:latin typeface="+mj-lt"/>
                <a:ea typeface="Times New Roman"/>
              </a:rPr>
              <a:t>программа-искусственный </a:t>
            </a:r>
            <a:r>
              <a:rPr lang="ru-RU" dirty="0">
                <a:solidFill>
                  <a:schemeClr val="tx1"/>
                </a:solidFill>
                <a:latin typeface="+mj-lt"/>
                <a:ea typeface="Times New Roman"/>
              </a:rPr>
              <a:t>интеллект, которая будет использоваться для автоматической оценки пролиферативной активности в гистологических препаратах опухолей у </a:t>
            </a:r>
            <a:r>
              <a:rPr lang="ru-RU" dirty="0" smtClean="0">
                <a:solidFill>
                  <a:schemeClr val="tx1"/>
                </a:solidFill>
                <a:latin typeface="+mj-lt"/>
                <a:ea typeface="Times New Roman"/>
              </a:rPr>
              <a:t>животных</a:t>
            </a:r>
            <a:endParaRPr lang="ru-RU" i="1" dirty="0" smtClean="0">
              <a:solidFill>
                <a:schemeClr val="tx1"/>
              </a:solidFill>
              <a:latin typeface="+mj-lt"/>
            </a:endParaRPr>
          </a:p>
          <a:p>
            <a:pPr marL="0" lvl="0" indent="0">
              <a:buNone/>
            </a:pPr>
            <a:endParaRPr lang="ru-RU" i="1" dirty="0"/>
          </a:p>
          <a:p>
            <a:pPr marL="114300" indent="0" fontAlgn="t">
              <a:buNone/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Ценностное предложение для потребителя:</a:t>
            </a:r>
            <a:endParaRPr lang="ru-RU" sz="3200" dirty="0">
              <a:latin typeface="Arial" panose="020B0604020202020204" pitchFamily="34" charset="0"/>
            </a:endParaRPr>
          </a:p>
          <a:p>
            <a:pPr fontAlgn="t"/>
            <a:r>
              <a:rPr lang="ru-RU" dirty="0">
                <a:solidFill>
                  <a:schemeClr val="tx1"/>
                </a:solidFill>
              </a:rPr>
              <a:t>Наш продукт позволяет  уменьшить риски неверной и неточной диагностики, а также ускорить процесс исследования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rgbClr val="000000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pic>
        <p:nvPicPr>
          <p:cNvPr id="1026" name="Picture 2" descr="галочка | Купить дива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150" y="3136495"/>
            <a:ext cx="1675087" cy="191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7" y="841724"/>
            <a:ext cx="1694656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 descr="Мы создаем искусственный интеллект, и искусственный интеллект создает нас»  — Национальный исследовательский университет «Высшая школа экономики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02" y="2748027"/>
            <a:ext cx="3593210" cy="239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Аналоги решения</a:t>
            </a:r>
            <a:endParaRPr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>
              <a:buClr>
                <a:srgbClr val="595959"/>
              </a:buClr>
              <a:buNone/>
            </a:pPr>
            <a:r>
              <a:rPr lang="ru-RU" b="1" dirty="0">
                <a:solidFill>
                  <a:schemeClr val="tx1"/>
                </a:solidFill>
                <a:latin typeface="+mj-lt"/>
              </a:rPr>
              <a:t>Основные </a:t>
            </a:r>
            <a:r>
              <a:rPr lang="ru-RU" b="1" dirty="0" smtClean="0">
                <a:solidFill>
                  <a:schemeClr val="tx1"/>
                </a:solidFill>
                <a:latin typeface="+mj-lt"/>
              </a:rPr>
              <a:t>конкуренты:</a:t>
            </a:r>
            <a:endParaRPr lang="ru-RU" sz="1700" i="1" dirty="0">
              <a:solidFill>
                <a:schemeClr val="tx1"/>
              </a:solidFill>
              <a:latin typeface="+mj-lt"/>
            </a:endParaRPr>
          </a:p>
          <a:p>
            <a:pPr lvl="0" algn="just">
              <a:lnSpc>
                <a:spcPct val="107000"/>
              </a:lnSpc>
              <a:buClr>
                <a:srgbClr val="595959"/>
              </a:buClr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7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Лаборатория </a:t>
            </a:r>
            <a:r>
              <a:rPr lang="en-US" sz="170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Univet</a:t>
            </a:r>
            <a:endParaRPr lang="ru-RU" sz="1700" dirty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+mj-lt"/>
              <a:ea typeface="Calibri"/>
              <a:cs typeface="Arial Unicode MS"/>
            </a:endParaRPr>
          </a:p>
          <a:p>
            <a:pPr lvl="0" algn="just">
              <a:lnSpc>
                <a:spcPct val="107000"/>
              </a:lnSpc>
              <a:buClr>
                <a:srgbClr val="595959"/>
              </a:buClr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700" dirty="0" err="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Нейросеть</a:t>
            </a:r>
            <a:r>
              <a:rPr lang="ru-RU" sz="17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 «</a:t>
            </a:r>
            <a:r>
              <a:rPr lang="ru-RU" sz="1700" dirty="0" err="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Цельс</a:t>
            </a:r>
            <a:r>
              <a:rPr lang="ru-RU" sz="17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»</a:t>
            </a:r>
            <a:endParaRPr lang="ru-RU" sz="1700" dirty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+mj-lt"/>
              <a:ea typeface="Calibri"/>
              <a:cs typeface="Arial Unicode MS"/>
            </a:endParaRPr>
          </a:p>
          <a:p>
            <a:pPr lvl="0" algn="just">
              <a:lnSpc>
                <a:spcPct val="107000"/>
              </a:lnSpc>
              <a:buClr>
                <a:srgbClr val="595959"/>
              </a:buClr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700" dirty="0" err="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Лабораторя</a:t>
            </a:r>
            <a:r>
              <a:rPr lang="ru-RU" sz="17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 </a:t>
            </a:r>
            <a:r>
              <a:rPr lang="ru-RU" sz="17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Нева-БИО</a:t>
            </a:r>
            <a:endParaRPr lang="ru-RU" sz="1700" dirty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+mj-lt"/>
              <a:ea typeface="Calibri"/>
              <a:cs typeface="Arial Unicode MS"/>
            </a:endParaRPr>
          </a:p>
          <a:p>
            <a:pPr lvl="0" algn="just">
              <a:lnSpc>
                <a:spcPct val="107000"/>
              </a:lnSpc>
              <a:buClr>
                <a:srgbClr val="595959"/>
              </a:buClr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700" dirty="0" err="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Лабораторя</a:t>
            </a:r>
            <a:r>
              <a:rPr lang="ru-RU" sz="17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 </a:t>
            </a:r>
            <a:r>
              <a:rPr lang="en-US" sz="1700" dirty="0" err="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Arial Unicode MS"/>
              </a:rPr>
              <a:t>VetUnion</a:t>
            </a:r>
            <a:endParaRPr lang="ru-RU" sz="1700" dirty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+mj-lt"/>
              <a:ea typeface="Calibri"/>
              <a:cs typeface="Arial Unicode MS"/>
            </a:endParaRPr>
          </a:p>
          <a:p>
            <a:pPr lvl="0">
              <a:buClr>
                <a:srgbClr val="595959"/>
              </a:buClr>
            </a:pPr>
            <a:r>
              <a:rPr lang="ru-RU" sz="1700" dirty="0" err="1">
                <a:solidFill>
                  <a:schemeClr val="tx1"/>
                </a:solidFill>
                <a:latin typeface="+mj-lt"/>
                <a:ea typeface="Times New Roman"/>
              </a:rPr>
              <a:t>Лабораторя</a:t>
            </a:r>
            <a:r>
              <a:rPr lang="ru-RU" sz="1700" dirty="0">
                <a:solidFill>
                  <a:schemeClr val="tx1"/>
                </a:solidFill>
                <a:latin typeface="+mj-lt"/>
                <a:ea typeface="Times New Roman"/>
              </a:rPr>
              <a:t> </a:t>
            </a:r>
            <a:r>
              <a:rPr lang="en-US" sz="1700" dirty="0" err="1">
                <a:solidFill>
                  <a:schemeClr val="tx1"/>
                </a:solidFill>
                <a:latin typeface="+mj-lt"/>
                <a:ea typeface="Times New Roman"/>
              </a:rPr>
              <a:t>Laboklin</a:t>
            </a:r>
            <a:endParaRPr lang="ru-RU" sz="1700" i="1" dirty="0">
              <a:solidFill>
                <a:schemeClr val="tx1"/>
              </a:solidFill>
              <a:latin typeface="+mj-lt"/>
            </a:endParaRPr>
          </a:p>
          <a:p>
            <a:pPr marL="0" lvl="0" indent="0">
              <a:buNone/>
            </a:pPr>
            <a:endParaRPr lang="ru-RU" b="1" i="1" dirty="0">
              <a:solidFill>
                <a:schemeClr val="tx1"/>
              </a:solidFill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+mj-lt"/>
              </a:rPr>
              <a:t>Преимущество нашего продукта в том, что использование программы позволит быстрее получить результаты исследования, без временных и дополнительных денежных затрат.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+mj-lt"/>
                <a:ea typeface="Times New Roman"/>
              </a:rPr>
              <a:t>Наша система будет разработана на основе научных исследований и практических навыков ветеринарного врача </a:t>
            </a:r>
            <a:r>
              <a:rPr lang="ru-RU" dirty="0" err="1">
                <a:solidFill>
                  <a:schemeClr val="tx1"/>
                </a:solidFill>
                <a:latin typeface="+mj-lt"/>
                <a:ea typeface="Times New Roman"/>
              </a:rPr>
              <a:t>патоморфолога</a:t>
            </a:r>
            <a:r>
              <a:rPr lang="ru-RU" dirty="0">
                <a:solidFill>
                  <a:schemeClr val="tx1"/>
                </a:solidFill>
                <a:latin typeface="+mj-lt"/>
                <a:ea typeface="Times New Roman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+mj-lt"/>
                <a:ea typeface="Times New Roman"/>
              </a:rPr>
              <a:t>к.в.н</a:t>
            </a:r>
            <a:r>
              <a:rPr lang="ru-RU" dirty="0">
                <a:solidFill>
                  <a:schemeClr val="tx1"/>
                </a:solidFill>
                <a:latin typeface="+mj-lt"/>
                <a:ea typeface="Times New Roman"/>
              </a:rPr>
              <a:t>., имеющим стаж работы не менее 20 лет. </a:t>
            </a:r>
            <a:endParaRPr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50" name="Picture 2" descr="Продукция UNIVET в каталоге современного оборудования для тушения пожара и  средств пожаротушения на портале ВДПО.р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779" y="568073"/>
            <a:ext cx="1580413" cy="65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Цельс - ИИ Сервис предназначен для автоматического анализа флюорограм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838" y="1222705"/>
            <a:ext cx="3428999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title"/>
          </p:nvPr>
        </p:nvSpPr>
        <p:spPr>
          <a:xfrm>
            <a:off x="311700" y="14226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dirty="0"/>
              <a:t>Базовая бизнес-идея</a:t>
            </a:r>
            <a:endParaRPr dirty="0"/>
          </a:p>
        </p:txBody>
      </p:sp>
      <p:sp>
        <p:nvSpPr>
          <p:cNvPr id="127" name="Google Shape;12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graphicFrame>
        <p:nvGraphicFramePr>
          <p:cNvPr id="128" name="Google Shape;128;p28"/>
          <p:cNvGraphicFramePr/>
          <p:nvPr>
            <p:extLst>
              <p:ext uri="{D42A27DB-BD31-4B8C-83A1-F6EECF244321}">
                <p14:modId xmlns:p14="http://schemas.microsoft.com/office/powerpoint/2010/main" val="1316740771"/>
              </p:ext>
            </p:extLst>
          </p:nvPr>
        </p:nvGraphicFramePr>
        <p:xfrm>
          <a:off x="311700" y="693640"/>
          <a:ext cx="8647474" cy="4375014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35394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080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59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b="0" i="0" u="none" strike="noStrike" cap="none" dirty="0">
                          <a:latin typeface="+mn-lt"/>
                        </a:rPr>
                        <a:t>«Держатель» проблемы, его мотивации и возможности решения проблемы с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b="0" i="0" u="none" strike="noStrike" cap="none" dirty="0">
                          <a:latin typeface="+mn-lt"/>
                        </a:rPr>
                        <a:t>использованием продукции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+mn-lt"/>
                        </a:rPr>
                        <a:t>Клиент – ЮЛ (гистологические лаборатории, научные центры, лаборатории при клиниках),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государственные учебные учреждения.  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Платят за лицензионную версию программы.</a:t>
                      </a:r>
                      <a:endParaRPr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75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latin typeface="+mn-lt"/>
                        </a:rPr>
                        <a:t>На основе какого научно-технического решения и/или результата будет создан продукт (с указанием использования собственных</a:t>
                      </a:r>
                      <a:r>
                        <a:rPr lang="ru-RU" sz="1050" b="0" u="none" strike="noStrike" cap="none" baseline="0" dirty="0">
                          <a:latin typeface="+mn-lt"/>
                        </a:rPr>
                        <a:t> </a:t>
                      </a:r>
                      <a:r>
                        <a:rPr lang="ru-RU" sz="1050" b="0" u="none" strike="noStrike" cap="none" dirty="0">
                          <a:latin typeface="+mn-lt"/>
                        </a:rPr>
                        <a:t>или</a:t>
                      </a:r>
                      <a:r>
                        <a:rPr lang="ru-RU" sz="1050" b="0" u="none" strike="noStrike" cap="none" baseline="0" dirty="0">
                          <a:latin typeface="+mn-lt"/>
                        </a:rPr>
                        <a:t> </a:t>
                      </a:r>
                      <a:r>
                        <a:rPr lang="ru-RU" sz="1050" b="0" u="none" strike="noStrike" cap="none" dirty="0">
                          <a:latin typeface="+mn-lt"/>
                        </a:rPr>
                        <a:t>существующих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latin typeface="+mn-lt"/>
                        </a:rPr>
                        <a:t>разработок)</a:t>
                      </a:r>
                      <a:endParaRPr sz="1050" b="0" u="none" strike="noStrike" cap="none" dirty="0">
                        <a:highlight>
                          <a:srgbClr val="FF0000"/>
                        </a:highlight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7432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</a:tabLst>
                      </a:pP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Продукт будет создан на основе ветеринарных технологий и исследований, а также на основе численных просчётов в компьютерных программах. Исследования планируется проводить на автоматической сканирующей системе </a:t>
                      </a:r>
                      <a:r>
                        <a:rPr lang="ru-RU" sz="105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Vision</a:t>
                      </a: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 </a:t>
                      </a:r>
                      <a:r>
                        <a:rPr lang="ru-RU" sz="105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Assist</a:t>
                      </a: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 и программном обеспечении для просмотра микроскопических цифровых препаратов </a:t>
                      </a:r>
                      <a:r>
                        <a:rPr lang="ru-RU" sz="105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Vision</a:t>
                      </a: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 </a:t>
                      </a:r>
                      <a:r>
                        <a:rPr lang="ru-RU" sz="105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Slide</a:t>
                      </a: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 </a:t>
                      </a:r>
                      <a:r>
                        <a:rPr lang="ru-RU" sz="105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Viewer</a:t>
                      </a: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 (производитель ООО «Медика </a:t>
                      </a:r>
                      <a:r>
                        <a:rPr lang="ru-RU" sz="105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Продакт</a:t>
                      </a: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»)</a:t>
                      </a:r>
                      <a:endParaRPr lang="ru-RU" sz="105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Calibri"/>
                        <a:cs typeface="Arial Unicode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50" i="0" u="none" strike="noStrike" cap="none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9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Основные технические параметры, включая обоснование соответствия идеи/задела тематическому </a:t>
                      </a:r>
                      <a:r>
                        <a:rPr lang="ru-RU" sz="105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направлению</a:t>
                      </a:r>
                      <a:endParaRPr sz="1050" b="0" u="none" strike="noStrike" cap="none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Наш продукт является программным обеспечением, которое располагается в сети Интернет. Право на пользование программой предоставляется партнеру на основании лицензионного ключа. Все исследуемые препараты в цифровом виде загружаются на сервер или иное облачное хранилище партера и защищено от публичного доступа.</a:t>
                      </a:r>
                      <a:endParaRPr sz="1050" i="0" u="none" strike="noStrike" cap="none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438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Бизнес-модель. </a:t>
                      </a: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n-lt"/>
                        </a:rPr>
                        <a:t>Как вы будете продавать свой продукт/услугу потребителям? </a:t>
                      </a:r>
                      <a:endParaRPr sz="1050" b="0" u="none" strike="noStrike" cap="none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b="1" dirty="0">
                          <a:latin typeface="+mn-lt"/>
                        </a:rPr>
                        <a:t>Бизнес модель </a:t>
                      </a:r>
                      <a:r>
                        <a:rPr lang="ru-RU" sz="1050" b="1" dirty="0" smtClean="0">
                          <a:latin typeface="+mn-lt"/>
                        </a:rPr>
                        <a:t> - 2B, B2G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432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</a:tabLst>
                      </a:pP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 </a:t>
                      </a:r>
                      <a:endParaRPr lang="ru-RU" sz="105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Calibri"/>
                        <a:cs typeface="Arial Unicode MS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432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</a:tabLst>
                      </a:pP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Потребители будут приобретать лицензию (краткосрочную и долгосрочную) на пользование данной программой.</a:t>
                      </a:r>
                      <a:endParaRPr lang="ru-RU" sz="105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Calibri"/>
                        <a:cs typeface="Arial Unicode MS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432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</a:tabLst>
                      </a:pPr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Times New Roman"/>
                          <a:cs typeface="Arial Unicode MS"/>
                        </a:rPr>
                        <a:t> </a:t>
                      </a:r>
                      <a:endParaRPr lang="ru-RU" sz="105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Calibri"/>
                        <a:cs typeface="Arial Unicode MS"/>
                      </a:endParaRPr>
                    </a:p>
                    <a:p>
                      <a:r>
                        <a:rPr lang="ru-RU" sz="105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Канал сбыта – прямые продажи за счет рекламы на медицинских</a:t>
                      </a:r>
                      <a:r>
                        <a:rPr lang="ru-RU" sz="105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сайтах</a:t>
                      </a:r>
                      <a:endParaRPr lang="ru-RU" sz="1050" b="0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/>
        </p:nvSpPr>
        <p:spPr>
          <a:xfrm>
            <a:off x="412041" y="652293"/>
            <a:ext cx="6303600" cy="267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1010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Arial" pitchFamily="34" charset="0"/>
              <a:buChar char="•"/>
            </a:pPr>
            <a:r>
              <a:rPr lang="ru-RU" sz="16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Наш продукт </a:t>
            </a:r>
            <a:r>
              <a:rPr lang="ru-RU" sz="1600" b="0" i="0" u="none" strike="noStrike" cap="none" dirty="0" smtClean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помогает ветеринарным врачам-</a:t>
            </a:r>
            <a:r>
              <a:rPr lang="ru-RU" sz="1600" b="0" i="0" u="none" strike="noStrike" cap="none" dirty="0" err="1" smtClean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патоморфологам</a:t>
            </a:r>
            <a:r>
              <a:rPr lang="ru-RU" sz="1600" b="0" i="0" u="none" strike="noStrike" cap="none" dirty="0" smtClean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 </a:t>
            </a: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Arial" pitchFamily="34" charset="0"/>
              <a:buChar char="•"/>
            </a:pPr>
            <a:r>
              <a:rPr lang="ru-RU" sz="1600" b="0" i="0" u="none" strike="noStrike" cap="none" dirty="0" smtClean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Которые </a:t>
            </a:r>
            <a:r>
              <a:rPr lang="ru-RU" sz="16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хотят </a:t>
            </a:r>
            <a:r>
              <a:rPr lang="ru-RU" sz="1600" b="0" i="0" u="none" strike="noStrike" cap="none" dirty="0" smtClean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быстро и точно получать результаты исследований</a:t>
            </a:r>
            <a:endParaRPr sz="1600" b="0" i="0" u="none" strike="noStrike" cap="none" dirty="0">
              <a:solidFill>
                <a:srgbClr val="010101"/>
              </a:solidFill>
              <a:latin typeface="+mn-lt"/>
              <a:ea typeface="IBM Plex Sans"/>
              <a:cs typeface="IBM Plex Sans"/>
              <a:sym typeface="IBM Plex Sans"/>
            </a:endParaRP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Arial" pitchFamily="34" charset="0"/>
              <a:buChar char="•"/>
            </a:pPr>
            <a:r>
              <a:rPr lang="ru-RU" sz="16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Посредством уменьшения </a:t>
            </a:r>
            <a:r>
              <a:rPr lang="ru-RU" sz="1600" b="0" i="0" u="none" strike="noStrike" cap="none" dirty="0" smtClean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времени на исследования и увеличения качества исследований </a:t>
            </a:r>
            <a:endParaRPr lang="ru-RU" sz="1600" dirty="0">
              <a:solidFill>
                <a:srgbClr val="010101"/>
              </a:solidFill>
              <a:latin typeface="+mn-lt"/>
              <a:ea typeface="IBM Plex Sans"/>
              <a:cs typeface="IBM Plex Sans"/>
              <a:sym typeface="IBM Plex Sans"/>
            </a:endParaRP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Arial" pitchFamily="34" charset="0"/>
              <a:buChar char="•"/>
            </a:pPr>
            <a:r>
              <a:rPr lang="ru-RU" sz="1600" b="0" i="0" u="none" strike="noStrike" cap="none" dirty="0" smtClean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И </a:t>
            </a:r>
            <a:r>
              <a:rPr lang="ru-RU" sz="16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в отличии </a:t>
            </a:r>
            <a:r>
              <a:rPr lang="ru-RU" sz="1600" b="0" i="0" u="none" strike="noStrike" cap="none" dirty="0" smtClean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от конкурентов (</a:t>
            </a:r>
            <a:r>
              <a:rPr lang="ru-RU" sz="1600" dirty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Лаборатория </a:t>
            </a:r>
            <a:r>
              <a:rPr lang="en-US" sz="1600" dirty="0" err="1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Unimvet</a:t>
            </a:r>
            <a:r>
              <a:rPr lang="ru-RU" sz="1600" dirty="0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, </a:t>
            </a:r>
            <a:r>
              <a:rPr lang="ru-RU" sz="1600" dirty="0" err="1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Нейросеть</a:t>
            </a:r>
            <a:r>
              <a:rPr lang="ru-RU" sz="1600" dirty="0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 </a:t>
            </a:r>
            <a:r>
              <a:rPr lang="ru-RU" sz="1600" dirty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«</a:t>
            </a:r>
            <a:r>
              <a:rPr lang="ru-RU" sz="1600" dirty="0" err="1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Цельс</a:t>
            </a:r>
            <a:r>
              <a:rPr lang="ru-RU" sz="1600" dirty="0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», </a:t>
            </a:r>
            <a:r>
              <a:rPr lang="ru-RU" sz="1600" dirty="0" err="1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л</a:t>
            </a:r>
            <a:r>
              <a:rPr lang="ru-RU" sz="1600" dirty="0" err="1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абораторя</a:t>
            </a:r>
            <a:r>
              <a:rPr lang="ru-RU" sz="1600" dirty="0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 Нева-БИО, </a:t>
            </a:r>
            <a:r>
              <a:rPr lang="ru-RU" sz="1600" dirty="0" err="1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лабораторя</a:t>
            </a:r>
            <a:r>
              <a:rPr lang="ru-RU" sz="1600" dirty="0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 </a:t>
            </a:r>
            <a:r>
              <a:rPr lang="en-US" sz="1600" dirty="0" err="1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VetUnion</a:t>
            </a:r>
            <a:r>
              <a:rPr lang="ru-RU" sz="1600" dirty="0" smtClean="0">
                <a:uFill>
                  <a:solidFill>
                    <a:srgbClr val="000000"/>
                  </a:solidFill>
                </a:uFill>
                <a:latin typeface="+mn-lt"/>
                <a:ea typeface="Times New Roman"/>
                <a:cs typeface="Arial Unicode MS"/>
              </a:rPr>
              <a:t>, </a:t>
            </a:r>
            <a:r>
              <a:rPr lang="ru-RU" sz="1600" dirty="0" err="1" smtClean="0">
                <a:latin typeface="+mn-lt"/>
                <a:ea typeface="Times New Roman"/>
              </a:rPr>
              <a:t>лабораторя</a:t>
            </a:r>
            <a:r>
              <a:rPr lang="ru-RU" sz="1600" dirty="0" smtClean="0">
                <a:latin typeface="+mn-lt"/>
                <a:ea typeface="Times New Roman"/>
              </a:rPr>
              <a:t> </a:t>
            </a:r>
            <a:r>
              <a:rPr lang="en-US" sz="1600" dirty="0" err="1" smtClean="0">
                <a:latin typeface="+mn-lt"/>
                <a:ea typeface="Times New Roman"/>
              </a:rPr>
              <a:t>Laboklin</a:t>
            </a:r>
            <a:endParaRPr lang="ru-RU" sz="1600" dirty="0">
              <a:latin typeface="+mn-lt"/>
              <a:ea typeface="Times New Roman"/>
            </a:endParaRP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Arial" pitchFamily="34" charset="0"/>
              <a:buChar char="•"/>
            </a:pPr>
            <a:r>
              <a:rPr lang="ru-RU" sz="1600" i="1" dirty="0" smtClean="0">
                <a:latin typeface="+mn-lt"/>
              </a:rPr>
              <a:t>Наше решение позволит быстро и точно получать на месте результаты исследований</a:t>
            </a:r>
            <a:endParaRPr lang="ru-RU" sz="1600" i="1" dirty="0">
              <a:latin typeface="+mn-lt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endParaRPr sz="1800" b="0" i="0" u="none" strike="noStrike" cap="none" dirty="0">
              <a:solidFill>
                <a:srgbClr val="010101"/>
              </a:solidFill>
              <a:latin typeface="+mn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3" name="Google Shape;113;p21"/>
          <p:cNvSpPr txBox="1"/>
          <p:nvPr/>
        </p:nvSpPr>
        <p:spPr>
          <a:xfrm>
            <a:off x="5540600" y="1399425"/>
            <a:ext cx="25062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375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888888"/>
              </a:solidFill>
              <a:latin typeface="+mn-lt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6005100" y="2086925"/>
            <a:ext cx="31389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375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888888"/>
              </a:solidFill>
              <a:latin typeface="+mn-lt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311700" y="27416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Промежуточный итог: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07975" y="1787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>
                <a:latin typeface="+mj-lt"/>
              </a:rPr>
              <a:t>Команда</a:t>
            </a:r>
            <a:endParaRPr sz="3600" dirty="0">
              <a:latin typeface="+mj-lt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460375" y="979291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Югов Марк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Лидер</a:t>
            </a:r>
            <a:endParaRPr lang="ru-RU" b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 </a:t>
            </a:r>
            <a:endParaRPr dirty="0"/>
          </a:p>
        </p:txBody>
      </p:sp>
      <p:pic>
        <p:nvPicPr>
          <p:cNvPr id="2050" name="Picture 2" descr="C:\Users\Admin\Desktop\фото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2020481"/>
            <a:ext cx="2361593" cy="237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blob:https://web.telegram.org/47ddf870-634c-4896-99bd-28f31858118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blob:https://web.telegram.org/47ddf870-634c-4896-99bd-28f31858118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blob:https://web.telegram.org/47ddf870-634c-4896-99bd-28f31858118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53" y="2129883"/>
            <a:ext cx="1978495" cy="2156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68558" y="1253394"/>
            <a:ext cx="2864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Волков Сергей Вячеславович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Наставник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396</Words>
  <Application>Microsoft Office PowerPoint</Application>
  <PresentationFormat>Экран (16:9)</PresentationFormat>
  <Paragraphs>58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Arial Unicode MS</vt:lpstr>
      <vt:lpstr>Calibri</vt:lpstr>
      <vt:lpstr>IBM Plex Sans SemiBold</vt:lpstr>
      <vt:lpstr>Times New Roman</vt:lpstr>
      <vt:lpstr>IBM Plex Sans</vt:lpstr>
      <vt:lpstr>Simple Light</vt:lpstr>
      <vt:lpstr>1_Simple Light</vt:lpstr>
      <vt:lpstr>Digital IHC</vt:lpstr>
      <vt:lpstr>Потребитель и его проблема</vt:lpstr>
      <vt:lpstr>Потенциальные потребительские сегменты</vt:lpstr>
      <vt:lpstr>Решение</vt:lpstr>
      <vt:lpstr>Аналоги решения</vt:lpstr>
      <vt:lpstr>Базовая бизнес-идея</vt:lpstr>
      <vt:lpstr>Промежуточный итог: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Admin</cp:lastModifiedBy>
  <cp:revision>29</cp:revision>
  <dcterms:modified xsi:type="dcterms:W3CDTF">2024-10-31T10:57:00Z</dcterms:modified>
</cp:coreProperties>
</file>