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3"/>
  </p:notesMasterIdLst>
  <p:sldIdLst>
    <p:sldId id="256" r:id="rId2"/>
    <p:sldId id="257" r:id="rId3"/>
    <p:sldId id="258" r:id="rId4"/>
    <p:sldId id="266" r:id="rId5"/>
    <p:sldId id="267" r:id="rId6"/>
    <p:sldId id="259" r:id="rId7"/>
    <p:sldId id="260" r:id="rId8"/>
    <p:sldId id="264" r:id="rId9"/>
    <p:sldId id="261" r:id="rId10"/>
    <p:sldId id="262" r:id="rId11"/>
    <p:sldId id="26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9736810-9B7B-443E-8CF6-18CBA6D00C22}">
          <p14:sldIdLst>
            <p14:sldId id="256"/>
            <p14:sldId id="257"/>
            <p14:sldId id="258"/>
            <p14:sldId id="266"/>
            <p14:sldId id="267"/>
            <p14:sldId id="259"/>
            <p14:sldId id="260"/>
            <p14:sldId id="264"/>
            <p14:sldId id="261"/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CC"/>
    <a:srgbClr val="990099"/>
    <a:srgbClr val="660066"/>
    <a:srgbClr val="3366CC"/>
    <a:srgbClr val="273247"/>
    <a:srgbClr val="0118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B5B09B-EA5B-4A07-B7B2-62E8DD17B49D}" v="250" dt="2023-04-02T09:46:36.118"/>
    <p1510:client id="{3596E7CE-B361-4CA5-BBC8-E3375C1B09B0}" v="9" dt="2023-03-31T16:26:25.509"/>
    <p1510:client id="{38284B83-5553-4825-A3B0-72DC4722BA53}" v="157" dt="2023-03-31T17:03:44.884"/>
    <p1510:client id="{5C71F7C6-5420-4F3C-A260-77A7E5723EB7}" v="42" dt="2023-04-02T08:32:36.014"/>
    <p1510:client id="{7EA67C28-2515-46E9-A100-580375FE0096}" v="18" dt="2023-04-02T08:26:11.145"/>
    <p1510:client id="{C4151E87-302A-4D76-AF0B-50B04185B3C0}" v="194" dt="2023-04-01T09:29:43.530"/>
    <p1510:client id="{CD3220FD-3207-4BC3-81B7-16FF3AB8F2A1}" v="504" dt="2023-04-03T15:48:11.283"/>
    <p1510:client id="{D507DCC7-F7BC-4167-9868-85756B366A35}" v="126" dt="2023-04-01T07:58:16.851"/>
    <p1510:client id="{F31ACCB0-3A70-403E-B54D-F6C0095009E1}" v="81" dt="2023-04-01T09:48:14.2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1944" y="-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26CDC-8E4F-4468-B344-257F76ADB8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00D806-0A6A-44E6-BF15-A48DBD4A0C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031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364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528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71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730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652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097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359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011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02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222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167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4/13/2023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445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4" name="Rectangle 63">
            <a:extLst>
              <a:ext uri="{FF2B5EF4-FFF2-40B4-BE49-F238E27FC236}">
                <a16:creationId xmlns:a16="http://schemas.microsoft.com/office/drawing/2014/main" xmlns="" id="{E2CFBC99-FB8F-41F7-A81D-A5288D688D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7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91F1692-3186-6807-3724-2B2F9A5A2A3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5690" b="-1"/>
          <a:stretch/>
        </p:blipFill>
        <p:spPr>
          <a:xfrm>
            <a:off x="20" y="10"/>
            <a:ext cx="9141694" cy="6857990"/>
          </a:xfrm>
          <a:prstGeom prst="rect">
            <a:avLst/>
          </a:prstGeom>
        </p:spPr>
      </p:pic>
      <p:sp>
        <p:nvSpPr>
          <p:cNvPr id="66" name="Freeform: Shape 65">
            <a:extLst>
              <a:ext uri="{FF2B5EF4-FFF2-40B4-BE49-F238E27FC236}">
                <a16:creationId xmlns:a16="http://schemas.microsoft.com/office/drawing/2014/main" xmlns="" id="{A435A76B-D478-4F38-9D76-040E49ADC6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105103" y="2758601"/>
            <a:ext cx="5874575" cy="4099399"/>
          </a:xfrm>
          <a:custGeom>
            <a:avLst/>
            <a:gdLst>
              <a:gd name="connsiteX0" fmla="*/ 4436398 w 7832767"/>
              <a:gd name="connsiteY0" fmla="*/ 580 h 4099399"/>
              <a:gd name="connsiteX1" fmla="*/ 5062070 w 7832767"/>
              <a:gd name="connsiteY1" fmla="*/ 20166 h 4099399"/>
              <a:gd name="connsiteX2" fmla="*/ 6429770 w 7832767"/>
              <a:gd name="connsiteY2" fmla="*/ 44716 h 4099399"/>
              <a:gd name="connsiteX3" fmla="*/ 7261927 w 7832767"/>
              <a:gd name="connsiteY3" fmla="*/ 147922 h 4099399"/>
              <a:gd name="connsiteX4" fmla="*/ 7370574 w 7832767"/>
              <a:gd name="connsiteY4" fmla="*/ 185497 h 4099399"/>
              <a:gd name="connsiteX5" fmla="*/ 7342690 w 7832767"/>
              <a:gd name="connsiteY5" fmla="*/ 262652 h 4099399"/>
              <a:gd name="connsiteX6" fmla="*/ 7154722 w 7832767"/>
              <a:gd name="connsiteY6" fmla="*/ 283192 h 4099399"/>
              <a:gd name="connsiteX7" fmla="*/ 7257600 w 7832767"/>
              <a:gd name="connsiteY7" fmla="*/ 340809 h 4099399"/>
              <a:gd name="connsiteX8" fmla="*/ 7031654 w 7832767"/>
              <a:gd name="connsiteY8" fmla="*/ 384897 h 4099399"/>
              <a:gd name="connsiteX9" fmla="*/ 7061460 w 7832767"/>
              <a:gd name="connsiteY9" fmla="*/ 415459 h 4099399"/>
              <a:gd name="connsiteX10" fmla="*/ 7091746 w 7832767"/>
              <a:gd name="connsiteY10" fmla="*/ 444516 h 4099399"/>
              <a:gd name="connsiteX11" fmla="*/ 6661966 w 7832767"/>
              <a:gd name="connsiteY11" fmla="*/ 519166 h 4099399"/>
              <a:gd name="connsiteX12" fmla="*/ 7169625 w 7832767"/>
              <a:gd name="connsiteY12" fmla="*/ 655940 h 4099399"/>
              <a:gd name="connsiteX13" fmla="*/ 7077324 w 7832767"/>
              <a:gd name="connsiteY13" fmla="*/ 729587 h 4099399"/>
              <a:gd name="connsiteX14" fmla="*/ 7370574 w 7832767"/>
              <a:gd name="connsiteY14" fmla="*/ 845819 h 4099399"/>
              <a:gd name="connsiteX15" fmla="*/ 7608539 w 7832767"/>
              <a:gd name="connsiteY15" fmla="*/ 990610 h 4099399"/>
              <a:gd name="connsiteX16" fmla="*/ 7742185 w 7832767"/>
              <a:gd name="connsiteY16" fmla="*/ 1180991 h 4099399"/>
              <a:gd name="connsiteX17" fmla="*/ 7789296 w 7832767"/>
              <a:gd name="connsiteY17" fmla="*/ 1266161 h 4099399"/>
              <a:gd name="connsiteX18" fmla="*/ 7831602 w 7832767"/>
              <a:gd name="connsiteY18" fmla="*/ 1355841 h 4099399"/>
              <a:gd name="connsiteX19" fmla="*/ 7758529 w 7832767"/>
              <a:gd name="connsiteY19" fmla="*/ 1445019 h 4099399"/>
              <a:gd name="connsiteX20" fmla="*/ 7710936 w 7832767"/>
              <a:gd name="connsiteY20" fmla="*/ 1553237 h 4099399"/>
              <a:gd name="connsiteX21" fmla="*/ 7754684 w 7832767"/>
              <a:gd name="connsiteY21" fmla="*/ 1616863 h 4099399"/>
              <a:gd name="connsiteX22" fmla="*/ 7755645 w 7832767"/>
              <a:gd name="connsiteY22" fmla="*/ 1759148 h 4099399"/>
              <a:gd name="connsiteX23" fmla="*/ 7725360 w 7832767"/>
              <a:gd name="connsiteY23" fmla="*/ 1826283 h 4099399"/>
              <a:gd name="connsiteX24" fmla="*/ 7633056 w 7832767"/>
              <a:gd name="connsiteY24" fmla="*/ 1972074 h 4099399"/>
              <a:gd name="connsiteX25" fmla="*/ 7554696 w 7832767"/>
              <a:gd name="connsiteY25" fmla="*/ 2004640 h 4099399"/>
              <a:gd name="connsiteX26" fmla="*/ 7562870 w 7832767"/>
              <a:gd name="connsiteY26" fmla="*/ 2592817 h 4099399"/>
              <a:gd name="connsiteX27" fmla="*/ 7620078 w 7832767"/>
              <a:gd name="connsiteY27" fmla="*/ 2877387 h 4099399"/>
              <a:gd name="connsiteX28" fmla="*/ 7579695 w 7832767"/>
              <a:gd name="connsiteY28" fmla="*/ 3198029 h 4099399"/>
              <a:gd name="connsiteX29" fmla="*/ 7713340 w 7832767"/>
              <a:gd name="connsiteY29" fmla="*/ 3435003 h 4099399"/>
              <a:gd name="connsiteX30" fmla="*/ 7658054 w 7832767"/>
              <a:gd name="connsiteY30" fmla="*/ 3526187 h 4099399"/>
              <a:gd name="connsiteX31" fmla="*/ 7813815 w 7832767"/>
              <a:gd name="connsiteY31" fmla="*/ 3628391 h 4099399"/>
              <a:gd name="connsiteX32" fmla="*/ 7669112 w 7832767"/>
              <a:gd name="connsiteY32" fmla="*/ 3773681 h 4099399"/>
              <a:gd name="connsiteX33" fmla="*/ 7429704 w 7832767"/>
              <a:gd name="connsiteY33" fmla="*/ 4001137 h 4099399"/>
              <a:gd name="connsiteX34" fmla="*/ 7417475 w 7832767"/>
              <a:gd name="connsiteY34" fmla="*/ 4099399 h 4099399"/>
              <a:gd name="connsiteX35" fmla="*/ 180606 w 7832767"/>
              <a:gd name="connsiteY35" fmla="*/ 4099399 h 4099399"/>
              <a:gd name="connsiteX36" fmla="*/ 164649 w 7832767"/>
              <a:gd name="connsiteY36" fmla="*/ 4093760 h 4099399"/>
              <a:gd name="connsiteX37" fmla="*/ 160465 w 7832767"/>
              <a:gd name="connsiteY37" fmla="*/ 4076287 h 4099399"/>
              <a:gd name="connsiteX38" fmla="*/ 549383 w 7832767"/>
              <a:gd name="connsiteY38" fmla="*/ 3827790 h 4099399"/>
              <a:gd name="connsiteX39" fmla="*/ 756100 w 7832767"/>
              <a:gd name="connsiteY39" fmla="*/ 3722078 h 4099399"/>
              <a:gd name="connsiteX40" fmla="*/ 415738 w 7832767"/>
              <a:gd name="connsiteY40" fmla="*/ 3746126 h 4099399"/>
              <a:gd name="connsiteX41" fmla="*/ 671971 w 7832767"/>
              <a:gd name="connsiteY41" fmla="*/ 3563762 h 4099399"/>
              <a:gd name="connsiteX42" fmla="*/ 619570 w 7832767"/>
              <a:gd name="connsiteY42" fmla="*/ 3530194 h 4099399"/>
              <a:gd name="connsiteX43" fmla="*/ 523422 w 7832767"/>
              <a:gd name="connsiteY43" fmla="*/ 3507649 h 4099399"/>
              <a:gd name="connsiteX44" fmla="*/ 957048 w 7832767"/>
              <a:gd name="connsiteY44" fmla="*/ 3392918 h 4099399"/>
              <a:gd name="connsiteX45" fmla="*/ 835904 w 7832767"/>
              <a:gd name="connsiteY45" fmla="*/ 3231596 h 4099399"/>
              <a:gd name="connsiteX46" fmla="*/ 930608 w 7832767"/>
              <a:gd name="connsiteY46" fmla="*/ 3195022 h 4099399"/>
              <a:gd name="connsiteX47" fmla="*/ 817153 w 7832767"/>
              <a:gd name="connsiteY47" fmla="*/ 3190514 h 4099399"/>
              <a:gd name="connsiteX48" fmla="*/ 727736 w 7832767"/>
              <a:gd name="connsiteY48" fmla="*/ 3191015 h 4099399"/>
              <a:gd name="connsiteX49" fmla="*/ 567170 w 7832767"/>
              <a:gd name="connsiteY49" fmla="*/ 3150434 h 4099399"/>
              <a:gd name="connsiteX50" fmla="*/ 2784 w 7832767"/>
              <a:gd name="connsiteY50" fmla="*/ 3218569 h 4099399"/>
              <a:gd name="connsiteX51" fmla="*/ 122006 w 7832767"/>
              <a:gd name="connsiteY51" fmla="*/ 3122877 h 4099399"/>
              <a:gd name="connsiteX52" fmla="*/ 264786 w 7832767"/>
              <a:gd name="connsiteY52" fmla="*/ 3068269 h 4099399"/>
              <a:gd name="connsiteX53" fmla="*/ 72009 w 7832767"/>
              <a:gd name="connsiteY53" fmla="*/ 3039210 h 4099399"/>
              <a:gd name="connsiteX54" fmla="*/ 459485 w 7832767"/>
              <a:gd name="connsiteY54" fmla="*/ 2948028 h 4099399"/>
              <a:gd name="connsiteX55" fmla="*/ 365260 w 7832767"/>
              <a:gd name="connsiteY55" fmla="*/ 2866364 h 4099399"/>
              <a:gd name="connsiteX56" fmla="*/ 607071 w 7832767"/>
              <a:gd name="connsiteY56" fmla="*/ 2498127 h 4099399"/>
              <a:gd name="connsiteX57" fmla="*/ 1090213 w 7832767"/>
              <a:gd name="connsiteY57" fmla="*/ 2289209 h 4099399"/>
              <a:gd name="connsiteX58" fmla="*/ 1337313 w 7832767"/>
              <a:gd name="connsiteY58" fmla="*/ 2272676 h 4099399"/>
              <a:gd name="connsiteX59" fmla="*/ 1268086 w 7832767"/>
              <a:gd name="connsiteY59" fmla="*/ 2205541 h 4099399"/>
              <a:gd name="connsiteX60" fmla="*/ 1449324 w 7832767"/>
              <a:gd name="connsiteY60" fmla="*/ 1827285 h 4099399"/>
              <a:gd name="connsiteX61" fmla="*/ 1255107 w 7832767"/>
              <a:gd name="connsiteY61" fmla="*/ 1849829 h 4099399"/>
              <a:gd name="connsiteX62" fmla="*/ 259497 w 7832767"/>
              <a:gd name="connsiteY62" fmla="*/ 1865862 h 4099399"/>
              <a:gd name="connsiteX63" fmla="*/ 160947 w 7832767"/>
              <a:gd name="connsiteY63" fmla="*/ 1851332 h 4099399"/>
              <a:gd name="connsiteX64" fmla="*/ 845998 w 7832767"/>
              <a:gd name="connsiteY64" fmla="*/ 1661453 h 4099399"/>
              <a:gd name="connsiteX65" fmla="*/ 575343 w 7832767"/>
              <a:gd name="connsiteY65" fmla="*/ 1610350 h 4099399"/>
              <a:gd name="connsiteX66" fmla="*/ 512846 w 7832767"/>
              <a:gd name="connsiteY66" fmla="*/ 1589809 h 4099399"/>
              <a:gd name="connsiteX67" fmla="*/ 570054 w 7832767"/>
              <a:gd name="connsiteY67" fmla="*/ 1536702 h 4099399"/>
              <a:gd name="connsiteX68" fmla="*/ 714276 w 7832767"/>
              <a:gd name="connsiteY68" fmla="*/ 1483095 h 4099399"/>
              <a:gd name="connsiteX69" fmla="*/ 321033 w 7832767"/>
              <a:gd name="connsiteY69" fmla="*/ 1560250 h 4099399"/>
              <a:gd name="connsiteX70" fmla="*/ 348915 w 7832767"/>
              <a:gd name="connsiteY70" fmla="*/ 1478587 h 4099399"/>
              <a:gd name="connsiteX71" fmla="*/ 309975 w 7832767"/>
              <a:gd name="connsiteY71" fmla="*/ 1404938 h 4099399"/>
              <a:gd name="connsiteX72" fmla="*/ 531595 w 7832767"/>
              <a:gd name="connsiteY72" fmla="*/ 1310249 h 4099399"/>
              <a:gd name="connsiteX73" fmla="*/ 840230 w 7832767"/>
              <a:gd name="connsiteY73" fmla="*/ 1125380 h 4099399"/>
              <a:gd name="connsiteX74" fmla="*/ 1149825 w 7832767"/>
              <a:gd name="connsiteY74" fmla="*/ 1007142 h 4099399"/>
              <a:gd name="connsiteX75" fmla="*/ 1405096 w 7832767"/>
              <a:gd name="connsiteY75" fmla="*/ 901932 h 4099399"/>
              <a:gd name="connsiteX76" fmla="*/ 1167613 w 7832767"/>
              <a:gd name="connsiteY76" fmla="*/ 918465 h 4099399"/>
              <a:gd name="connsiteX77" fmla="*/ 1563740 w 7832767"/>
              <a:gd name="connsiteY77" fmla="*/ 752632 h 4099399"/>
              <a:gd name="connsiteX78" fmla="*/ 1623833 w 7832767"/>
              <a:gd name="connsiteY78" fmla="*/ 742112 h 4099399"/>
              <a:gd name="connsiteX79" fmla="*/ 2259848 w 7832767"/>
              <a:gd name="connsiteY79" fmla="*/ 624877 h 4099399"/>
              <a:gd name="connsiteX80" fmla="*/ 2382917 w 7832767"/>
              <a:gd name="connsiteY80" fmla="*/ 566761 h 4099399"/>
              <a:gd name="connsiteX81" fmla="*/ 2241099 w 7832767"/>
              <a:gd name="connsiteY81" fmla="*/ 554235 h 4099399"/>
              <a:gd name="connsiteX82" fmla="*/ 1768535 w 7832767"/>
              <a:gd name="connsiteY82" fmla="*/ 588806 h 4099399"/>
              <a:gd name="connsiteX83" fmla="*/ 2089668 w 7832767"/>
              <a:gd name="connsiteY83" fmla="*/ 516159 h 4099399"/>
              <a:gd name="connsiteX84" fmla="*/ 1739690 w 7832767"/>
              <a:gd name="connsiteY84" fmla="*/ 493614 h 4099399"/>
              <a:gd name="connsiteX85" fmla="*/ 1657003 w 7832767"/>
              <a:gd name="connsiteY85" fmla="*/ 436500 h 4099399"/>
              <a:gd name="connsiteX86" fmla="*/ 1716134 w 7832767"/>
              <a:gd name="connsiteY86" fmla="*/ 380889 h 4099399"/>
              <a:gd name="connsiteX87" fmla="*/ 1931986 w 7832767"/>
              <a:gd name="connsiteY87" fmla="*/ 319766 h 4099399"/>
              <a:gd name="connsiteX88" fmla="*/ 2152163 w 7832767"/>
              <a:gd name="connsiteY88" fmla="*/ 230087 h 4099399"/>
              <a:gd name="connsiteX89" fmla="*/ 2858367 w 7832767"/>
              <a:gd name="connsiteY89" fmla="*/ 102831 h 4099399"/>
              <a:gd name="connsiteX90" fmla="*/ 3327568 w 7832767"/>
              <a:gd name="connsiteY90" fmla="*/ 61248 h 4099399"/>
              <a:gd name="connsiteX91" fmla="*/ 4227028 w 7832767"/>
              <a:gd name="connsiteY91" fmla="*/ 1129 h 4099399"/>
              <a:gd name="connsiteX92" fmla="*/ 4436398 w 7832767"/>
              <a:gd name="connsiteY92" fmla="*/ 580 h 4099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7832767" h="4099399">
                <a:moveTo>
                  <a:pt x="4436398" y="580"/>
                </a:moveTo>
                <a:cubicBezTo>
                  <a:pt x="4645360" y="3164"/>
                  <a:pt x="4853309" y="13778"/>
                  <a:pt x="5062070" y="20166"/>
                </a:cubicBezTo>
                <a:cubicBezTo>
                  <a:pt x="5516848" y="34696"/>
                  <a:pt x="5974030" y="34194"/>
                  <a:pt x="6429770" y="44716"/>
                </a:cubicBezTo>
                <a:cubicBezTo>
                  <a:pt x="6713886" y="51228"/>
                  <a:pt x="6994637" y="74776"/>
                  <a:pt x="7261927" y="147922"/>
                </a:cubicBezTo>
                <a:cubicBezTo>
                  <a:pt x="7299424" y="158443"/>
                  <a:pt x="7341729" y="160448"/>
                  <a:pt x="7370574" y="185497"/>
                </a:cubicBezTo>
                <a:cubicBezTo>
                  <a:pt x="7402784" y="213553"/>
                  <a:pt x="7389804" y="254635"/>
                  <a:pt x="7342690" y="262652"/>
                </a:cubicBezTo>
                <a:cubicBezTo>
                  <a:pt x="7282599" y="273173"/>
                  <a:pt x="7221066" y="276179"/>
                  <a:pt x="7154722" y="283192"/>
                </a:cubicBezTo>
                <a:cubicBezTo>
                  <a:pt x="7180202" y="321770"/>
                  <a:pt x="7241736" y="292713"/>
                  <a:pt x="7257600" y="340809"/>
                </a:cubicBezTo>
                <a:cubicBezTo>
                  <a:pt x="7186452" y="373874"/>
                  <a:pt x="7100400" y="352331"/>
                  <a:pt x="7031654" y="384897"/>
                </a:cubicBezTo>
                <a:cubicBezTo>
                  <a:pt x="7033577" y="407441"/>
                  <a:pt x="7048960" y="409446"/>
                  <a:pt x="7061460" y="415459"/>
                </a:cubicBezTo>
                <a:cubicBezTo>
                  <a:pt x="7073960" y="420968"/>
                  <a:pt x="7105206" y="412953"/>
                  <a:pt x="7091746" y="444516"/>
                </a:cubicBezTo>
                <a:cubicBezTo>
                  <a:pt x="6948967" y="463553"/>
                  <a:pt x="6812438" y="528183"/>
                  <a:pt x="6661966" y="519166"/>
                </a:cubicBezTo>
                <a:cubicBezTo>
                  <a:pt x="6848013" y="536700"/>
                  <a:pt x="7005214" y="608344"/>
                  <a:pt x="7169625" y="655940"/>
                </a:cubicBezTo>
                <a:cubicBezTo>
                  <a:pt x="7162896" y="712052"/>
                  <a:pt x="7096554" y="689507"/>
                  <a:pt x="7077324" y="729587"/>
                </a:cubicBezTo>
                <a:cubicBezTo>
                  <a:pt x="7182606" y="757642"/>
                  <a:pt x="7283560" y="790709"/>
                  <a:pt x="7370574" y="845819"/>
                </a:cubicBezTo>
                <a:cubicBezTo>
                  <a:pt x="7448935" y="895418"/>
                  <a:pt x="7523448" y="950028"/>
                  <a:pt x="7608539" y="990610"/>
                </a:cubicBezTo>
                <a:cubicBezTo>
                  <a:pt x="7697957" y="1033195"/>
                  <a:pt x="7752280" y="1087804"/>
                  <a:pt x="7742185" y="1180991"/>
                </a:cubicBezTo>
                <a:cubicBezTo>
                  <a:pt x="7737858" y="1219067"/>
                  <a:pt x="7749396" y="1251131"/>
                  <a:pt x="7789296" y="1266161"/>
                </a:cubicBezTo>
                <a:cubicBezTo>
                  <a:pt x="7838813" y="1284698"/>
                  <a:pt x="7833526" y="1312754"/>
                  <a:pt x="7831602" y="1355841"/>
                </a:cubicBezTo>
                <a:cubicBezTo>
                  <a:pt x="7828717" y="1407443"/>
                  <a:pt x="7803238" y="1427485"/>
                  <a:pt x="7758529" y="1445019"/>
                </a:cubicBezTo>
                <a:cubicBezTo>
                  <a:pt x="7694591" y="1469568"/>
                  <a:pt x="7694110" y="1507644"/>
                  <a:pt x="7710936" y="1553237"/>
                </a:cubicBezTo>
                <a:cubicBezTo>
                  <a:pt x="7720072" y="1578286"/>
                  <a:pt x="7734012" y="1598327"/>
                  <a:pt x="7754684" y="1616863"/>
                </a:cubicBezTo>
                <a:cubicBezTo>
                  <a:pt x="7826314" y="1681493"/>
                  <a:pt x="7825833" y="1682494"/>
                  <a:pt x="7755645" y="1759148"/>
                </a:cubicBezTo>
                <a:cubicBezTo>
                  <a:pt x="7736896" y="1779688"/>
                  <a:pt x="7716704" y="1793216"/>
                  <a:pt x="7725360" y="1826283"/>
                </a:cubicBezTo>
                <a:cubicBezTo>
                  <a:pt x="7754684" y="1936002"/>
                  <a:pt x="7750838" y="1936002"/>
                  <a:pt x="7633056" y="1972074"/>
                </a:cubicBezTo>
                <a:cubicBezTo>
                  <a:pt x="7606135" y="1980591"/>
                  <a:pt x="7570080" y="1973076"/>
                  <a:pt x="7554696" y="2004640"/>
                </a:cubicBezTo>
                <a:cubicBezTo>
                  <a:pt x="7564311" y="2027686"/>
                  <a:pt x="7541716" y="2583799"/>
                  <a:pt x="7562870" y="2592817"/>
                </a:cubicBezTo>
                <a:cubicBezTo>
                  <a:pt x="7728244" y="2663458"/>
                  <a:pt x="7748914" y="2746625"/>
                  <a:pt x="7620078" y="2877387"/>
                </a:cubicBezTo>
                <a:cubicBezTo>
                  <a:pt x="7533544" y="2965063"/>
                  <a:pt x="7543639" y="3108349"/>
                  <a:pt x="7579695" y="3198029"/>
                </a:cubicBezTo>
                <a:cubicBezTo>
                  <a:pt x="7715743" y="3237608"/>
                  <a:pt x="7685939" y="3342818"/>
                  <a:pt x="7713340" y="3435003"/>
                </a:cubicBezTo>
                <a:cubicBezTo>
                  <a:pt x="7733531" y="3504142"/>
                  <a:pt x="7654210" y="3494623"/>
                  <a:pt x="7658054" y="3526187"/>
                </a:cubicBezTo>
                <a:cubicBezTo>
                  <a:pt x="7708052" y="3564262"/>
                  <a:pt x="7774874" y="3576287"/>
                  <a:pt x="7813815" y="3628391"/>
                </a:cubicBezTo>
                <a:cubicBezTo>
                  <a:pt x="7743627" y="3666467"/>
                  <a:pt x="7708052" y="3720074"/>
                  <a:pt x="7669112" y="3773681"/>
                </a:cubicBezTo>
                <a:cubicBezTo>
                  <a:pt x="7606135" y="3860855"/>
                  <a:pt x="7520564" y="3934503"/>
                  <a:pt x="7429704" y="4001137"/>
                </a:cubicBezTo>
                <a:lnTo>
                  <a:pt x="7417475" y="4099399"/>
                </a:lnTo>
                <a:lnTo>
                  <a:pt x="180606" y="4099399"/>
                </a:lnTo>
                <a:lnTo>
                  <a:pt x="164649" y="4093760"/>
                </a:lnTo>
                <a:cubicBezTo>
                  <a:pt x="148507" y="4086464"/>
                  <a:pt x="145082" y="4080295"/>
                  <a:pt x="160465" y="4076287"/>
                </a:cubicBezTo>
                <a:cubicBezTo>
                  <a:pt x="230173" y="4057751"/>
                  <a:pt x="478714" y="3837810"/>
                  <a:pt x="549383" y="3827790"/>
                </a:cubicBezTo>
                <a:cubicBezTo>
                  <a:pt x="631589" y="3816267"/>
                  <a:pt x="647934" y="3800736"/>
                  <a:pt x="756100" y="3722078"/>
                </a:cubicBezTo>
                <a:cubicBezTo>
                  <a:pt x="827251" y="3670474"/>
                  <a:pt x="531115" y="3782698"/>
                  <a:pt x="415738" y="3746126"/>
                </a:cubicBezTo>
                <a:cubicBezTo>
                  <a:pt x="373433" y="3732598"/>
                  <a:pt x="671971" y="3589813"/>
                  <a:pt x="671971" y="3563762"/>
                </a:cubicBezTo>
                <a:cubicBezTo>
                  <a:pt x="671971" y="3536206"/>
                  <a:pt x="645049" y="3530194"/>
                  <a:pt x="619570" y="3530194"/>
                </a:cubicBezTo>
                <a:cubicBezTo>
                  <a:pt x="562844" y="3530194"/>
                  <a:pt x="580151" y="3506145"/>
                  <a:pt x="523422" y="3507649"/>
                </a:cubicBezTo>
                <a:cubicBezTo>
                  <a:pt x="689758" y="3438010"/>
                  <a:pt x="792637" y="3456547"/>
                  <a:pt x="957048" y="3392918"/>
                </a:cubicBezTo>
                <a:cubicBezTo>
                  <a:pt x="1037333" y="3361856"/>
                  <a:pt x="753217" y="3258649"/>
                  <a:pt x="835904" y="3231596"/>
                </a:cubicBezTo>
                <a:cubicBezTo>
                  <a:pt x="867151" y="3221074"/>
                  <a:pt x="908974" y="3232097"/>
                  <a:pt x="930608" y="3195022"/>
                </a:cubicBezTo>
                <a:cubicBezTo>
                  <a:pt x="896476" y="3165464"/>
                  <a:pt x="851286" y="3178490"/>
                  <a:pt x="817153" y="3190514"/>
                </a:cubicBezTo>
                <a:cubicBezTo>
                  <a:pt x="730141" y="3221576"/>
                  <a:pt x="736391" y="3214062"/>
                  <a:pt x="727736" y="3191015"/>
                </a:cubicBezTo>
                <a:cubicBezTo>
                  <a:pt x="699374" y="3112357"/>
                  <a:pt x="629186" y="3137408"/>
                  <a:pt x="567170" y="3150434"/>
                </a:cubicBezTo>
                <a:cubicBezTo>
                  <a:pt x="379682" y="3189512"/>
                  <a:pt x="189791" y="3178490"/>
                  <a:pt x="2784" y="3218569"/>
                </a:cubicBezTo>
                <a:cubicBezTo>
                  <a:pt x="-17406" y="3223079"/>
                  <a:pt x="77299" y="3133400"/>
                  <a:pt x="122006" y="3122877"/>
                </a:cubicBezTo>
                <a:cubicBezTo>
                  <a:pt x="170561" y="3111856"/>
                  <a:pt x="230173" y="3119872"/>
                  <a:pt x="264786" y="3068269"/>
                </a:cubicBezTo>
                <a:cubicBezTo>
                  <a:pt x="203252" y="3055243"/>
                  <a:pt x="133065" y="3080292"/>
                  <a:pt x="72009" y="3039210"/>
                </a:cubicBezTo>
                <a:cubicBezTo>
                  <a:pt x="207578" y="2982597"/>
                  <a:pt x="342665" y="2984601"/>
                  <a:pt x="459485" y="2948028"/>
                </a:cubicBezTo>
                <a:cubicBezTo>
                  <a:pt x="470061" y="2880393"/>
                  <a:pt x="393143" y="2904941"/>
                  <a:pt x="365260" y="2866364"/>
                </a:cubicBezTo>
                <a:cubicBezTo>
                  <a:pt x="1245010" y="2800232"/>
                  <a:pt x="753697" y="2604840"/>
                  <a:pt x="607071" y="2498127"/>
                </a:cubicBezTo>
                <a:cubicBezTo>
                  <a:pt x="558036" y="2462556"/>
                  <a:pt x="1073387" y="2293717"/>
                  <a:pt x="1090213" y="2289209"/>
                </a:cubicBezTo>
                <a:cubicBezTo>
                  <a:pt x="1132999" y="2278688"/>
                  <a:pt x="1302700" y="2286203"/>
                  <a:pt x="1337313" y="2272676"/>
                </a:cubicBezTo>
                <a:cubicBezTo>
                  <a:pt x="1381541" y="2255643"/>
                  <a:pt x="1235395" y="2226083"/>
                  <a:pt x="1268086" y="2205541"/>
                </a:cubicBezTo>
                <a:cubicBezTo>
                  <a:pt x="1497398" y="2060752"/>
                  <a:pt x="1513743" y="1842815"/>
                  <a:pt x="1449324" y="1827285"/>
                </a:cubicBezTo>
                <a:cubicBezTo>
                  <a:pt x="1382502" y="1811252"/>
                  <a:pt x="1317121" y="1823778"/>
                  <a:pt x="1255107" y="1849829"/>
                </a:cubicBezTo>
                <a:cubicBezTo>
                  <a:pt x="1154152" y="1892415"/>
                  <a:pt x="455158" y="1831793"/>
                  <a:pt x="259497" y="1865862"/>
                </a:cubicBezTo>
                <a:cubicBezTo>
                  <a:pt x="229691" y="1870872"/>
                  <a:pt x="189311" y="1893417"/>
                  <a:pt x="160947" y="1851332"/>
                </a:cubicBezTo>
                <a:cubicBezTo>
                  <a:pt x="362377" y="1715060"/>
                  <a:pt x="621013" y="1754138"/>
                  <a:pt x="845998" y="1661453"/>
                </a:cubicBezTo>
                <a:cubicBezTo>
                  <a:pt x="757542" y="1597824"/>
                  <a:pt x="667645" y="1600832"/>
                  <a:pt x="575343" y="1610350"/>
                </a:cubicBezTo>
                <a:cubicBezTo>
                  <a:pt x="551306" y="1612855"/>
                  <a:pt x="518615" y="1616362"/>
                  <a:pt x="512846" y="1589809"/>
                </a:cubicBezTo>
                <a:cubicBezTo>
                  <a:pt x="505636" y="1556242"/>
                  <a:pt x="544576" y="1550229"/>
                  <a:pt x="570054" y="1536702"/>
                </a:cubicBezTo>
                <a:cubicBezTo>
                  <a:pt x="608994" y="1515660"/>
                  <a:pt x="666682" y="1540710"/>
                  <a:pt x="714276" y="1483095"/>
                </a:cubicBezTo>
                <a:cubicBezTo>
                  <a:pt x="570054" y="1496622"/>
                  <a:pt x="448428" y="1520170"/>
                  <a:pt x="321033" y="1560250"/>
                </a:cubicBezTo>
                <a:cubicBezTo>
                  <a:pt x="332089" y="1524679"/>
                  <a:pt x="370548" y="1508145"/>
                  <a:pt x="348915" y="1478587"/>
                </a:cubicBezTo>
                <a:cubicBezTo>
                  <a:pt x="332571" y="1456542"/>
                  <a:pt x="285939" y="1446021"/>
                  <a:pt x="309975" y="1404938"/>
                </a:cubicBezTo>
                <a:cubicBezTo>
                  <a:pt x="377759" y="1361351"/>
                  <a:pt x="473907" y="1372876"/>
                  <a:pt x="531595" y="1310249"/>
                </a:cubicBezTo>
                <a:cubicBezTo>
                  <a:pt x="613321" y="1221071"/>
                  <a:pt x="740236" y="1190509"/>
                  <a:pt x="840230" y="1125380"/>
                </a:cubicBezTo>
                <a:cubicBezTo>
                  <a:pt x="873400" y="1104337"/>
                  <a:pt x="1091175" y="1030690"/>
                  <a:pt x="1149825" y="1007142"/>
                </a:cubicBezTo>
                <a:cubicBezTo>
                  <a:pt x="1231551" y="974076"/>
                  <a:pt x="1324813" y="962553"/>
                  <a:pt x="1405096" y="901932"/>
                </a:cubicBezTo>
                <a:cubicBezTo>
                  <a:pt x="1326255" y="889406"/>
                  <a:pt x="1262318" y="946021"/>
                  <a:pt x="1167613" y="918465"/>
                </a:cubicBezTo>
                <a:cubicBezTo>
                  <a:pt x="1317602" y="859848"/>
                  <a:pt x="1455092" y="833294"/>
                  <a:pt x="1563740" y="752632"/>
                </a:cubicBezTo>
                <a:cubicBezTo>
                  <a:pt x="1577201" y="742613"/>
                  <a:pt x="1603642" y="745619"/>
                  <a:pt x="1623833" y="742112"/>
                </a:cubicBezTo>
                <a:cubicBezTo>
                  <a:pt x="1836317" y="706540"/>
                  <a:pt x="2049765" y="676480"/>
                  <a:pt x="2259848" y="624877"/>
                </a:cubicBezTo>
                <a:cubicBezTo>
                  <a:pt x="2307442" y="612853"/>
                  <a:pt x="2391570" y="609847"/>
                  <a:pt x="2382917" y="566761"/>
                </a:cubicBezTo>
                <a:cubicBezTo>
                  <a:pt x="2369937" y="502131"/>
                  <a:pt x="2291577" y="548223"/>
                  <a:pt x="2241099" y="554235"/>
                </a:cubicBezTo>
                <a:cubicBezTo>
                  <a:pt x="2084379" y="573775"/>
                  <a:pt x="1927659" y="607843"/>
                  <a:pt x="1768535" y="588806"/>
                </a:cubicBezTo>
                <a:cubicBezTo>
                  <a:pt x="1875738" y="564757"/>
                  <a:pt x="1982463" y="540207"/>
                  <a:pt x="2089668" y="516159"/>
                </a:cubicBezTo>
                <a:cubicBezTo>
                  <a:pt x="1966597" y="524676"/>
                  <a:pt x="1859394" y="468563"/>
                  <a:pt x="1739690" y="493614"/>
                </a:cubicBezTo>
                <a:cubicBezTo>
                  <a:pt x="1701230" y="501630"/>
                  <a:pt x="1660850" y="476079"/>
                  <a:pt x="1657003" y="436500"/>
                </a:cubicBezTo>
                <a:cubicBezTo>
                  <a:pt x="1652677" y="404937"/>
                  <a:pt x="1688732" y="390909"/>
                  <a:pt x="1716134" y="380889"/>
                </a:cubicBezTo>
                <a:cubicBezTo>
                  <a:pt x="1786322" y="355337"/>
                  <a:pt x="1842086" y="279687"/>
                  <a:pt x="1931986" y="319766"/>
                </a:cubicBezTo>
                <a:cubicBezTo>
                  <a:pt x="1988712" y="256640"/>
                  <a:pt x="2079091" y="246619"/>
                  <a:pt x="2152163" y="230087"/>
                </a:cubicBezTo>
                <a:cubicBezTo>
                  <a:pt x="2385321" y="177982"/>
                  <a:pt x="2621844" y="137401"/>
                  <a:pt x="2858367" y="102831"/>
                </a:cubicBezTo>
                <a:cubicBezTo>
                  <a:pt x="3013645" y="80286"/>
                  <a:pt x="3173731" y="89806"/>
                  <a:pt x="3327568" y="61248"/>
                </a:cubicBezTo>
                <a:cubicBezTo>
                  <a:pt x="3628510" y="5637"/>
                  <a:pt x="3927528" y="7141"/>
                  <a:pt x="4227028" y="1129"/>
                </a:cubicBezTo>
                <a:cubicBezTo>
                  <a:pt x="4296975" y="-249"/>
                  <a:pt x="4366742" y="-281"/>
                  <a:pt x="4436398" y="5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57600" y="3521122"/>
            <a:ext cx="5254388" cy="2060812"/>
          </a:xfrm>
        </p:spPr>
        <p:txBody>
          <a:bodyPr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44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Verdana"/>
                <a:cs typeface="JasmineUPC"/>
              </a:rPr>
              <a:t>Цифровой дизайн ИМС</a:t>
            </a:r>
            <a:r>
              <a:rPr lang="ru-RU" sz="2400" b="1" dirty="0">
                <a:solidFill>
                  <a:srgbClr val="000099"/>
                </a:solidFill>
                <a:latin typeface="Times New Roman"/>
              </a:rPr>
              <a:t/>
            </a:r>
            <a:br>
              <a:rPr lang="ru-RU" sz="2400" b="1" dirty="0">
                <a:solidFill>
                  <a:srgbClr val="000099"/>
                </a:solidFill>
                <a:latin typeface="Times New Roman"/>
              </a:rPr>
            </a:br>
            <a:endParaRPr lang="ru-RU" sz="2400" b="1" dirty="0">
              <a:latin typeface="Times New Roman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03260" y="5058840"/>
            <a:ext cx="4832114" cy="1273448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endParaRPr lang="ru-RU" sz="600" dirty="0"/>
          </a:p>
          <a:p>
            <a:pPr algn="l"/>
            <a:endParaRPr lang="ru-RU" sz="1600" dirty="0"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Инициативная разработка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501254" y="234287"/>
            <a:ext cx="6277970" cy="83023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/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</a:b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/>
            </a:r>
            <a:b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</a:br>
            <a:r>
              <a:rPr kumimoji="0" lang="ru-RU" sz="46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j-lt"/>
                <a:cs typeface="+mj-lt"/>
              </a:rPr>
              <a:t>ФГБОУ ВО «Алтайский ГАУ»</a:t>
            </a:r>
            <a:endParaRPr kumimoji="0" lang="ru-RU" sz="38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/>
              <a:ea typeface="+mj-ea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8019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1">
            <a:extLst>
              <a:ext uri="{FF2B5EF4-FFF2-40B4-BE49-F238E27FC236}">
                <a16:creationId xmlns:a16="http://schemas.microsoft.com/office/drawing/2014/main" xmlns="" id="{687AFE0E-B37D-4531-AFE8-231C8348EA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4565" y="245661"/>
            <a:ext cx="7886700" cy="88710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Пользователь и его проблема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8364" y="1078174"/>
            <a:ext cx="5622878" cy="5036023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i="1" u="sng" dirty="0">
                <a:latin typeface="Times New Roman"/>
                <a:cs typeface="Times New Roman"/>
              </a:rPr>
              <a:t>Пользователи:</a:t>
            </a:r>
            <a:r>
              <a:rPr lang="ru-RU" dirty="0">
                <a:latin typeface="Times New Roman"/>
                <a:cs typeface="Times New Roman"/>
              </a:rPr>
              <a:t> специалисты и руководители технических отделов на предприятиях промышленного производства этилена и пропилена на базе процесса термического пиролиза углеводородного сырья.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i="1" u="sng" dirty="0">
                <a:latin typeface="Times New Roman" pitchFamily="18" charset="0"/>
                <a:cs typeface="Times New Roman" pitchFamily="18" charset="0"/>
              </a:rPr>
              <a:t>Проблема: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Производство взрывоопасное, поставщики сырья могут меняться, в свою очередь процесс пиролиза очень сложный и содержит сотни реакций,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поэтому возникают производственные проблемы, требующие предварительных расчетов.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Стандартные прикладные программы не позволяют решать такие задачи. Так же не приемлемы статистические модели, которые не учитывают физико-химические особенности процесса. </a:t>
            </a:r>
            <a:endParaRPr lang="ru-RU" sz="2400" dirty="0">
              <a:latin typeface="Times New Roman"/>
              <a:cs typeface="Times New Roman"/>
            </a:endParaRPr>
          </a:p>
        </p:txBody>
      </p:sp>
      <p:pic>
        <p:nvPicPr>
          <p:cNvPr id="7" name="Рисунок 7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3E1D9B05-AA8E-6F16-2F2C-3B1DFDF2A5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409" r="27002" b="1"/>
          <a:stretch/>
        </p:blipFill>
        <p:spPr>
          <a:xfrm>
            <a:off x="5677469" y="1312994"/>
            <a:ext cx="3144033" cy="5251939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99309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xmlns="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16EEAE53-EFBE-E930-067F-E9808B2AF2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95" r="22887" b="-1"/>
          <a:stretch/>
        </p:blipFill>
        <p:spPr>
          <a:xfrm>
            <a:off x="21" y="10"/>
            <a:ext cx="4211940" cy="6857990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07976" y="191069"/>
            <a:ext cx="4804012" cy="982639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Решение проблемы</a:t>
            </a:r>
            <a:endParaRPr lang="ru-RU" sz="4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Calibri Light"/>
            </a:endParaRPr>
          </a:p>
        </p:txBody>
      </p:sp>
      <p:sp>
        <p:nvSpPr>
          <p:cNvPr id="51" name="Content Placeholder 50">
            <a:extLst>
              <a:ext uri="{FF2B5EF4-FFF2-40B4-BE49-F238E27FC236}">
                <a16:creationId xmlns:a16="http://schemas.microsoft.com/office/drawing/2014/main" xmlns="" id="{B601AF82-8EDC-F251-624C-B938F0058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1269" y="1637731"/>
            <a:ext cx="4304242" cy="4946714"/>
          </a:xfrm>
        </p:spPr>
        <p:txBody>
          <a:bodyPr>
            <a:normAutofit/>
          </a:bodyPr>
          <a:lstStyle/>
          <a:p>
            <a:pPr marL="0" indent="53657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Разработка цифровой графической оболочки для описанной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ИМС </a:t>
            </a:r>
            <a:r>
              <a:rPr lang="ru-RU" dirty="0" smtClean="0">
                <a:latin typeface="Times New Roman"/>
                <a:cs typeface="Times New Roman"/>
              </a:rPr>
              <a:t>процесса термического пиролиза углеводородного сырья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 системой меню и переходов, которая позволит наглядно и удобно выполнять вычисления. 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81598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1160" y="0"/>
            <a:ext cx="6985610" cy="914400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Решение проблемы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7672" y="791570"/>
            <a:ext cx="8297838" cy="1897039"/>
          </a:xfrm>
        </p:spPr>
        <p:txBody>
          <a:bodyPr>
            <a:normAutofit/>
          </a:bodyPr>
          <a:lstStyle/>
          <a:p>
            <a:pPr indent="432000" algn="just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ИМС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(основного узла пиролиза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 состоит из нескольких подсистем (блоков, банков данных), состоящих из пакета программ и файлов данных, представлена на схеме (рис. 1).</a:t>
            </a:r>
            <a:endParaRPr lang="ru-RU" sz="2800" dirty="0"/>
          </a:p>
        </p:txBody>
      </p:sp>
      <p:pic>
        <p:nvPicPr>
          <p:cNvPr id="5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16EEAE53-EFBE-E930-067F-E9808B2AF2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95" r="22887" b="-1"/>
          <a:stretch/>
        </p:blipFill>
        <p:spPr>
          <a:xfrm>
            <a:off x="395786" y="2470245"/>
            <a:ext cx="2402006" cy="4126544"/>
          </a:xfrm>
          <a:prstGeom prst="rect">
            <a:avLst/>
          </a:prstGeom>
        </p:spPr>
      </p:pic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961564" y="2620370"/>
            <a:ext cx="5909480" cy="3971498"/>
          </a:xfr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99544" y="835572"/>
            <a:ext cx="3436883" cy="4855779"/>
          </a:xfrm>
        </p:spPr>
        <p:txBody>
          <a:bodyPr>
            <a:noAutofit/>
          </a:bodyPr>
          <a:lstStyle/>
          <a:p>
            <a:pPr indent="396000" algn="just">
              <a:lnSpc>
                <a:spcPct val="100000"/>
              </a:lnSpc>
              <a:spcBef>
                <a:spcPts val="0"/>
              </a:spcBef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 качестве примера будем использовать российскую разработку:</a:t>
            </a:r>
          </a:p>
          <a:p>
            <a:pPr indent="396000"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Графическая оболочка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ИМС защиты оборудования от коррозии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разработанная учеными Российского химико-технологического университета им. Д.И. Менделеева.</a:t>
            </a:r>
          </a:p>
          <a:p>
            <a:pPr indent="536575" algn="just">
              <a:lnSpc>
                <a:spcPct val="100000"/>
              </a:lnSpc>
              <a:spcBef>
                <a:spcPts val="0"/>
              </a:spcBef>
            </a:pPr>
            <a:endParaRPr lang="ru-RU" sz="2400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6483" y="220716"/>
            <a:ext cx="3563007" cy="662153"/>
          </a:xfr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Решение проблемы</a:t>
            </a:r>
            <a:endParaRPr lang="ru-RU" sz="2800" dirty="0"/>
          </a:p>
        </p:txBody>
      </p:sp>
      <p:pic>
        <p:nvPicPr>
          <p:cNvPr id="8" name="Содержимое 7"/>
          <p:cNvPicPr>
            <a:picLocks noGrp="1"/>
          </p:cNvPicPr>
          <p:nvPr>
            <p:ph idx="1"/>
          </p:nvPr>
        </p:nvPicPr>
        <p:blipFill>
          <a:blip r:embed="rId2" cstate="print"/>
          <a:srcRect l="31062" t="16568" r="32914" b="7665"/>
          <a:stretch>
            <a:fillRect/>
          </a:stretch>
        </p:blipFill>
        <p:spPr bwMode="auto">
          <a:xfrm>
            <a:off x="3847605" y="0"/>
            <a:ext cx="5107209" cy="6526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3" cstate="print"/>
          <a:srcRect l="21585" t="20414" r="22628" b="31953"/>
          <a:stretch>
            <a:fillRect/>
          </a:stretch>
        </p:blipFill>
        <p:spPr bwMode="auto">
          <a:xfrm>
            <a:off x="354724" y="3578771"/>
            <a:ext cx="3507828" cy="2932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xmlns="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1A1C67AC-92E4-11FF-C752-FE79B8D3F4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95" r="22887" b="-1"/>
          <a:stretch/>
        </p:blipFill>
        <p:spPr>
          <a:xfrm>
            <a:off x="0" y="1255595"/>
            <a:ext cx="3209895" cy="4708478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8740" y="163773"/>
            <a:ext cx="7806520" cy="750628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500" b="1" kern="12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Аналоги решения</a:t>
            </a:r>
          </a:p>
        </p:txBody>
      </p:sp>
      <p:sp>
        <p:nvSpPr>
          <p:cNvPr id="49" name="Content Placeholder 48">
            <a:extLst>
              <a:ext uri="{FF2B5EF4-FFF2-40B4-BE49-F238E27FC236}">
                <a16:creationId xmlns:a16="http://schemas.microsoft.com/office/drawing/2014/main" xmlns="" id="{524D3590-D6FE-987E-47BA-D95C698D1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4645" y="899829"/>
            <a:ext cx="5445455" cy="5692039"/>
          </a:xfrm>
        </p:spPr>
        <p:txBody>
          <a:bodyPr>
            <a:normAutofit lnSpcReduction="10000"/>
          </a:bodyPr>
          <a:lstStyle/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Существует несколько ИМС зарубежных крупных фирм, которые занимаются проектированием, производством, поставкой и монтажом аппаратуры для химических производств:</a:t>
            </a:r>
          </a:p>
          <a:p>
            <a:pPr marL="0" lv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Aspen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Plus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это ИМС, разработанная фирмой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Aspen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Technology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для моделирования и оптимизации процессов химической промышленности </a:t>
            </a:r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(Объединенные Арабские Эмираты);</a:t>
            </a:r>
          </a:p>
          <a:p>
            <a:pPr marL="0" lv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UniSim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это ИМС, разработанная фирмой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Honeywell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для моделирования и оптимизации процессов в нефтегазовой промышленности </a:t>
            </a:r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(США).</a:t>
            </a:r>
          </a:p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Но не понятно, какие модели они используют и для каких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процессов, и есть у них модели для процесса пиролиза.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Также есть ИМС российских фирм, разработанные для других нехимических производств, например: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ИМС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защиты оборудования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от коррозии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которая имеет графическую оболочку,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дизайн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en-US" sz="17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56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8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29737C8D-F006-32A6-1E9D-8B0CC7487D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5666" b="-1"/>
          <a:stretch/>
        </p:blipFill>
        <p:spPr>
          <a:xfrm>
            <a:off x="0" y="0"/>
            <a:ext cx="9143118" cy="440822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1430" y="279410"/>
            <a:ext cx="8408194" cy="55320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Команда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xmlns="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D608A7C-FE5B-F9FC-8D29-64BD997DB90F}"/>
              </a:ext>
            </a:extLst>
          </p:cNvPr>
          <p:cNvSpPr txBox="1"/>
          <p:nvPr/>
        </p:nvSpPr>
        <p:spPr>
          <a:xfrm>
            <a:off x="271335" y="3627207"/>
            <a:ext cx="1983134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Наставник:</a:t>
            </a:r>
          </a:p>
          <a:p>
            <a:pPr algn="ctr"/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Шевченко Ирина Юрьевна,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к.т.н.,</a:t>
            </a: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доцент,</a:t>
            </a: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специалист </a:t>
            </a: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области математического моделирования </a:t>
            </a: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ИТ</a:t>
            </a:r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accent2"/>
              </a:solidFill>
              <a:cs typeface="Calibri"/>
            </a:endParaRPr>
          </a:p>
        </p:txBody>
      </p:sp>
      <p:pic>
        <p:nvPicPr>
          <p:cNvPr id="12" name="Рисунок 12" descr="Изображение выглядит как человек, сте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A5AADDD7-3A2E-BF8A-9B97-B9EA85BADBB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9711" r="18424"/>
          <a:stretch>
            <a:fillRect/>
          </a:stretch>
        </p:blipFill>
        <p:spPr>
          <a:xfrm>
            <a:off x="177421" y="1255592"/>
            <a:ext cx="2320119" cy="21779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6A3E339-099F-94B9-036C-4519485A21DE}"/>
              </a:ext>
            </a:extLst>
          </p:cNvPr>
          <p:cNvSpPr txBox="1"/>
          <p:nvPr/>
        </p:nvSpPr>
        <p:spPr>
          <a:xfrm>
            <a:off x="2702258" y="3827922"/>
            <a:ext cx="1665026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Лидер команды:</a:t>
            </a:r>
          </a:p>
          <a:p>
            <a:pPr algn="ctr"/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Воронина Дана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Сергеевна, 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руководитель проекта,</a:t>
            </a: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экономист</a:t>
            </a:r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9692123-100A-5A3B-FDF6-B6368A38B926}"/>
              </a:ext>
            </a:extLst>
          </p:cNvPr>
          <p:cNvSpPr txBox="1"/>
          <p:nvPr/>
        </p:nvSpPr>
        <p:spPr>
          <a:xfrm>
            <a:off x="7029538" y="3799005"/>
            <a:ext cx="1776982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Участник команды: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Золотарев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Иван Михайлович,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референт, коммуникатор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681" y="1296537"/>
            <a:ext cx="1856785" cy="215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3" r="15341" b="21861"/>
          <a:stretch>
            <a:fillRect/>
          </a:stretch>
        </p:blipFill>
        <p:spPr bwMode="auto">
          <a:xfrm>
            <a:off x="6905767" y="1351128"/>
            <a:ext cx="2060812" cy="2129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12" descr="Изображение выглядит как человек, в помещении, стена, позирование&#10;&#10;Автоматически созданное описание">
            <a:extLst>
              <a:ext uri="{FF2B5EF4-FFF2-40B4-BE49-F238E27FC236}">
                <a16:creationId xmlns:a16="http://schemas.microsoft.com/office/drawing/2014/main" xmlns="" id="{D3128751-C84E-8AE7-563A-0B1E1E13692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1998" y="1323834"/>
            <a:ext cx="2251882" cy="21285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75041C0-454F-830B-D4EF-F590D2603EEA}"/>
              </a:ext>
            </a:extLst>
          </p:cNvPr>
          <p:cNvSpPr txBox="1"/>
          <p:nvPr/>
        </p:nvSpPr>
        <p:spPr>
          <a:xfrm>
            <a:off x="4799777" y="3797475"/>
            <a:ext cx="2030695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Участник команды:</a:t>
            </a:r>
          </a:p>
          <a:p>
            <a:pPr algn="ctr"/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Сочивко</a:t>
            </a:r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Василий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Александрович,</a:t>
            </a: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программист,  </a:t>
            </a:r>
            <a:r>
              <a:rPr lang="en-US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web - 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дизайнер</a:t>
            </a:r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62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3133EBCA-3272-40C4-52B8-2495444750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r="5650" b="1"/>
          <a:stretch/>
        </p:blipFill>
        <p:spPr>
          <a:xfrm>
            <a:off x="114762" y="-69329"/>
            <a:ext cx="8993934" cy="41909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0926F16-A4FE-FEFD-CA40-FFDA2C8D8B8B}"/>
              </a:ext>
            </a:extLst>
          </p:cNvPr>
          <p:cNvSpPr txBox="1"/>
          <p:nvPr/>
        </p:nvSpPr>
        <p:spPr>
          <a:xfrm>
            <a:off x="1931062" y="0"/>
            <a:ext cx="5313405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Команда</a:t>
            </a:r>
            <a:endParaRPr lang="ru-RU" sz="4400" dirty="0">
              <a:solidFill>
                <a:schemeClr val="tx2"/>
              </a:solidFill>
              <a:latin typeface="Times New Roman"/>
              <a:cs typeface="Times New Roman"/>
            </a:endParaRPr>
          </a:p>
        </p:txBody>
      </p:sp>
      <p:pic>
        <p:nvPicPr>
          <p:cNvPr id="7" name="Picture 6" descr="Изображение выглядит как дерево, человек, на открытом воздухе, люди&#10;&#10;Автоматически созданное описание">
            <a:extLst>
              <a:ext uri="{FF2B5EF4-FFF2-40B4-BE49-F238E27FC236}">
                <a16:creationId xmlns:a16="http://schemas.microsoft.com/office/drawing/2014/main" xmlns="" id="{F33B831A-4B82-85B9-58D3-BE073E534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4" t="7187" r="8859"/>
          <a:stretch>
            <a:fillRect/>
          </a:stretch>
        </p:blipFill>
        <p:spPr bwMode="auto">
          <a:xfrm>
            <a:off x="4824248" y="1040525"/>
            <a:ext cx="1876096" cy="2885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 descr="Изображение выглядит как дерево, трава, на открытом воздухе, стоящ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01C7380D-5E75-64CE-FB72-954D7286D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0" r="13298"/>
          <a:stretch>
            <a:fillRect/>
          </a:stretch>
        </p:blipFill>
        <p:spPr bwMode="auto">
          <a:xfrm>
            <a:off x="6889530" y="1040524"/>
            <a:ext cx="2036175" cy="2891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1223506-29DC-93B6-1E77-A3D788A98F64}"/>
              </a:ext>
            </a:extLst>
          </p:cNvPr>
          <p:cNvSpPr txBox="1"/>
          <p:nvPr/>
        </p:nvSpPr>
        <p:spPr>
          <a:xfrm>
            <a:off x="5027401" y="4196491"/>
            <a:ext cx="1370859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Участник команды:</a:t>
            </a:r>
          </a:p>
          <a:p>
            <a:pPr algn="ctr"/>
            <a:r>
              <a:rPr lang="ru-RU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Штоколов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Семен Сергеевич,</a:t>
            </a:r>
          </a:p>
          <a:p>
            <a:pPr algn="ctr"/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аналитик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30E4831-93F7-022F-4879-B937B5221D09}"/>
              </a:ext>
            </a:extLst>
          </p:cNvPr>
          <p:cNvSpPr txBox="1"/>
          <p:nvPr/>
        </p:nvSpPr>
        <p:spPr>
          <a:xfrm>
            <a:off x="6794938" y="4211460"/>
            <a:ext cx="2081049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Участник команды:</a:t>
            </a:r>
          </a:p>
          <a:p>
            <a:pPr algn="ctr"/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Олешко Артем Игоревич,</a:t>
            </a:r>
          </a:p>
          <a:p>
            <a:pPr algn="ctr"/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оператор </a:t>
            </a:r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электронного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набора и верстки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886B7EB7-A99D-C166-A065-FEF2492E6BF4}"/>
              </a:ext>
            </a:extLst>
          </p:cNvPr>
          <p:cNvSpPr txBox="1"/>
          <p:nvPr/>
        </p:nvSpPr>
        <p:spPr>
          <a:xfrm>
            <a:off x="2506718" y="3909848"/>
            <a:ext cx="1907626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Участник команды:</a:t>
            </a:r>
          </a:p>
          <a:p>
            <a:pPr algn="ctr"/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Солоненко Егор Петрович,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дизайнер презентаций</a:t>
            </a:r>
          </a:p>
        </p:txBody>
      </p:sp>
      <p:pic>
        <p:nvPicPr>
          <p:cNvPr id="17" name="Рисунок 17" descr="Изображение выглядит как человек, в помещении, волосы, близко&#10;&#10;Автоматически созданное описание">
            <a:extLst>
              <a:ext uri="{FF2B5EF4-FFF2-40B4-BE49-F238E27FC236}">
                <a16:creationId xmlns:a16="http://schemas.microsoft.com/office/drawing/2014/main" xmlns="" id="{2C554BD9-8F94-0CB0-1428-0A091A52EC5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t="2966" b="15254"/>
          <a:stretch>
            <a:fillRect/>
          </a:stretch>
        </p:blipFill>
        <p:spPr>
          <a:xfrm>
            <a:off x="220718" y="1032288"/>
            <a:ext cx="2017986" cy="2616924"/>
          </a:xfrm>
          <a:prstGeom prst="rect">
            <a:avLst/>
          </a:prstGeom>
        </p:spPr>
      </p:pic>
      <p:pic>
        <p:nvPicPr>
          <p:cNvPr id="3" name="Рисунок 5" descr="Изображение выглядит как человек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xmlns="" id="{9B5F2B79-D6FD-D4AF-D511-359979F633B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66855" y="1028051"/>
            <a:ext cx="2183973" cy="26137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6D48025-EF98-2FB0-DA6E-8F3A08CA05A2}"/>
              </a:ext>
            </a:extLst>
          </p:cNvPr>
          <p:cNvSpPr txBox="1"/>
          <p:nvPr/>
        </p:nvSpPr>
        <p:spPr>
          <a:xfrm>
            <a:off x="189186" y="3815256"/>
            <a:ext cx="2144110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Участник команды:</a:t>
            </a:r>
          </a:p>
          <a:p>
            <a:pPr algn="ctr"/>
            <a:r>
              <a:rPr lang="ru-RU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Юлукова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Марина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Игоревна, </a:t>
            </a:r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оператор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электронного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набора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верстки, </a:t>
            </a: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программист</a:t>
            </a:r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99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xmlns="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5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08DA8C2B-F370-03A6-4A62-8E6C4B26EB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95" r="22887" b="-1"/>
          <a:stretch/>
        </p:blipFill>
        <p:spPr>
          <a:xfrm>
            <a:off x="21" y="10"/>
            <a:ext cx="3938670" cy="662642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26091" y="218365"/>
            <a:ext cx="4831306" cy="85041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Вопросы к экспертам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978233" y="985652"/>
            <a:ext cx="4892634" cy="5474524"/>
          </a:xfrm>
        </p:spPr>
        <p:txBody>
          <a:bodyPr>
            <a:noAutofit/>
          </a:bodyPr>
          <a:lstStyle/>
          <a:p>
            <a:pPr marL="87313" indent="431800" algn="just">
              <a:spcBef>
                <a:spcPts val="0"/>
              </a:spcBef>
              <a:spcAft>
                <a:spcPts val="500"/>
              </a:spcAft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Правильно ли мы понимаем, что в итоге мы можем сделать некий простой или общий вариант графической оболочки, а в дальнейшем продолжать с ней работать?</a:t>
            </a:r>
          </a:p>
          <a:p>
            <a:pPr marL="87313" indent="431800" algn="just">
              <a:spcBef>
                <a:spcPts val="0"/>
              </a:spcBef>
              <a:spcAft>
                <a:spcPts val="500"/>
              </a:spcAft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каким специалистам и экспертам Вы посоветуете нам обратиться?</a:t>
            </a:r>
          </a:p>
          <a:p>
            <a:pPr marL="87313" indent="431800" algn="just">
              <a:spcBef>
                <a:spcPts val="0"/>
              </a:spcBef>
              <a:spcAft>
                <a:spcPts val="500"/>
              </a:spcAft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Какие дальнейшие шаги по работе над проектом Вы рекомендуете?</a:t>
            </a:r>
          </a:p>
          <a:p>
            <a:pPr marL="87313" indent="431800" algn="just">
              <a:spcBef>
                <a:spcPts val="0"/>
              </a:spcBef>
              <a:spcAft>
                <a:spcPts val="500"/>
              </a:spcAft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Посоветуйте, как нам пройти все этапы, чтобы выполнить работу?</a:t>
            </a:r>
          </a:p>
        </p:txBody>
      </p:sp>
    </p:spTree>
    <p:extLst>
      <p:ext uri="{BB962C8B-B14F-4D97-AF65-F5344CB8AC3E}">
        <p14:creationId xmlns:p14="http://schemas.microsoft.com/office/powerpoint/2010/main" val="227067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6">
            <a:extLst>
              <a:ext uri="{FF2B5EF4-FFF2-40B4-BE49-F238E27FC236}">
                <a16:creationId xmlns:a16="http://schemas.microsoft.com/office/drawing/2014/main" xmlns="" id="{79BB35BC-D5C2-4C8B-A22A-A71E619191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9634" y="362606"/>
            <a:ext cx="5495875" cy="110358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Заинтересованные стороны/стейкхолдеры</a:t>
            </a:r>
          </a:p>
        </p:txBody>
      </p:sp>
      <p:pic>
        <p:nvPicPr>
          <p:cNvPr id="8" name="Рисунок 8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75B84403-1FC0-A3AF-D8BD-AB1C601753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6041" r="36633" b="-1"/>
          <a:stretch/>
        </p:blipFill>
        <p:spPr>
          <a:xfrm>
            <a:off x="332529" y="560547"/>
            <a:ext cx="3072823" cy="6064971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22" name="Content Placeholder 13">
            <a:extLst>
              <a:ext uri="{FF2B5EF4-FFF2-40B4-BE49-F238E27FC236}">
                <a16:creationId xmlns:a16="http://schemas.microsoft.com/office/drawing/2014/main" xmlns="" id="{389CE6D1-3025-E952-B0FC-4D5A934D0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9362" y="1680878"/>
            <a:ext cx="5199797" cy="462438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600" u="sng" dirty="0">
                <a:latin typeface="Times New Roman"/>
                <a:cs typeface="Times New Roman"/>
              </a:rPr>
              <a:t>Специалисты и руководители: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dirty="0">
                <a:latin typeface="Times New Roman"/>
                <a:cs typeface="Times New Roman"/>
              </a:rPr>
              <a:t> технических отделов на предприятиях промышленного производства этилена и пропилена;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dirty="0">
                <a:latin typeface="Times New Roman"/>
                <a:cs typeface="Times New Roman"/>
              </a:rPr>
              <a:t>научных лабораторий, научно-исследовательских и проектных организаций;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dirty="0">
                <a:latin typeface="Times New Roman"/>
                <a:cs typeface="Times New Roman"/>
              </a:rPr>
              <a:t>завода ЭП-300 «Томский нефтехимический комбинат</a:t>
            </a:r>
            <a:r>
              <a:rPr lang="ru-RU" sz="2600" dirty="0" smtClean="0">
                <a:latin typeface="Times New Roman"/>
                <a:cs typeface="Times New Roman"/>
              </a:rPr>
              <a:t>».</a:t>
            </a:r>
            <a:endParaRPr lang="ru-RU" sz="26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7667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xmlns="" id="{79BB35BC-D5C2-4C8B-A22A-A71E619191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21123" y="245660"/>
            <a:ext cx="5308980" cy="1342197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Дальнейшие шаги по работе над проектом</a:t>
            </a:r>
          </a:p>
        </p:txBody>
      </p:sp>
      <p:pic>
        <p:nvPicPr>
          <p:cNvPr id="8" name="Рисунок 8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8CF707B0-5B98-9249-C967-75DA97DAA0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6041" r="36633" b="-1"/>
          <a:stretch/>
        </p:blipFill>
        <p:spPr>
          <a:xfrm>
            <a:off x="0" y="252259"/>
            <a:ext cx="3729521" cy="64007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xmlns="" id="{547116F3-7142-22D4-FFBF-744B47E24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3724" y="1628801"/>
            <a:ext cx="5087321" cy="5004012"/>
          </a:xfrm>
        </p:spPr>
        <p:txBody>
          <a:bodyPr>
            <a:normAutofit/>
          </a:bodyPr>
          <a:lstStyle/>
          <a:p>
            <a:pPr marL="0" indent="355600" algn="just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Провести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более детальное исследование аналогов зарубежных и российских.</a:t>
            </a:r>
          </a:p>
          <a:p>
            <a:pPr marL="0" indent="355600" algn="just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Разработка алгоритма работы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Цифровой оболочки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представленной ИМС процесса пиролиза УВ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55600" algn="just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Подбор языка программирования.</a:t>
            </a:r>
          </a:p>
          <a:p>
            <a:pPr marL="0" indent="355600" algn="just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Запись алгоритма с помощью языка программирования, т.е. создание файла с компьютерной программой.</a:t>
            </a:r>
          </a:p>
          <a:p>
            <a:pPr marL="0" indent="355600" algn="just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Процесс отладки программы, адаптация.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66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616</TotalTime>
  <Words>522</Words>
  <Application>Microsoft Office PowerPoint</Application>
  <PresentationFormat>Экран (4:3)</PresentationFormat>
  <Paragraphs>72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Цифровой дизайн ИМС </vt:lpstr>
      <vt:lpstr>Пользователь и его проблема</vt:lpstr>
      <vt:lpstr>Решение проблемы</vt:lpstr>
      <vt:lpstr>Решение проблемы</vt:lpstr>
      <vt:lpstr>Решение проблемы</vt:lpstr>
      <vt:lpstr>Аналоги решения</vt:lpstr>
      <vt:lpstr>Команда</vt:lpstr>
      <vt:lpstr>Презентация PowerPoint</vt:lpstr>
      <vt:lpstr>Вопросы к экспертам</vt:lpstr>
      <vt:lpstr>Заинтересованные стороны/стейкхолдеры</vt:lpstr>
      <vt:lpstr>Дальнейшие шаги по работе над проектом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Цифровой дизайн ИМС  Алтайский государственный аграрный университет</dc:title>
  <dc:creator>Егор Солоненко</dc:creator>
  <cp:lastModifiedBy>Егор Солоненко</cp:lastModifiedBy>
  <cp:revision>335</cp:revision>
  <dcterms:created xsi:type="dcterms:W3CDTF">2023-03-31T15:45:58Z</dcterms:created>
  <dcterms:modified xsi:type="dcterms:W3CDTF">2023-04-13T13:34:58Z</dcterms:modified>
</cp:coreProperties>
</file>