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71" r:id="rId10"/>
    <p:sldId id="263" r:id="rId11"/>
    <p:sldId id="274" r:id="rId12"/>
    <p:sldId id="276" r:id="rId13"/>
    <p:sldId id="265" r:id="rId14"/>
    <p:sldId id="266" r:id="rId15"/>
    <p:sldId id="267" r:id="rId16"/>
    <p:sldId id="269" r:id="rId17"/>
    <p:sldId id="270" r:id="rId18"/>
  </p:sldIdLst>
  <p:sldSz cx="15119350" cy="10691813"/>
  <p:notesSz cx="9928225" cy="14357350"/>
  <p:embeddedFontLst>
    <p:embeddedFont>
      <p:font typeface="Arial Black" panose="020B0A04020102020204" pitchFamily="3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878787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404" y="96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384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3228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1329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3625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3113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1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19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9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52.png"/><Relationship Id="rId3" Type="http://schemas.openxmlformats.org/officeDocument/2006/relationships/image" Target="../media/image19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itiative.leader-ea.su/" TargetMode="External"/><Relationship Id="rId11" Type="http://schemas.openxmlformats.org/officeDocument/2006/relationships/image" Target="../media/image50.png"/><Relationship Id="rId5" Type="http://schemas.openxmlformats.org/officeDocument/2006/relationships/hyperlink" Target="https://forms.gle/WxhnGDhaL7VdoyRK6" TargetMode="External"/><Relationship Id="rId10" Type="http://schemas.openxmlformats.org/officeDocument/2006/relationships/image" Target="../media/image49.svg"/><Relationship Id="rId4" Type="http://schemas.openxmlformats.org/officeDocument/2006/relationships/hyperlink" Target="https://forms.gle/36erxYqHtJDYmgkn8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19.png"/><Relationship Id="rId7" Type="http://schemas.openxmlformats.org/officeDocument/2006/relationships/image" Target="../media/image56.png"/><Relationship Id="rId12" Type="http://schemas.openxmlformats.org/officeDocument/2006/relationships/image" Target="../media/image6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sv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svg"/><Relationship Id="rId4" Type="http://schemas.openxmlformats.org/officeDocument/2006/relationships/hyperlink" Target="http://initiative.leader-ea.su/" TargetMode="External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hyperlink" Target="https://leader-ea.su/index.php/o-proekte/organizatsionnaya-struktura/direktsiya" TargetMode="Externa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emf"/><Relationship Id="rId4" Type="http://schemas.openxmlformats.org/officeDocument/2006/relationships/package" Target="../embeddings/Microsoft_Excel_Worksheet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nitiative@leader-ea.su" TargetMode="External"/><Relationship Id="rId4" Type="http://schemas.openxmlformats.org/officeDocument/2006/relationships/hyperlink" Target="http://initiative.leader-ea.s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dirty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 dirty="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83726" y="4278176"/>
            <a:ext cx="9421169" cy="409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70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700" b="1" dirty="0">
                <a:solidFill>
                  <a:schemeClr val="dk1"/>
                </a:solidFill>
                <a:latin typeface="Mont"/>
                <a:ea typeface="Arial Black"/>
                <a:cs typeface="Arial Black"/>
                <a:sym typeface="Arial Black"/>
              </a:rPr>
              <a:t>Общественная платформа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000" b="1" dirty="0">
              <a:solidFill>
                <a:schemeClr val="dk1"/>
              </a:solidFill>
              <a:latin typeface="Mont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00" b="1" dirty="0">
                <a:solidFill>
                  <a:schemeClr val="dk1"/>
                </a:solidFill>
                <a:latin typeface="Mont"/>
                <a:ea typeface="Arial Black"/>
                <a:cs typeface="Arial Black"/>
                <a:sym typeface="Arial Black"/>
              </a:rPr>
              <a:t>«БОЛЬШОЕ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00" b="1" dirty="0">
                <a:solidFill>
                  <a:schemeClr val="dk1"/>
                </a:solidFill>
                <a:latin typeface="Mont"/>
                <a:ea typeface="Arial Black"/>
                <a:cs typeface="Arial Black"/>
                <a:sym typeface="Arial Black"/>
              </a:rPr>
              <a:t>ЕВРАЗИЙСКОЕ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00" b="1" dirty="0">
                <a:solidFill>
                  <a:schemeClr val="dk1"/>
                </a:solidFill>
                <a:latin typeface="Mont"/>
                <a:ea typeface="Arial Black"/>
                <a:cs typeface="Arial Black"/>
                <a:sym typeface="Arial Black"/>
              </a:rPr>
              <a:t>ПАРТНЁРСТВО»</a:t>
            </a:r>
            <a:endParaRPr sz="13100" b="1" dirty="0">
              <a:solidFill>
                <a:schemeClr val="dk1"/>
              </a:solidFill>
              <a:latin typeface="Mont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https://pt.2035.university/project/bolsoe-evrazijskoe-partnerstvo-obsestvennaa-platforma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90774" y="2321938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57EC044-6432-4E85-B598-AE9CC9A698E3}"/>
              </a:ext>
            </a:extLst>
          </p:cNvPr>
          <p:cNvSpPr/>
          <p:nvPr/>
        </p:nvSpPr>
        <p:spPr>
          <a:xfrm>
            <a:off x="790799" y="4085379"/>
            <a:ext cx="11752318" cy="5089785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endParaRPr lang="ru-RU" sz="2400" b="1" i="1" dirty="0">
              <a:solidFill>
                <a:schemeClr val="tx1"/>
              </a:solidFill>
              <a:latin typeface="Mont"/>
            </a:endParaRPr>
          </a:p>
          <a:p>
            <a:pPr>
              <a:lnSpc>
                <a:spcPct val="115000"/>
              </a:lnSpc>
            </a:pPr>
            <a:endParaRPr lang="ru-RU" sz="2400" b="1" i="1" dirty="0">
              <a:solidFill>
                <a:schemeClr val="tx1"/>
              </a:solidFill>
              <a:latin typeface="Mont"/>
            </a:endParaRPr>
          </a:p>
          <a:p>
            <a:pPr algn="r">
              <a:lnSpc>
                <a:spcPct val="115000"/>
              </a:lnSpc>
            </a:pPr>
            <a:r>
              <a:rPr lang="ru-RU" sz="2400" b="1" i="1" dirty="0">
                <a:solidFill>
                  <a:schemeClr val="tx1"/>
                </a:solidFill>
                <a:latin typeface="Mont"/>
              </a:rPr>
              <a:t>Проблематика</a:t>
            </a:r>
          </a:p>
          <a:p>
            <a:pPr lvl="0">
              <a:lnSpc>
                <a:spcPct val="115000"/>
              </a:lnSpc>
            </a:pPr>
            <a:r>
              <a:rPr lang="ru-RU" sz="4400" b="1" dirty="0">
                <a:solidFill>
                  <a:schemeClr val="bg2"/>
                </a:solidFill>
                <a:latin typeface="Mont"/>
              </a:rPr>
              <a:t>1.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На данный момент решение Президента РФ не реализовано</a:t>
            </a:r>
          </a:p>
          <a:p>
            <a:pPr lvl="0">
              <a:lnSpc>
                <a:spcPct val="115000"/>
              </a:lnSpc>
            </a:pPr>
            <a:r>
              <a:rPr lang="ru-RU" sz="4400" b="1" dirty="0">
                <a:solidFill>
                  <a:schemeClr val="bg2"/>
                </a:solidFill>
                <a:latin typeface="Mont"/>
              </a:rPr>
              <a:t>2.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Изоляционизм, широкое применение протекционистских мер привело к глобальной конфронтации</a:t>
            </a:r>
          </a:p>
          <a:p>
            <a:pPr lvl="0">
              <a:lnSpc>
                <a:spcPct val="115000"/>
              </a:lnSpc>
            </a:pPr>
            <a:r>
              <a:rPr lang="ru-RU" sz="4400" b="1" dirty="0">
                <a:solidFill>
                  <a:schemeClr val="bg2"/>
                </a:solidFill>
                <a:latin typeface="Mont"/>
              </a:rPr>
              <a:t>3.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Конкуренция между крупными державами воспринимаются как враждебные</a:t>
            </a:r>
          </a:p>
          <a:p>
            <a:pPr lvl="0">
              <a:lnSpc>
                <a:spcPct val="115000"/>
              </a:lnSpc>
            </a:pPr>
            <a:r>
              <a:rPr lang="ru-RU" sz="4400" b="1" dirty="0">
                <a:solidFill>
                  <a:schemeClr val="bg2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Назрела необходимость объединяться и формировать общее, открытое и недискриминационное международное экономическое и гуманитарное партнерство</a:t>
            </a:r>
            <a:endParaRPr lang="ru-RU" sz="2400" b="1" dirty="0">
              <a:solidFill>
                <a:schemeClr val="lt1"/>
              </a:solidFill>
              <a:latin typeface="Mont"/>
            </a:endParaRPr>
          </a:p>
          <a:p>
            <a:pPr marL="514350" lvl="0" indent="-514350">
              <a:lnSpc>
                <a:spcPct val="115000"/>
              </a:lnSpc>
              <a:buFont typeface="+mj-lt"/>
              <a:buAutoNum type="arabicPeriod"/>
            </a:pPr>
            <a:endParaRPr lang="ru-RU" sz="2400" dirty="0">
              <a:solidFill>
                <a:schemeClr val="tx1"/>
              </a:solidFill>
              <a:latin typeface="Mont"/>
            </a:endParaRPr>
          </a:p>
          <a:p>
            <a:endParaRPr lang="ru-RU" sz="2400" dirty="0"/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1CE568C-4098-4D5F-9F5A-1100D79D5858}"/>
              </a:ext>
            </a:extLst>
          </p:cNvPr>
          <p:cNvSpPr/>
          <p:nvPr/>
        </p:nvSpPr>
        <p:spPr>
          <a:xfrm>
            <a:off x="11096786" y="1717792"/>
            <a:ext cx="1301858" cy="165720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826E571-26C7-40F6-8F91-16E2BB352EE6}"/>
              </a:ext>
            </a:extLst>
          </p:cNvPr>
          <p:cNvSpPr/>
          <p:nvPr/>
        </p:nvSpPr>
        <p:spPr>
          <a:xfrm>
            <a:off x="4942484" y="1717792"/>
            <a:ext cx="7456160" cy="1657209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ru-RU" sz="2500" b="1" i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</a:rPr>
              <a:t>«Большое евразийское партнерство станет центром, который заинтересует многих…»</a:t>
            </a:r>
            <a:r>
              <a:rPr lang="ru-RU" sz="2500" b="1" i="1" dirty="0">
                <a:solidFill>
                  <a:schemeClr val="tx1"/>
                </a:solidFill>
                <a:latin typeface="Mont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ru-RU" sz="2500" b="1" i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</a:rPr>
              <a:t>26 мая 2022 г.,  В.В.Путин, Президент РФ</a:t>
            </a:r>
            <a:endParaRPr lang="ru-RU" sz="2500" b="1" i="1" dirty="0">
              <a:solidFill>
                <a:schemeClr val="tx1"/>
              </a:solidFill>
              <a:latin typeface="Mont"/>
            </a:endParaRPr>
          </a:p>
        </p:txBody>
      </p:sp>
      <p:pic>
        <p:nvPicPr>
          <p:cNvPr id="7" name="Рисунок 6" descr="Изображение выглядит как человек, мужчина, стена, костюм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216C4AE8-FEE8-4AC0-BBEB-BE670CEDCB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098" t="-967" r="20773" b="967"/>
          <a:stretch/>
        </p:blipFill>
        <p:spPr>
          <a:xfrm>
            <a:off x="11982743" y="1182173"/>
            <a:ext cx="2653071" cy="2728445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028D95FE-FB7C-4169-BBCF-E99777563EA8}"/>
              </a:ext>
            </a:extLst>
          </p:cNvPr>
          <p:cNvCxnSpPr/>
          <p:nvPr/>
        </p:nvCxnSpPr>
        <p:spPr>
          <a:xfrm>
            <a:off x="1151866" y="5445284"/>
            <a:ext cx="10833315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822895A-1D77-4816-84B9-CE5ED23F3BF2}"/>
              </a:ext>
            </a:extLst>
          </p:cNvPr>
          <p:cNvCxnSpPr/>
          <p:nvPr/>
        </p:nvCxnSpPr>
        <p:spPr>
          <a:xfrm>
            <a:off x="1151866" y="6667067"/>
            <a:ext cx="10833315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994F752-240D-4F98-A3C6-A3B678EC1735}"/>
              </a:ext>
            </a:extLst>
          </p:cNvPr>
          <p:cNvCxnSpPr/>
          <p:nvPr/>
        </p:nvCxnSpPr>
        <p:spPr>
          <a:xfrm>
            <a:off x="1151866" y="7441982"/>
            <a:ext cx="10833315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4283D20-F79B-4576-B766-FA07A6B6DA23}"/>
              </a:ext>
            </a:extLst>
          </p:cNvPr>
          <p:cNvCxnSpPr/>
          <p:nvPr/>
        </p:nvCxnSpPr>
        <p:spPr>
          <a:xfrm>
            <a:off x="1151866" y="9175164"/>
            <a:ext cx="10833315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808383" y="1674534"/>
            <a:ext cx="12949271" cy="159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ОБЩЕСТВЕННАЯ ПЛАТФОРМА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«БОЛЬШОЕ ЕВРАЗИЙСКОЕ ПАРТНЕРСТВО»</a:t>
            </a: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0AF6A09-DA62-A460-1CF5-804A105B40FF}"/>
              </a:ext>
            </a:extLst>
          </p:cNvPr>
          <p:cNvSpPr/>
          <p:nvPr/>
        </p:nvSpPr>
        <p:spPr>
          <a:xfrm>
            <a:off x="7013190" y="3401208"/>
            <a:ext cx="7911676" cy="599451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buClr>
                <a:schemeClr val="bg1"/>
              </a:buClr>
            </a:pPr>
            <a:r>
              <a:rPr lang="ru-RU" sz="28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Пространство </a:t>
            </a:r>
            <a:r>
              <a:rPr lang="ru-RU" sz="2800" b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совместного развития </a:t>
            </a:r>
            <a:r>
              <a:rPr lang="ru-RU" sz="28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в целях:</a:t>
            </a:r>
            <a:endParaRPr lang="ru-RU" sz="2800" dirty="0">
              <a:solidFill>
                <a:schemeClr val="tx1"/>
              </a:solidFill>
              <a:latin typeface="Mon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/>
              </a:solidFill>
              <a:latin typeface="Mon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оздание социального солидарного капитала</a:t>
            </a:r>
            <a:br>
              <a:rPr lang="ru-RU" sz="2800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effectLst/>
              <a:latin typeface="Mon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азвитие сетевой этики «порядочности» взаимности и диалога во всех сферах человеческой деятельности, сетевой морально-нравственной культуры</a:t>
            </a:r>
            <a:br>
              <a:rPr lang="ru-RU" sz="2800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effectLst/>
              <a:latin typeface="Mon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ормирование новой модели «поведения» в меняющейся системе международных отношений</a:t>
            </a:r>
            <a:endParaRPr lang="ru-RU" sz="2800" dirty="0">
              <a:solidFill>
                <a:schemeClr val="tx1"/>
              </a:solidFill>
              <a:latin typeface="Mont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FFC253F-4856-4366-9504-B6688E51FDDD}"/>
              </a:ext>
            </a:extLst>
          </p:cNvPr>
          <p:cNvSpPr/>
          <p:nvPr/>
        </p:nvSpPr>
        <p:spPr>
          <a:xfrm>
            <a:off x="790799" y="4836498"/>
            <a:ext cx="5147429" cy="3286882"/>
          </a:xfrm>
          <a:prstGeom prst="round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Самостоятельное движение, объединяющее реальные проекты реальных людей </a:t>
            </a:r>
            <a:r>
              <a:rPr lang="ru-RU" sz="2800" b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без политики</a:t>
            </a:r>
            <a:r>
              <a:rPr lang="ru-RU" sz="28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, на принципах «общественного договора»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B7C794D-105C-47CF-97F4-C68043F197CC}"/>
              </a:ext>
            </a:extLst>
          </p:cNvPr>
          <p:cNvCxnSpPr>
            <a:cxnSpLocks/>
          </p:cNvCxnSpPr>
          <p:nvPr/>
        </p:nvCxnSpPr>
        <p:spPr>
          <a:xfrm>
            <a:off x="7844336" y="5465087"/>
            <a:ext cx="612566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67E4BCB-B330-4896-99F7-BEE47F31BACF}"/>
              </a:ext>
            </a:extLst>
          </p:cNvPr>
          <p:cNvCxnSpPr>
            <a:cxnSpLocks/>
          </p:cNvCxnSpPr>
          <p:nvPr/>
        </p:nvCxnSpPr>
        <p:spPr>
          <a:xfrm>
            <a:off x="7844336" y="7867498"/>
            <a:ext cx="612566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4;p14">
            <a:extLst>
              <a:ext uri="{FF2B5EF4-FFF2-40B4-BE49-F238E27FC236}">
                <a16:creationId xmlns:a16="http://schemas.microsoft.com/office/drawing/2014/main" id="{6C5DEFE9-B578-4D01-9EBB-9C3DF97A3350}"/>
              </a:ext>
            </a:extLst>
          </p:cNvPr>
          <p:cNvSpPr txBox="1"/>
          <p:nvPr/>
        </p:nvSpPr>
        <p:spPr>
          <a:xfrm>
            <a:off x="808383" y="1674534"/>
            <a:ext cx="12949271" cy="159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ОБЩЕСТВЕННАЯ ПЛАТФОРМА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«БОЛЬШОЕ ЕВРАЗИЙСКОЕ ПАРТНЕРСТВО»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65B382A-541A-420C-B0C3-2012C078F710}"/>
              </a:ext>
            </a:extLst>
          </p:cNvPr>
          <p:cNvSpPr/>
          <p:nvPr/>
        </p:nvSpPr>
        <p:spPr>
          <a:xfrm>
            <a:off x="808383" y="3324759"/>
            <a:ext cx="13897096" cy="160765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Уникальный инструмент для отбора «Проектов Тысячелетия». 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Участие в отборе и публикация на платформе «Большое евразийское партнёрство», </a:t>
            </a:r>
            <a:r>
              <a:rPr lang="ru-RU" sz="2800" b="1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поможет сделать проект, инициативу, идею узнаваемой, востребованной, работающей и привлекательной инвесторам на международном уровне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131B7EC-05FD-4AF2-AE94-BC00E3F761B9}"/>
              </a:ext>
            </a:extLst>
          </p:cNvPr>
          <p:cNvSpPr/>
          <p:nvPr/>
        </p:nvSpPr>
        <p:spPr>
          <a:xfrm>
            <a:off x="5692155" y="5582645"/>
            <a:ext cx="4503176" cy="40612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1500"/>
              </a:spcAft>
            </a:pPr>
            <a:r>
              <a:rPr lang="ru-RU" sz="2400" b="1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Форма «мягкой силы»,</a:t>
            </a:r>
            <a:br>
              <a:rPr lang="ru-RU" sz="2400" b="1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инициатива действующей Международной программы «Кадровый резерв «ЛИДЕРЫ ЕВРАЗИИ», которая </a:t>
            </a:r>
            <a:r>
              <a:rPr lang="ru-RU" sz="2400" b="1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способствует расширению международных общественных идей и проектов людей Большой Евразии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AF7AB34-D580-48A0-AE8E-5A192E35D81B}"/>
              </a:ext>
            </a:extLst>
          </p:cNvPr>
          <p:cNvSpPr/>
          <p:nvPr/>
        </p:nvSpPr>
        <p:spPr>
          <a:xfrm>
            <a:off x="1136635" y="6425825"/>
            <a:ext cx="3953654" cy="30722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  <a:latin typeface="Mont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</a:rPr>
              <a:t>Объединение усилий </a:t>
            </a:r>
            <a:r>
              <a:rPr lang="ru-RU" sz="2400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</a:rPr>
              <a:t>граждан, компаний, организаций и интеграционных структур</a:t>
            </a:r>
            <a:endParaRPr lang="ru-RU" sz="2400" dirty="0">
              <a:solidFill>
                <a:schemeClr val="tx1"/>
              </a:solidFill>
              <a:latin typeface="Mont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90A7C5D-80C9-4962-B297-8C188CE5F063}"/>
              </a:ext>
            </a:extLst>
          </p:cNvPr>
          <p:cNvSpPr/>
          <p:nvPr/>
        </p:nvSpPr>
        <p:spPr>
          <a:xfrm>
            <a:off x="10723535" y="6746398"/>
            <a:ext cx="3953654" cy="275165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tx1"/>
              </a:solidFill>
              <a:latin typeface="Mon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Mon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Активное соучастие, свобода в отношениях, возможность высказаться, поддержать, предложить </a:t>
            </a:r>
            <a:r>
              <a:rPr lang="ru-RU" sz="2400" b="1" dirty="0">
                <a:solidFill>
                  <a:schemeClr val="tx1"/>
                </a:solidFill>
                <a:latin typeface="Mont"/>
                <a:ea typeface="Calibri" panose="020F0502020204030204" pitchFamily="34" charset="0"/>
                <a:cs typeface="Times New Roman" panose="02020603050405020304" pitchFamily="18" charset="0"/>
              </a:rPr>
              <a:t>для граждан Большой Евразии</a:t>
            </a:r>
          </a:p>
        </p:txBody>
      </p:sp>
      <p:pic>
        <p:nvPicPr>
          <p:cNvPr id="4" name="Рисунок 3" descr="Мозговой штурм группы">
            <a:extLst>
              <a:ext uri="{FF2B5EF4-FFF2-40B4-BE49-F238E27FC236}">
                <a16:creationId xmlns:a16="http://schemas.microsoft.com/office/drawing/2014/main" id="{DB799D84-D8BF-4CF6-9A55-34CA91F290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3815" y="5076061"/>
            <a:ext cx="2499293" cy="2499293"/>
          </a:xfrm>
          <a:prstGeom prst="rect">
            <a:avLst/>
          </a:prstGeom>
        </p:spPr>
      </p:pic>
      <p:pic>
        <p:nvPicPr>
          <p:cNvPr id="6" name="Рисунок 5" descr="Успех группы">
            <a:extLst>
              <a:ext uri="{FF2B5EF4-FFF2-40B4-BE49-F238E27FC236}">
                <a16:creationId xmlns:a16="http://schemas.microsoft.com/office/drawing/2014/main" id="{30159A59-0768-48F6-A752-D5CAA308F9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38284" y="5047696"/>
            <a:ext cx="2751655" cy="27516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1" y="2164550"/>
            <a:ext cx="12934318" cy="2842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ctr" fontAlgn="ctr"/>
            <a:r>
              <a:rPr lang="ru-RU" sz="3600" b="1" i="0" dirty="0">
                <a:solidFill>
                  <a:schemeClr val="tx1"/>
                </a:solidFill>
                <a:effectLst/>
                <a:latin typeface="Mont"/>
              </a:rPr>
              <a:t>В рамках международного сотрудничества аналогов проекта </a:t>
            </a:r>
            <a:r>
              <a:rPr lang="ru-RU" sz="6600" b="1" i="0" dirty="0">
                <a:solidFill>
                  <a:schemeClr val="bg2"/>
                </a:solidFill>
                <a:effectLst/>
                <a:latin typeface="Mont"/>
              </a:rPr>
              <a:t>НЕТ</a:t>
            </a:r>
          </a:p>
          <a:p>
            <a:pPr algn="ctr" fontAlgn="ctr"/>
            <a:r>
              <a:rPr lang="ru-RU" sz="3600" b="1" i="0" dirty="0">
                <a:solidFill>
                  <a:schemeClr val="tx1"/>
                </a:solidFill>
                <a:effectLst/>
                <a:latin typeface="Mont"/>
              </a:rPr>
              <a:t>Рассматривая РФ, косвенный прекрасный конкурент -«Архипелаг 2022»</a:t>
            </a:r>
            <a:endParaRPr sz="2300" b="1" i="0" u="none" strike="noStrike" cap="none" dirty="0">
              <a:solidFill>
                <a:schemeClr val="lt1"/>
              </a:solidFill>
              <a:latin typeface="Mont"/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11;p12">
            <a:extLst>
              <a:ext uri="{FF2B5EF4-FFF2-40B4-BE49-F238E27FC236}">
                <a16:creationId xmlns:a16="http://schemas.microsoft.com/office/drawing/2014/main" id="{ED18A754-4E5F-4A8E-A383-B8DF27C58D2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1547" y="3872202"/>
            <a:ext cx="7053280" cy="7044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ар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1446E36-B0EC-4270-8488-87CCBD140F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0798" y="7049591"/>
            <a:ext cx="7034093" cy="3253269"/>
          </a:xfrm>
          <a:prstGeom prst="rect">
            <a:avLst/>
          </a:prstGeom>
        </p:spPr>
      </p:pic>
      <p:pic>
        <p:nvPicPr>
          <p:cNvPr id="166" name="Google Shape;166;p17"/>
          <p:cNvPicPr preferRelativeResize="0"/>
          <p:nvPr/>
        </p:nvPicPr>
        <p:blipFill rotWithShape="1">
          <a:blip r:embed="rId5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8;p16">
            <a:extLst>
              <a:ext uri="{FF2B5EF4-FFF2-40B4-BE49-F238E27FC236}">
                <a16:creationId xmlns:a16="http://schemas.microsoft.com/office/drawing/2014/main" id="{C3B47781-CA27-4B0C-9761-3E4A664E3ED0}"/>
              </a:ext>
            </a:extLst>
          </p:cNvPr>
          <p:cNvSpPr txBox="1"/>
          <p:nvPr/>
        </p:nvSpPr>
        <p:spPr>
          <a:xfrm>
            <a:off x="808383" y="4002679"/>
            <a:ext cx="6001964" cy="2781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l" fontAlgn="ctr"/>
            <a:r>
              <a:rPr lang="ru-RU" sz="4400" b="1" i="0" dirty="0">
                <a:solidFill>
                  <a:schemeClr val="bg2"/>
                </a:solidFill>
                <a:effectLst/>
                <a:latin typeface="Mont"/>
              </a:rPr>
              <a:t>193</a:t>
            </a:r>
            <a:r>
              <a:rPr lang="ru-RU" sz="2400" b="1" i="0" dirty="0">
                <a:solidFill>
                  <a:schemeClr val="tx1"/>
                </a:solidFill>
                <a:effectLst/>
                <a:latin typeface="Mont"/>
              </a:rPr>
              <a:t>   </a:t>
            </a:r>
            <a:r>
              <a:rPr lang="ru-RU" sz="2400" i="0" dirty="0">
                <a:solidFill>
                  <a:schemeClr val="tx1"/>
                </a:solidFill>
                <a:effectLst/>
                <a:latin typeface="Mont"/>
              </a:rPr>
              <a:t>Государства</a:t>
            </a:r>
          </a:p>
          <a:p>
            <a:pPr algn="l" fontAlgn="ctr"/>
            <a:r>
              <a:rPr lang="ru-RU" sz="4400" b="1" i="0" dirty="0">
                <a:solidFill>
                  <a:schemeClr val="bg2"/>
                </a:solidFill>
                <a:effectLst/>
                <a:latin typeface="Mont"/>
              </a:rPr>
              <a:t>11    </a:t>
            </a:r>
            <a:r>
              <a:rPr lang="ru-RU" sz="2400" i="0" dirty="0">
                <a:solidFill>
                  <a:schemeClr val="tx1"/>
                </a:solidFill>
                <a:effectLst/>
                <a:latin typeface="Mont"/>
              </a:rPr>
              <a:t>Интеграционных структур</a:t>
            </a:r>
          </a:p>
          <a:p>
            <a:pPr algn="l" fontAlgn="ctr"/>
            <a:r>
              <a:rPr lang="ru-RU" sz="4400" b="1" i="0" dirty="0">
                <a:solidFill>
                  <a:schemeClr val="bg2"/>
                </a:solidFill>
                <a:effectLst/>
                <a:latin typeface="Mont"/>
              </a:rPr>
              <a:t>72</a:t>
            </a:r>
            <a:r>
              <a:rPr lang="ru-RU" sz="4400" i="0" dirty="0">
                <a:solidFill>
                  <a:schemeClr val="bg2"/>
                </a:solidFill>
                <a:effectLst/>
                <a:latin typeface="Mont"/>
              </a:rPr>
              <a:t>   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П</a:t>
            </a:r>
            <a:r>
              <a:rPr lang="ru-RU" sz="2400" i="0" dirty="0">
                <a:solidFill>
                  <a:schemeClr val="tx1"/>
                </a:solidFill>
                <a:effectLst/>
                <a:latin typeface="Mont"/>
              </a:rPr>
              <a:t>рофильных комитета и совета СНГ</a:t>
            </a:r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l" fontAlgn="ctr"/>
            <a:r>
              <a:rPr lang="ru-RU" sz="4400" b="1" i="0" dirty="0">
                <a:solidFill>
                  <a:schemeClr val="bg2"/>
                </a:solidFill>
                <a:effectLst/>
                <a:latin typeface="Mont"/>
              </a:rPr>
              <a:t>85</a:t>
            </a:r>
            <a:r>
              <a:rPr lang="ru-RU" sz="2400" b="1" i="0" dirty="0">
                <a:solidFill>
                  <a:schemeClr val="tx1"/>
                </a:solidFill>
                <a:effectLst/>
                <a:latin typeface="Mont"/>
              </a:rPr>
              <a:t>      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С</a:t>
            </a:r>
            <a:r>
              <a:rPr lang="ru-RU" sz="2400" i="0" dirty="0">
                <a:solidFill>
                  <a:schemeClr val="tx1"/>
                </a:solidFill>
                <a:effectLst/>
                <a:latin typeface="Mont"/>
              </a:rPr>
              <a:t>убъектов РФ</a:t>
            </a:r>
            <a:endParaRPr lang="ru-RU" sz="2400" dirty="0">
              <a:solidFill>
                <a:schemeClr val="tx1"/>
              </a:solidFill>
              <a:latin typeface="Mont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135BBB1B-A940-4690-BF07-FE7E98C0AB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494096"/>
              </p:ext>
            </p:extLst>
          </p:nvPr>
        </p:nvGraphicFramePr>
        <p:xfrm>
          <a:off x="993899" y="7836573"/>
          <a:ext cx="6830992" cy="265176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2416840">
                  <a:extLst>
                    <a:ext uri="{9D8B030D-6E8A-4147-A177-3AD203B41FA5}">
                      <a16:colId xmlns:a16="http://schemas.microsoft.com/office/drawing/2014/main" val="1573476254"/>
                    </a:ext>
                  </a:extLst>
                </a:gridCol>
                <a:gridCol w="4414152">
                  <a:extLst>
                    <a:ext uri="{9D8B030D-6E8A-4147-A177-3AD203B41FA5}">
                      <a16:colId xmlns:a16="http://schemas.microsoft.com/office/drawing/2014/main" val="1722074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Mont"/>
                          <a:ea typeface="Arial"/>
                          <a:cs typeface="Arial"/>
                          <a:sym typeface="Arial"/>
                        </a:rPr>
                        <a:t>ШОС </a:t>
                      </a:r>
                    </a:p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latin typeface="Mont"/>
                          <a:ea typeface="Arial"/>
                          <a:cs typeface="Arial"/>
                          <a:sym typeface="Arial"/>
                        </a:rPr>
                        <a:t>СНГ</a:t>
                      </a:r>
                    </a:p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latin typeface="Mont"/>
                          <a:ea typeface="Arial"/>
                          <a:cs typeface="Arial"/>
                          <a:sym typeface="Arial"/>
                        </a:rPr>
                        <a:t>БРИКС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Mont"/>
                          <a:ea typeface="Arial"/>
                          <a:cs typeface="Arial"/>
                          <a:sym typeface="Arial"/>
                        </a:rPr>
                        <a:t>ЕАЭС</a:t>
                      </a:r>
                    </a:p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endParaRPr lang="ru-RU" sz="2800" b="1" i="0" u="none" strike="noStrike" cap="none" dirty="0">
                        <a:solidFill>
                          <a:schemeClr val="tx1"/>
                        </a:solidFill>
                        <a:latin typeface="Mont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ru-RU" sz="2800" b="1" dirty="0">
                        <a:latin typeface="Mont"/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latin typeface="Mont"/>
                          <a:ea typeface="Arial"/>
                          <a:cs typeface="Arial"/>
                          <a:sym typeface="Arial"/>
                        </a:rPr>
                        <a:t>АСЕАН</a:t>
                      </a:r>
                    </a:p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latin typeface="Mont"/>
                          <a:ea typeface="Arial"/>
                          <a:cs typeface="Arial"/>
                          <a:sym typeface="Arial"/>
                        </a:rPr>
                        <a:t>МЕРКОСУР</a:t>
                      </a:r>
                    </a:p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latin typeface="Mont"/>
                          <a:ea typeface="Arial"/>
                          <a:cs typeface="Arial"/>
                          <a:sym typeface="Arial"/>
                        </a:rPr>
                        <a:t>Африканский союз </a:t>
                      </a:r>
                    </a:p>
                    <a:p>
                      <a:pPr marL="4572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2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Mont"/>
                          <a:ea typeface="Arial"/>
                          <a:cs typeface="Arial"/>
                          <a:sym typeface="Arial"/>
                        </a:rPr>
                        <a:t>Лига арабских государств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ru-RU" sz="2800" b="1" dirty="0">
                        <a:latin typeface="Mont"/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218982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951E1C3-F4E7-A53C-D286-C8799908BB76}"/>
              </a:ext>
            </a:extLst>
          </p:cNvPr>
          <p:cNvSpPr txBox="1"/>
          <p:nvPr/>
        </p:nvSpPr>
        <p:spPr>
          <a:xfrm>
            <a:off x="993899" y="7133859"/>
            <a:ext cx="6001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Интеграционные структуры </a:t>
            </a:r>
          </a:p>
        </p:txBody>
      </p:sp>
      <p:sp>
        <p:nvSpPr>
          <p:cNvPr id="11" name="Google Shape;134;p14">
            <a:extLst>
              <a:ext uri="{FF2B5EF4-FFF2-40B4-BE49-F238E27FC236}">
                <a16:creationId xmlns:a16="http://schemas.microsoft.com/office/drawing/2014/main" id="{3F97D61A-F5D9-44B0-8F28-33005202E896}"/>
              </a:ext>
            </a:extLst>
          </p:cNvPr>
          <p:cNvSpPr txBox="1"/>
          <p:nvPr/>
        </p:nvSpPr>
        <p:spPr>
          <a:xfrm>
            <a:off x="808383" y="1674534"/>
            <a:ext cx="12949271" cy="159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ОБЩЕСТВЕННАЯ ПЛАТФОРМА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«БОЛЬШОЕ ЕВРАЗИЙСКОЕ ПАРТНЕРСТВО»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01D98-856B-4899-AFF4-84AE6E504289}"/>
              </a:ext>
            </a:extLst>
          </p:cNvPr>
          <p:cNvSpPr/>
          <p:nvPr/>
        </p:nvSpPr>
        <p:spPr>
          <a:xfrm>
            <a:off x="7824896" y="4008655"/>
            <a:ext cx="63005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4400" b="1" dirty="0">
                <a:solidFill>
                  <a:schemeClr val="bg2"/>
                </a:solidFill>
                <a:latin typeface="Mont"/>
              </a:rPr>
              <a:t>206</a:t>
            </a:r>
            <a:r>
              <a:rPr lang="ru-RU" sz="2400" b="1" dirty="0">
                <a:solidFill>
                  <a:schemeClr val="tx1"/>
                </a:solidFill>
                <a:latin typeface="Mont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Mont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Mon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Деловых сообществ</a:t>
            </a:r>
          </a:p>
          <a:p>
            <a:pPr fontAlgn="ctr"/>
            <a:r>
              <a:rPr lang="ru-RU" sz="4400" b="1" dirty="0">
                <a:solidFill>
                  <a:schemeClr val="bg2"/>
                </a:solidFill>
                <a:latin typeface="Mont"/>
              </a:rPr>
              <a:t>14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Mont"/>
              </a:rPr>
              <a:t>    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Институтов развития РФ</a:t>
            </a:r>
          </a:p>
          <a:p>
            <a:pPr fontAlgn="ctr"/>
            <a:r>
              <a:rPr lang="ru-RU" sz="4400" b="1" dirty="0">
                <a:solidFill>
                  <a:schemeClr val="bg2"/>
                </a:solidFill>
                <a:latin typeface="Mont"/>
              </a:rPr>
              <a:t>84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Mont"/>
              </a:rPr>
              <a:t>    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Центра «Мой бизнес» РФ, в том числе </a:t>
            </a:r>
            <a:r>
              <a:rPr lang="ru-RU" sz="4400" b="1" dirty="0">
                <a:solidFill>
                  <a:schemeClr val="bg2"/>
                </a:solidFill>
                <a:latin typeface="Mont"/>
              </a:rPr>
              <a:t>177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  Муниципальных подразделений</a:t>
            </a:r>
          </a:p>
          <a:p>
            <a:pPr fontAlgn="ctr"/>
            <a:r>
              <a:rPr lang="ru-RU" sz="4400" b="1" dirty="0">
                <a:solidFill>
                  <a:schemeClr val="bg2"/>
                </a:solidFill>
                <a:latin typeface="Mont"/>
              </a:rPr>
              <a:t>76</a:t>
            </a:r>
            <a:r>
              <a:rPr lang="ru-RU" sz="4400" dirty="0">
                <a:solidFill>
                  <a:schemeClr val="bg2"/>
                </a:solidFill>
                <a:latin typeface="Mont"/>
              </a:rPr>
              <a:t>   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Университетов ШОС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B7EE23-2155-41E4-B012-0850EEF012FD}"/>
              </a:ext>
            </a:extLst>
          </p:cNvPr>
          <p:cNvSpPr/>
          <p:nvPr/>
        </p:nvSpPr>
        <p:spPr>
          <a:xfrm>
            <a:off x="808383" y="3128453"/>
            <a:ext cx="30075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ru-RU" sz="3600" b="1" dirty="0">
                <a:solidFill>
                  <a:schemeClr val="bg2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ОХВАТЫВАЕТ: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4;p14">
            <a:extLst>
              <a:ext uri="{FF2B5EF4-FFF2-40B4-BE49-F238E27FC236}">
                <a16:creationId xmlns:a16="http://schemas.microsoft.com/office/drawing/2014/main" id="{574AF103-0487-4F91-8924-E1C6783E5A65}"/>
              </a:ext>
            </a:extLst>
          </p:cNvPr>
          <p:cNvSpPr txBox="1"/>
          <p:nvPr/>
        </p:nvSpPr>
        <p:spPr>
          <a:xfrm>
            <a:off x="808383" y="1674534"/>
            <a:ext cx="12949271" cy="2303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4000" b="1" dirty="0">
                <a:solidFill>
                  <a:schemeClr val="tx1"/>
                </a:solidFill>
                <a:latin typeface="Mont"/>
              </a:rPr>
              <a:t>МЕЖДУНАРОДНЫЙ ФОРУМ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«БОЛЬШОЕ ЕВРАЗИЙСКОЕ ПАРТНЕРСТВО</a:t>
            </a:r>
            <a:r>
              <a:rPr lang="ru-RU" sz="4000" b="1" dirty="0">
                <a:solidFill>
                  <a:schemeClr val="tx1"/>
                </a:solidFill>
                <a:latin typeface="Mont"/>
              </a:rPr>
              <a:t> –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latin typeface="Mont"/>
              </a:rPr>
              <a:t>ПРОЕКТЫ ТЫСЯЧЕЛЕТИЯ</a:t>
            </a: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D5D1D50-C4DD-424E-8337-3631FD6A6219}"/>
              </a:ext>
            </a:extLst>
          </p:cNvPr>
          <p:cNvSpPr/>
          <p:nvPr/>
        </p:nvSpPr>
        <p:spPr>
          <a:xfrm>
            <a:off x="790799" y="4026128"/>
            <a:ext cx="3006885" cy="55872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Организация форума (ноябрь 2023</a:t>
            </a:r>
            <a:r>
              <a:rPr lang="ru-RU" sz="1800" i="1" dirty="0">
                <a:solidFill>
                  <a:schemeClr val="tx1"/>
                </a:solidFill>
                <a:latin typeface="Mont"/>
              </a:rPr>
              <a:t>)</a:t>
            </a:r>
          </a:p>
          <a:p>
            <a:pPr lvl="0">
              <a:lnSpc>
                <a:spcPct val="115000"/>
              </a:lnSpc>
            </a:pPr>
            <a:endParaRPr lang="ru-RU" sz="2400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Количество: </a:t>
            </a: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3</a:t>
            </a:r>
            <a:r>
              <a:rPr lang="ru-RU" sz="2400" b="1" dirty="0">
                <a:solidFill>
                  <a:schemeClr val="tx1"/>
                </a:solidFill>
                <a:latin typeface="Mont"/>
              </a:rPr>
              <a:t>            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дня</a:t>
            </a:r>
          </a:p>
          <a:p>
            <a:pPr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60</a:t>
            </a:r>
            <a:r>
              <a:rPr lang="ru-RU" sz="4400" b="1" dirty="0">
                <a:solidFill>
                  <a:schemeClr val="bg2"/>
                </a:solidFill>
                <a:latin typeface="Mont"/>
              </a:rPr>
              <a:t> </a:t>
            </a:r>
            <a:r>
              <a:rPr lang="ru-RU" sz="2400" b="1" dirty="0">
                <a:solidFill>
                  <a:schemeClr val="bg2"/>
                </a:solidFill>
                <a:latin typeface="Mont"/>
              </a:rPr>
              <a:t>      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экспертов</a:t>
            </a:r>
            <a:endParaRPr lang="ru-RU" sz="2400" dirty="0">
              <a:solidFill>
                <a:schemeClr val="bg2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1500</a:t>
            </a:r>
            <a:r>
              <a:rPr lang="ru-RU" sz="4400" b="1" dirty="0">
                <a:solidFill>
                  <a:schemeClr val="bg2"/>
                </a:solidFill>
                <a:latin typeface="Mon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участников </a:t>
            </a:r>
          </a:p>
        </p:txBody>
      </p:sp>
      <p:pic>
        <p:nvPicPr>
          <p:cNvPr id="7" name="Рисунок 6" descr="Собрание">
            <a:extLst>
              <a:ext uri="{FF2B5EF4-FFF2-40B4-BE49-F238E27FC236}">
                <a16:creationId xmlns:a16="http://schemas.microsoft.com/office/drawing/2014/main" id="{5C62DC10-AC93-4E93-9635-88234F652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2566" y="4928202"/>
            <a:ext cx="1690557" cy="1690557"/>
          </a:xfrm>
          <a:prstGeom prst="rect">
            <a:avLst/>
          </a:prstGeom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72001521-0FC0-475A-83EC-7347F09E0756}"/>
              </a:ext>
            </a:extLst>
          </p:cNvPr>
          <p:cNvSpPr/>
          <p:nvPr/>
        </p:nvSpPr>
        <p:spPr>
          <a:xfrm>
            <a:off x="3946864" y="3977589"/>
            <a:ext cx="5264976" cy="56357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4400" b="1" dirty="0">
              <a:solidFill>
                <a:schemeClr val="bg2"/>
              </a:solidFill>
              <a:latin typeface="Mont"/>
            </a:endParaRP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150</a:t>
            </a:r>
            <a:r>
              <a:rPr lang="ru-RU" sz="2400" dirty="0">
                <a:latin typeface="Mont"/>
              </a:rPr>
              <a:t> стран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75</a:t>
            </a:r>
            <a:r>
              <a:rPr lang="ru-RU" sz="2400" dirty="0">
                <a:latin typeface="Mont"/>
              </a:rPr>
              <a:t>     регионов РФ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14</a:t>
            </a:r>
            <a:r>
              <a:rPr lang="ru-RU" sz="2400" dirty="0">
                <a:latin typeface="Mont"/>
              </a:rPr>
              <a:t>     круглых столов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14</a:t>
            </a:r>
            <a:r>
              <a:rPr lang="ru-RU" sz="2400" dirty="0">
                <a:latin typeface="Mont"/>
              </a:rPr>
              <a:t>     площадок инвестиционных презентаций офлайн и онлайн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14</a:t>
            </a:r>
            <a:r>
              <a:rPr lang="ru-RU" sz="2400" dirty="0">
                <a:latin typeface="Mont"/>
              </a:rPr>
              <a:t>     переговорных комнат офлайн и онлайн</a:t>
            </a:r>
          </a:p>
          <a:p>
            <a:endParaRPr lang="ru-RU" sz="1600" dirty="0">
              <a:latin typeface="Mont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66382899-61F0-4928-A254-848D11238758}"/>
              </a:ext>
            </a:extLst>
          </p:cNvPr>
          <p:cNvSpPr/>
          <p:nvPr/>
        </p:nvSpPr>
        <p:spPr>
          <a:xfrm>
            <a:off x="9179985" y="4001859"/>
            <a:ext cx="5296830" cy="56357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4400" b="1" dirty="0">
              <a:solidFill>
                <a:schemeClr val="bg2"/>
              </a:solidFill>
              <a:latin typeface="Mont"/>
            </a:endParaRP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14 </a:t>
            </a:r>
            <a:r>
              <a:rPr lang="ru-RU" sz="2400" dirty="0">
                <a:latin typeface="Mont"/>
              </a:rPr>
              <a:t>площадок «Face to Face»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7</a:t>
            </a:r>
            <a:r>
              <a:rPr lang="ru-RU" sz="2400" dirty="0">
                <a:latin typeface="Mont"/>
              </a:rPr>
              <a:t>      пленарных сессий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7</a:t>
            </a:r>
            <a:r>
              <a:rPr lang="ru-RU" sz="2400" dirty="0">
                <a:latin typeface="Mont"/>
              </a:rPr>
              <a:t>      панельных дискуссий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9 </a:t>
            </a:r>
            <a:r>
              <a:rPr lang="ru-RU" sz="2400" dirty="0">
                <a:latin typeface="Mont"/>
              </a:rPr>
              <a:t>    консультационных площадок офлайн и онлайн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9</a:t>
            </a:r>
            <a:r>
              <a:rPr lang="ru-RU" sz="2400" dirty="0">
                <a:latin typeface="Mont"/>
              </a:rPr>
              <a:t>      деловых завтраков</a:t>
            </a:r>
          </a:p>
          <a:p>
            <a:r>
              <a:rPr lang="ru-RU" sz="4400" b="1" dirty="0">
                <a:solidFill>
                  <a:schemeClr val="bg2"/>
                </a:solidFill>
                <a:latin typeface="Mont"/>
              </a:rPr>
              <a:t>9</a:t>
            </a:r>
            <a:r>
              <a:rPr lang="ru-RU" sz="2400" dirty="0">
                <a:latin typeface="Mont"/>
              </a:rPr>
              <a:t>      деловых ужинов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CED3FF63-70DE-4E13-82EC-C822E28EF0D3}"/>
              </a:ext>
            </a:extLst>
          </p:cNvPr>
          <p:cNvSpPr/>
          <p:nvPr/>
        </p:nvSpPr>
        <p:spPr>
          <a:xfrm>
            <a:off x="6214030" y="3979374"/>
            <a:ext cx="5995619" cy="9565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2"/>
                </a:solidFill>
                <a:latin typeface="Mont"/>
              </a:rPr>
              <a:t>ФОРУМ В ЦИФРАХ:</a:t>
            </a:r>
            <a:endParaRPr lang="ru-RU" sz="1600" dirty="0">
              <a:latin typeface="Mon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4;p14">
            <a:extLst>
              <a:ext uri="{FF2B5EF4-FFF2-40B4-BE49-F238E27FC236}">
                <a16:creationId xmlns:a16="http://schemas.microsoft.com/office/drawing/2014/main" id="{574AF103-0487-4F91-8924-E1C6783E5A65}"/>
              </a:ext>
            </a:extLst>
          </p:cNvPr>
          <p:cNvSpPr txBox="1"/>
          <p:nvPr/>
        </p:nvSpPr>
        <p:spPr>
          <a:xfrm>
            <a:off x="808383" y="1674534"/>
            <a:ext cx="12949271" cy="1541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4000" b="1" dirty="0">
                <a:solidFill>
                  <a:schemeClr val="tx1"/>
                </a:solidFill>
                <a:latin typeface="Mont"/>
              </a:rPr>
              <a:t>ОБЩЕСТВЕННАЯ ПЛАТФОРМА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«БОЛЬШОЕ ЕВРАЗИЙСКОЕ ПАРТНЕРСТВО»</a:t>
            </a:r>
            <a:endParaRPr lang="ru-RU" sz="4000" b="1" dirty="0">
              <a:solidFill>
                <a:schemeClr val="tx1"/>
              </a:solidFill>
              <a:latin typeface="Mont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A270E60-1169-41FD-A382-05E8E97B82E0}"/>
              </a:ext>
            </a:extLst>
          </p:cNvPr>
          <p:cNvSpPr/>
          <p:nvPr/>
        </p:nvSpPr>
        <p:spPr>
          <a:xfrm>
            <a:off x="1139044" y="4076958"/>
            <a:ext cx="2914531" cy="52308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Образовательные программы и курсы   </a:t>
            </a:r>
          </a:p>
          <a:p>
            <a:pPr lvl="0">
              <a:lnSpc>
                <a:spcPct val="115000"/>
              </a:lnSpc>
            </a:pPr>
            <a:endParaRPr lang="ru-RU" sz="1800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1800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1800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1800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1800" i="1" dirty="0">
                <a:solidFill>
                  <a:schemeClr val="tx1"/>
                </a:solidFill>
                <a:latin typeface="Mont"/>
              </a:rPr>
              <a:t> </a:t>
            </a:r>
          </a:p>
          <a:p>
            <a:pPr lvl="0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Количество: </a:t>
            </a: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12</a:t>
            </a:r>
            <a:r>
              <a:rPr lang="ru-RU" sz="1800" b="1" dirty="0">
                <a:solidFill>
                  <a:schemeClr val="tx1"/>
                </a:solidFill>
                <a:latin typeface="Mont"/>
              </a:rPr>
              <a:t>         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мероприятий</a:t>
            </a:r>
          </a:p>
          <a:p>
            <a:pPr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75 </a:t>
            </a:r>
            <a:r>
              <a:rPr lang="ru-RU" sz="1800" b="1" dirty="0">
                <a:solidFill>
                  <a:schemeClr val="bg2"/>
                </a:solidFill>
                <a:latin typeface="Mont"/>
              </a:rPr>
              <a:t>       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экспертов</a:t>
            </a:r>
            <a:endParaRPr lang="ru-RU" sz="1800" dirty="0">
              <a:solidFill>
                <a:schemeClr val="bg2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1000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участников </a:t>
            </a:r>
          </a:p>
          <a:p>
            <a:pPr algn="ctr"/>
            <a:endParaRPr lang="ru-RU" sz="1100" dirty="0">
              <a:latin typeface="Mont"/>
            </a:endParaRPr>
          </a:p>
        </p:txBody>
      </p:sp>
      <p:pic>
        <p:nvPicPr>
          <p:cNvPr id="5" name="Рисунок 4" descr="Аудитория">
            <a:extLst>
              <a:ext uri="{FF2B5EF4-FFF2-40B4-BE49-F238E27FC236}">
                <a16:creationId xmlns:a16="http://schemas.microsoft.com/office/drawing/2014/main" id="{22766474-2EBB-400D-96D9-2E002119D8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44198" y="5169138"/>
            <a:ext cx="1304221" cy="1314427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F963226-4E9C-4EFE-87AF-5A311B8F0B49}"/>
              </a:ext>
            </a:extLst>
          </p:cNvPr>
          <p:cNvSpPr/>
          <p:nvPr/>
        </p:nvSpPr>
        <p:spPr>
          <a:xfrm>
            <a:off x="4589723" y="4079001"/>
            <a:ext cx="2914531" cy="52288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Образовательные </a:t>
            </a:r>
            <a:r>
              <a:rPr lang="en-US" sz="1800" b="1" dirty="0">
                <a:solidFill>
                  <a:schemeClr val="tx1"/>
                </a:solidFill>
                <a:latin typeface="Mont"/>
              </a:rPr>
              <a:t>event</a:t>
            </a:r>
            <a:r>
              <a:rPr lang="ru-RU" sz="1800" b="1" dirty="0">
                <a:solidFill>
                  <a:schemeClr val="tx1"/>
                </a:solidFill>
                <a:latin typeface="Mont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Mont"/>
              </a:rPr>
              <a:t>–</a:t>
            </a:r>
            <a:r>
              <a:rPr lang="ru-RU" sz="1800" b="1" dirty="0">
                <a:solidFill>
                  <a:schemeClr val="tx1"/>
                </a:solidFill>
                <a:latin typeface="Mont"/>
              </a:rPr>
              <a:t> мероприятия</a:t>
            </a: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18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Количество: </a:t>
            </a: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2</a:t>
            </a:r>
            <a:r>
              <a:rPr lang="ru-RU" sz="2400" b="1" dirty="0">
                <a:solidFill>
                  <a:schemeClr val="tx1"/>
                </a:solidFill>
                <a:latin typeface="Mont"/>
              </a:rPr>
              <a:t>         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мероприятия</a:t>
            </a:r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25</a:t>
            </a:r>
            <a:r>
              <a:rPr lang="ru-RU" sz="4400" b="1" dirty="0">
                <a:solidFill>
                  <a:schemeClr val="bg2"/>
                </a:solidFill>
                <a:latin typeface="Mont"/>
              </a:rPr>
              <a:t> </a:t>
            </a:r>
            <a:r>
              <a:rPr lang="ru-RU" sz="2400" b="1" dirty="0">
                <a:solidFill>
                  <a:schemeClr val="bg2"/>
                </a:solidFill>
                <a:latin typeface="Mont"/>
              </a:rPr>
              <a:t>    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экспертов</a:t>
            </a:r>
            <a:endParaRPr lang="ru-RU" sz="2400" dirty="0">
              <a:solidFill>
                <a:schemeClr val="bg2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500</a:t>
            </a:r>
            <a:r>
              <a:rPr lang="ru-RU" sz="4400" b="1" dirty="0">
                <a:solidFill>
                  <a:schemeClr val="bg2"/>
                </a:solidFill>
                <a:latin typeface="Mont"/>
              </a:rPr>
              <a:t>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участников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6801369-B389-4AFA-93E2-9FB3DB58CF8B}"/>
              </a:ext>
            </a:extLst>
          </p:cNvPr>
          <p:cNvSpPr/>
          <p:nvPr/>
        </p:nvSpPr>
        <p:spPr>
          <a:xfrm>
            <a:off x="8040402" y="4065546"/>
            <a:ext cx="2914531" cy="52288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18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Количество: </a:t>
            </a: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4</a:t>
            </a:r>
            <a:r>
              <a:rPr lang="ru-RU" sz="2400" b="1" dirty="0">
                <a:solidFill>
                  <a:schemeClr val="tx1"/>
                </a:solidFill>
                <a:latin typeface="Mont"/>
              </a:rPr>
              <a:t>         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мероприятия</a:t>
            </a:r>
            <a:endParaRPr lang="ru-RU" sz="2400" dirty="0">
              <a:solidFill>
                <a:schemeClr val="bg2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600</a:t>
            </a:r>
            <a:r>
              <a:rPr lang="ru-RU" sz="4400" b="1" dirty="0">
                <a:solidFill>
                  <a:schemeClr val="bg2"/>
                </a:solidFill>
                <a:latin typeface="Mont"/>
              </a:rPr>
              <a:t>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участников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0437C8F-31A2-4693-A3C2-8D4C8B4E02D4}"/>
              </a:ext>
            </a:extLst>
          </p:cNvPr>
          <p:cNvSpPr/>
          <p:nvPr/>
        </p:nvSpPr>
        <p:spPr>
          <a:xfrm>
            <a:off x="11491081" y="4099819"/>
            <a:ext cx="2914531" cy="52288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endParaRPr lang="ru-RU" i="1" dirty="0">
              <a:solidFill>
                <a:schemeClr val="tx1"/>
              </a:solidFill>
            </a:endParaRPr>
          </a:p>
          <a:p>
            <a:pPr algn="ctr">
              <a:lnSpc>
                <a:spcPct val="115000"/>
              </a:lnSpc>
            </a:pPr>
            <a:endParaRPr lang="ru-RU" i="1" dirty="0">
              <a:solidFill>
                <a:schemeClr val="tx1"/>
              </a:solidFill>
            </a:endParaRPr>
          </a:p>
          <a:p>
            <a:pPr algn="ctr">
              <a:lnSpc>
                <a:spcPct val="115000"/>
              </a:lnSpc>
            </a:pPr>
            <a:endParaRPr lang="ru-RU" i="1" dirty="0">
              <a:solidFill>
                <a:schemeClr val="tx1"/>
              </a:solidFill>
            </a:endParaRPr>
          </a:p>
          <a:p>
            <a:pPr algn="ctr">
              <a:lnSpc>
                <a:spcPct val="115000"/>
              </a:lnSpc>
            </a:pPr>
            <a:endParaRPr lang="ru-RU" i="1" dirty="0">
              <a:solidFill>
                <a:schemeClr val="tx1"/>
              </a:solidFill>
            </a:endParaRPr>
          </a:p>
          <a:p>
            <a:pPr algn="ctr">
              <a:lnSpc>
                <a:spcPct val="115000"/>
              </a:lnSpc>
            </a:pPr>
            <a:r>
              <a:rPr lang="ru-RU" i="1" dirty="0">
                <a:solidFill>
                  <a:schemeClr val="tx1"/>
                </a:solidFill>
              </a:rPr>
              <a:t> </a:t>
            </a:r>
            <a:endParaRPr lang="ru-RU" i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endParaRPr lang="ru-RU" sz="1800" b="1" dirty="0">
              <a:solidFill>
                <a:schemeClr val="tx1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Количество: </a:t>
            </a: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7</a:t>
            </a:r>
            <a:r>
              <a:rPr lang="ru-RU" sz="2400" b="1" dirty="0">
                <a:solidFill>
                  <a:schemeClr val="tx1"/>
                </a:solidFill>
                <a:latin typeface="Mont"/>
              </a:rPr>
              <a:t>           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мероприятия</a:t>
            </a:r>
            <a:endParaRPr lang="ru-RU" sz="2400" dirty="0">
              <a:solidFill>
                <a:schemeClr val="bg2"/>
              </a:solidFill>
              <a:latin typeface="Mont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1000</a:t>
            </a:r>
            <a:r>
              <a:rPr lang="ru-RU" sz="4400" b="1" dirty="0">
                <a:solidFill>
                  <a:schemeClr val="bg2"/>
                </a:solidFill>
                <a:latin typeface="Mont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Mont"/>
              </a:rPr>
              <a:t>участников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</a:t>
            </a:r>
          </a:p>
        </p:txBody>
      </p:sp>
      <p:pic>
        <p:nvPicPr>
          <p:cNvPr id="10" name="Рисунок 9" descr="Академическая шапочка">
            <a:extLst>
              <a:ext uri="{FF2B5EF4-FFF2-40B4-BE49-F238E27FC236}">
                <a16:creationId xmlns:a16="http://schemas.microsoft.com/office/drawing/2014/main" id="{B72AE927-D3D5-4D42-9E67-037A95400F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4695" y="5001892"/>
            <a:ext cx="1479437" cy="1479437"/>
          </a:xfrm>
          <a:prstGeom prst="rect">
            <a:avLst/>
          </a:prstGeom>
        </p:spPr>
      </p:pic>
      <p:pic>
        <p:nvPicPr>
          <p:cNvPr id="12" name="Рисунок 11" descr="Рукопожатие">
            <a:extLst>
              <a:ext uri="{FF2B5EF4-FFF2-40B4-BE49-F238E27FC236}">
                <a16:creationId xmlns:a16="http://schemas.microsoft.com/office/drawing/2014/main" id="{BB6682A6-966C-49A6-B1CB-1775CFC81F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65588" y="5081838"/>
            <a:ext cx="1464158" cy="14641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A6B4D2B-FAA2-4D77-89FF-173A9798BCB4}"/>
              </a:ext>
            </a:extLst>
          </p:cNvPr>
          <p:cNvSpPr txBox="1"/>
          <p:nvPr/>
        </p:nvSpPr>
        <p:spPr>
          <a:xfrm>
            <a:off x="8779522" y="4302700"/>
            <a:ext cx="1535998" cy="100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Деловые </a:t>
            </a:r>
          </a:p>
          <a:p>
            <a:pPr lvl="0" algn="ctr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мероприятия</a:t>
            </a:r>
          </a:p>
          <a:p>
            <a:endParaRPr lang="ru-RU" sz="1800" dirty="0">
              <a:latin typeface="Mon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B84094-2ABA-42E3-9960-25F4F7F1A068}"/>
              </a:ext>
            </a:extLst>
          </p:cNvPr>
          <p:cNvSpPr txBox="1"/>
          <p:nvPr/>
        </p:nvSpPr>
        <p:spPr>
          <a:xfrm>
            <a:off x="11559345" y="4272410"/>
            <a:ext cx="2945037" cy="710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Организация специальных </a:t>
            </a:r>
          </a:p>
          <a:p>
            <a:pPr algn="ctr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Mont"/>
              </a:rPr>
              <a:t>мероприятий </a:t>
            </a:r>
          </a:p>
        </p:txBody>
      </p:sp>
      <p:pic>
        <p:nvPicPr>
          <p:cNvPr id="17" name="Рисунок 16" descr="Сеть">
            <a:extLst>
              <a:ext uri="{FF2B5EF4-FFF2-40B4-BE49-F238E27FC236}">
                <a16:creationId xmlns:a16="http://schemas.microsoft.com/office/drawing/2014/main" id="{40DCFE5F-CE12-49E9-A446-6CBE7F48D9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355082" y="5155708"/>
            <a:ext cx="1178282" cy="117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55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DA6BD14-511E-4DD4-8072-184E5D8151ED}"/>
              </a:ext>
            </a:extLst>
          </p:cNvPr>
          <p:cNvSpPr/>
          <p:nvPr/>
        </p:nvSpPr>
        <p:spPr>
          <a:xfrm>
            <a:off x="9821084" y="3977591"/>
            <a:ext cx="3936570" cy="428391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Mont"/>
              </a:rPr>
              <a:t>Написание и подготовка образовательных курсов: </a:t>
            </a:r>
            <a:r>
              <a:rPr lang="ru-RU" sz="3600" b="1" dirty="0">
                <a:solidFill>
                  <a:schemeClr val="bg2"/>
                </a:solidFill>
                <a:latin typeface="Mont"/>
              </a:rPr>
              <a:t>3 курса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Mont"/>
              </a:rPr>
              <a:t>(от 16 до 72 </a:t>
            </a:r>
            <a:r>
              <a:rPr lang="ru-RU" sz="2400" dirty="0" err="1">
                <a:solidFill>
                  <a:schemeClr val="tx1"/>
                </a:solidFill>
                <a:latin typeface="Mont"/>
              </a:rPr>
              <a:t>ак.ч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.)</a:t>
            </a:r>
          </a:p>
          <a:p>
            <a:pPr algn="ctr"/>
            <a:endParaRPr lang="ru-RU" sz="2400" dirty="0">
              <a:latin typeface="Mont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AD7AFF7-32E5-46AC-9F05-7FD0364DB598}"/>
              </a:ext>
            </a:extLst>
          </p:cNvPr>
          <p:cNvSpPr/>
          <p:nvPr/>
        </p:nvSpPr>
        <p:spPr>
          <a:xfrm>
            <a:off x="4881966" y="4270049"/>
            <a:ext cx="4939118" cy="399145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Mont"/>
              </a:rPr>
              <a:t>Информационно – просветительские материалы: </a:t>
            </a:r>
          </a:p>
          <a:p>
            <a:pPr algn="ctr"/>
            <a:r>
              <a:rPr lang="ru-RU" sz="3600" b="1" dirty="0">
                <a:solidFill>
                  <a:schemeClr val="bg2"/>
                </a:solidFill>
                <a:latin typeface="Mont"/>
              </a:rPr>
              <a:t>1 раз в месяц 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информация на официальном сайте, </a:t>
            </a:r>
            <a:r>
              <a:rPr lang="en-US" sz="2400" dirty="0">
                <a:solidFill>
                  <a:schemeClr val="tx1"/>
                </a:solidFill>
                <a:latin typeface="Mont"/>
              </a:rPr>
              <a:t>Youtube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 канале, социальные сети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D4D0476-D113-4E28-B9D8-B2F776EFC234}"/>
              </a:ext>
            </a:extLst>
          </p:cNvPr>
          <p:cNvSpPr/>
          <p:nvPr/>
        </p:nvSpPr>
        <p:spPr>
          <a:xfrm>
            <a:off x="808384" y="4161561"/>
            <a:ext cx="4073582" cy="399145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lvl="0" algn="ctr">
              <a:lnSpc>
                <a:spcPct val="115000"/>
              </a:lnSpc>
            </a:pPr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lvl="0" algn="ctr">
              <a:lnSpc>
                <a:spcPct val="115000"/>
              </a:lnSpc>
            </a:pPr>
            <a:endParaRPr lang="ru-RU" sz="2400" dirty="0">
              <a:solidFill>
                <a:schemeClr val="tx1"/>
              </a:solidFill>
              <a:latin typeface="Mont"/>
            </a:endParaRPr>
          </a:p>
          <a:p>
            <a:pPr lvl="0" algn="ctr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  <a:latin typeface="Mont"/>
              </a:rPr>
              <a:t>Методические материалы: </a:t>
            </a:r>
          </a:p>
          <a:p>
            <a:pPr lvl="0" algn="ctr">
              <a:lnSpc>
                <a:spcPct val="115000"/>
              </a:lnSpc>
            </a:pPr>
            <a:r>
              <a:rPr lang="ru-RU" sz="3600" b="1" dirty="0">
                <a:solidFill>
                  <a:schemeClr val="bg2"/>
                </a:solidFill>
                <a:latin typeface="Mont"/>
              </a:rPr>
              <a:t>1 раз в год, к форуму</a:t>
            </a:r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660628" y="6043231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48" y="9735652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30ADD00-E03D-4ACD-B565-3B13E432283A}"/>
              </a:ext>
            </a:extLst>
          </p:cNvPr>
          <p:cNvSpPr/>
          <p:nvPr/>
        </p:nvSpPr>
        <p:spPr>
          <a:xfrm>
            <a:off x="790799" y="3921303"/>
            <a:ext cx="12949271" cy="9415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bg2"/>
                </a:solidFill>
                <a:latin typeface="Mont"/>
              </a:rPr>
              <a:t>ВЫПУСК</a:t>
            </a:r>
            <a:endParaRPr lang="ru-RU" b="1" dirty="0">
              <a:solidFill>
                <a:schemeClr val="bg2"/>
              </a:solidFill>
              <a:latin typeface="Mont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34F7976-E0D2-4D1F-AC08-AAB61F0A15CA}"/>
              </a:ext>
            </a:extLst>
          </p:cNvPr>
          <p:cNvSpPr/>
          <p:nvPr/>
        </p:nvSpPr>
        <p:spPr>
          <a:xfrm>
            <a:off x="790800" y="8445472"/>
            <a:ext cx="12966842" cy="11678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2"/>
                </a:solidFill>
                <a:latin typeface="Mont"/>
              </a:rPr>
              <a:t>Сувенирная продукция: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Mont"/>
              </a:rPr>
              <a:t>Мерч: футболки, толстовки, бейсболки, кружки, термосы, ручки, </a:t>
            </a:r>
            <a:r>
              <a:rPr lang="en-US" sz="2400" dirty="0">
                <a:solidFill>
                  <a:schemeClr val="tx1"/>
                </a:solidFill>
                <a:latin typeface="Mont"/>
              </a:rPr>
              <a:t>smart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-блокноты,</a:t>
            </a:r>
            <a:br>
              <a:rPr lang="ru-RU" sz="2400" dirty="0">
                <a:solidFill>
                  <a:schemeClr val="tx1"/>
                </a:solidFill>
                <a:latin typeface="Mont"/>
              </a:rPr>
            </a:br>
            <a:r>
              <a:rPr lang="ru-RU" sz="2400" dirty="0">
                <a:solidFill>
                  <a:schemeClr val="tx1"/>
                </a:solidFill>
                <a:latin typeface="Mont"/>
              </a:rPr>
              <a:t>    </a:t>
            </a:r>
            <a:r>
              <a:rPr lang="en-US" sz="2400" dirty="0">
                <a:solidFill>
                  <a:schemeClr val="tx1"/>
                </a:solidFill>
                <a:latin typeface="Mont"/>
              </a:rPr>
              <a:t>smart</a:t>
            </a:r>
            <a:r>
              <a:rPr lang="ru-RU" sz="2400" dirty="0">
                <a:solidFill>
                  <a:schemeClr val="tx1"/>
                </a:solidFill>
                <a:latin typeface="Mont"/>
              </a:rPr>
              <a:t>-сувениры, значки, чехлы на телефон и т.д.</a:t>
            </a:r>
          </a:p>
          <a:p>
            <a:pPr algn="ctr"/>
            <a:endParaRPr lang="ru-RU" sz="900" b="1" dirty="0">
              <a:solidFill>
                <a:schemeClr val="bg2"/>
              </a:solidFill>
              <a:latin typeface="Mont"/>
            </a:endParaRPr>
          </a:p>
        </p:txBody>
      </p:sp>
      <p:pic>
        <p:nvPicPr>
          <p:cNvPr id="34" name="Рисунок 33" descr="Книги на полке">
            <a:extLst>
              <a:ext uri="{FF2B5EF4-FFF2-40B4-BE49-F238E27FC236}">
                <a16:creationId xmlns:a16="http://schemas.microsoft.com/office/drawing/2014/main" id="{8C329E1F-7B26-40CA-B0EC-511F01940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34335" y="4887153"/>
            <a:ext cx="914400" cy="914400"/>
          </a:xfrm>
          <a:prstGeom prst="rect">
            <a:avLst/>
          </a:prstGeom>
        </p:spPr>
      </p:pic>
      <p:pic>
        <p:nvPicPr>
          <p:cNvPr id="36" name="Рисунок 35" descr="Мультимедийная презентация">
            <a:extLst>
              <a:ext uri="{FF2B5EF4-FFF2-40B4-BE49-F238E27FC236}">
                <a16:creationId xmlns:a16="http://schemas.microsoft.com/office/drawing/2014/main" id="{4DCD7893-A4CF-4F98-88E9-FA2950DB0B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7021" y="4927802"/>
            <a:ext cx="914400" cy="914400"/>
          </a:xfrm>
          <a:prstGeom prst="rect">
            <a:avLst/>
          </a:prstGeom>
        </p:spPr>
      </p:pic>
      <p:pic>
        <p:nvPicPr>
          <p:cNvPr id="42" name="Рисунок 41" descr="Интернет">
            <a:extLst>
              <a:ext uri="{FF2B5EF4-FFF2-40B4-BE49-F238E27FC236}">
                <a16:creationId xmlns:a16="http://schemas.microsoft.com/office/drawing/2014/main" id="{94849B2C-8F86-42B2-85A3-E8D959B05E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83140" y="4882761"/>
            <a:ext cx="1004482" cy="1004482"/>
          </a:xfrm>
          <a:prstGeom prst="rect">
            <a:avLst/>
          </a:prstGeom>
        </p:spPr>
      </p:pic>
      <p:sp>
        <p:nvSpPr>
          <p:cNvPr id="50" name="Google Shape;134;p14">
            <a:extLst>
              <a:ext uri="{FF2B5EF4-FFF2-40B4-BE49-F238E27FC236}">
                <a16:creationId xmlns:a16="http://schemas.microsoft.com/office/drawing/2014/main" id="{E021EA7E-CEC8-49D2-B4B7-A042C7E033A3}"/>
              </a:ext>
            </a:extLst>
          </p:cNvPr>
          <p:cNvSpPr txBox="1"/>
          <p:nvPr/>
        </p:nvSpPr>
        <p:spPr>
          <a:xfrm>
            <a:off x="808383" y="1674534"/>
            <a:ext cx="12949271" cy="1541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4000" b="1" dirty="0">
                <a:solidFill>
                  <a:schemeClr val="tx1"/>
                </a:solidFill>
                <a:latin typeface="Mont"/>
              </a:rPr>
              <a:t>ОБЩЕСТВЕННАЯ ПЛАТФОРМА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«БОЛЬШОЕ ЕВРАЗИЙСКОЕ ПАРТНЕРСТВО»</a:t>
            </a:r>
            <a:endParaRPr lang="ru-RU" sz="4000" b="1" dirty="0">
              <a:solidFill>
                <a:schemeClr val="tx1"/>
              </a:solidFill>
              <a:latin typeface="Mont"/>
            </a:endParaRPr>
          </a:p>
        </p:txBody>
      </p:sp>
    </p:spTree>
    <p:extLst>
      <p:ext uri="{BB962C8B-B14F-4D97-AF65-F5344CB8AC3E}">
        <p14:creationId xmlns:p14="http://schemas.microsoft.com/office/powerpoint/2010/main" val="1645758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кар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4AD0227-A38E-4109-9011-C1BA15CD41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l="2483" t="3640" r="2557" b="3517"/>
          <a:stretch/>
        </p:blipFill>
        <p:spPr>
          <a:xfrm>
            <a:off x="-31613" y="0"/>
            <a:ext cx="15150950" cy="10691813"/>
          </a:xfrm>
          <a:prstGeom prst="rect">
            <a:avLst/>
          </a:prstGeom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133946" cy="2709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</a:rPr>
              <a:t>15-19</a:t>
            </a:r>
            <a:r>
              <a:rPr lang="ru-RU" sz="24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</a:rPr>
              <a:t> ноября 2021 </a:t>
            </a:r>
            <a:r>
              <a:rPr lang="ru-RU" sz="2400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</a:rPr>
              <a:t>года отработали ПРОТОТИП форума в формате оффлайн/онлайн: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Calibri" panose="020F0502020204030204" pitchFamily="34" charset="0"/>
              </a:rPr>
              <a:t>«ЮНОЕ ПОКОЛЕНИЕ ШОС: ИДТИ ВМЕСТЕ ПО ПУТИ ПОЗНАНИЯ»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endParaRPr lang="ru-RU" sz="3200" b="1" dirty="0">
              <a:solidFill>
                <a:schemeClr val="tx1"/>
              </a:solidFill>
              <a:effectLst/>
              <a:latin typeface="Mont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tx1"/>
                </a:solidFill>
                <a:effectLst/>
                <a:latin typeface="Mont"/>
                <a:ea typeface="Times New Roman" panose="02020603050405020304" pitchFamily="18" charset="0"/>
                <a:cs typeface="Calibri" panose="020F0502020204030204" pitchFamily="34" charset="0"/>
              </a:rPr>
              <a:t>«МОЛОДЫЕ ЛИДЕРЫ ШОС: СОВМЕСТНОЕ СОЗИДАНИЕ</a:t>
            </a:r>
            <a:r>
              <a:rPr lang="ru-RU" sz="3200" b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  <a:cs typeface="Calibri" panose="020F0502020204030204" pitchFamily="34" charset="0"/>
              </a:rPr>
              <a:t>»</a:t>
            </a:r>
            <a:endParaRPr lang="ru-RU" sz="3200" b="1" dirty="0">
              <a:solidFill>
                <a:schemeClr val="tx1"/>
              </a:solidFill>
              <a:effectLst/>
              <a:latin typeface="Mon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FC9D545-AD8C-4C35-A400-94CB72655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382283"/>
              </p:ext>
            </p:extLst>
          </p:nvPr>
        </p:nvGraphicFramePr>
        <p:xfrm>
          <a:off x="2253809" y="5450040"/>
          <a:ext cx="12763979" cy="4581589"/>
        </p:xfrm>
        <a:graphic>
          <a:graphicData uri="http://schemas.openxmlformats.org/drawingml/2006/table">
            <a:tbl>
              <a:tblPr firstRow="1" firstCol="1" bandRow="1">
                <a:tableStyleId>{5B2E13A2-21F0-498D-9D80-8EF4AEAD761E}</a:tableStyleId>
              </a:tblPr>
              <a:tblGrid>
                <a:gridCol w="5436000">
                  <a:extLst>
                    <a:ext uri="{9D8B030D-6E8A-4147-A177-3AD203B41FA5}">
                      <a16:colId xmlns:a16="http://schemas.microsoft.com/office/drawing/2014/main" val="3155208578"/>
                    </a:ext>
                  </a:extLst>
                </a:gridCol>
                <a:gridCol w="7327979">
                  <a:extLst>
                    <a:ext uri="{9D8B030D-6E8A-4147-A177-3AD203B41FA5}">
                      <a16:colId xmlns:a16="http://schemas.microsoft.com/office/drawing/2014/main" val="3608312951"/>
                    </a:ext>
                  </a:extLst>
                </a:gridCol>
              </a:tblGrid>
              <a:tr h="294298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785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участников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18  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стран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52  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регионов РФ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35  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экспертов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32  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преподавателей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 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партнеров</a:t>
                      </a: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4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      трека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16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  стратегических тем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50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презентаций офлайн и онлайн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12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  консультационных площадок офлайн и онлайн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4400" b="1" dirty="0">
                          <a:solidFill>
                            <a:schemeClr val="bg2"/>
                          </a:solidFill>
                          <a:effectLst/>
                          <a:latin typeface="Mont"/>
                        </a:rPr>
                        <a:t>12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Mont"/>
                        </a:rPr>
                        <a:t>проектов - ПОБЕДИТЕЛЕЙ</a:t>
                      </a:r>
                    </a:p>
                  </a:txBody>
                  <a:tcPr marL="68580" marR="6858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211009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текст, компас, устройство, панель управления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C6BE3BC-984A-4619-B503-9D31CA78A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41" y="3406744"/>
            <a:ext cx="2417561" cy="1473201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зна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11EAAC24-6191-4A61-8172-EBB1DBE98C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2468" y="3051378"/>
            <a:ext cx="2714737" cy="22594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9A23999-0573-4A93-9D2C-A4FCEAF4B04B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1072925" y="6518276"/>
            <a:ext cx="4399" cy="237308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Дорожная карта</a:t>
            </a: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54">
            <a:extLst>
              <a:ext uri="{FF2B5EF4-FFF2-40B4-BE49-F238E27FC236}">
                <a16:creationId xmlns:a16="http://schemas.microsoft.com/office/drawing/2014/main" id="{98F00975-1D90-4454-8CBC-2E30BBFAD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5387" y="936061"/>
            <a:ext cx="15119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6A2D7E4-98A4-4119-94DD-363E0E6ED950}"/>
              </a:ext>
            </a:extLst>
          </p:cNvPr>
          <p:cNvCxnSpPr>
            <a:cxnSpLocks/>
          </p:cNvCxnSpPr>
          <p:nvPr/>
        </p:nvCxnSpPr>
        <p:spPr>
          <a:xfrm>
            <a:off x="956496" y="9145981"/>
            <a:ext cx="13204556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419DE9E6-B48C-4C0B-9721-5178183981C2}"/>
              </a:ext>
            </a:extLst>
          </p:cNvPr>
          <p:cNvSpPr/>
          <p:nvPr/>
        </p:nvSpPr>
        <p:spPr>
          <a:xfrm>
            <a:off x="786400" y="8891358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F97D7035-CE7F-497F-9C78-18A058194043}"/>
              </a:ext>
            </a:extLst>
          </p:cNvPr>
          <p:cNvSpPr/>
          <p:nvPr/>
        </p:nvSpPr>
        <p:spPr>
          <a:xfrm>
            <a:off x="4135850" y="8891358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E0EA645A-B475-4F2D-B204-2D5F9B57DA11}"/>
              </a:ext>
            </a:extLst>
          </p:cNvPr>
          <p:cNvSpPr/>
          <p:nvPr/>
        </p:nvSpPr>
        <p:spPr>
          <a:xfrm>
            <a:off x="7537962" y="8859908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ED45BF68-17C6-4D95-99F5-289FD0F8EF99}"/>
              </a:ext>
            </a:extLst>
          </p:cNvPr>
          <p:cNvSpPr/>
          <p:nvPr/>
        </p:nvSpPr>
        <p:spPr>
          <a:xfrm>
            <a:off x="11275763" y="8858473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460D475-F8E7-4657-874E-A8F4726116CE}"/>
              </a:ext>
            </a:extLst>
          </p:cNvPr>
          <p:cNvSpPr/>
          <p:nvPr/>
        </p:nvSpPr>
        <p:spPr>
          <a:xfrm>
            <a:off x="834855" y="4068633"/>
            <a:ext cx="30186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000"/>
                </a:solidFill>
                <a:latin typeface="Mon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ПРИЕМ ИДЕЙ, ИНИЦИАТИВ И ПРОЕКТОВ</a:t>
            </a:r>
            <a:endParaRPr lang="ru-RU" sz="2000" b="1" dirty="0">
              <a:solidFill>
                <a:srgbClr val="008000"/>
              </a:solidFill>
              <a:latin typeface="Mont"/>
            </a:endParaRPr>
          </a:p>
          <a:p>
            <a:r>
              <a:rPr lang="ru-RU" sz="2000" dirty="0">
                <a:solidFill>
                  <a:srgbClr val="4F4F4F"/>
                </a:solidFill>
                <a:latin typeface="Mont"/>
              </a:rPr>
              <a:t>Рассматриваем </a:t>
            </a:r>
            <a:r>
              <a:rPr lang="ru-RU" sz="2000" b="1" dirty="0">
                <a:solidFill>
                  <a:srgbClr val="4F4F4F"/>
                </a:solidFill>
                <a:latin typeface="Mont"/>
              </a:rPr>
              <a:t>реалистичные</a:t>
            </a:r>
            <a:r>
              <a:rPr lang="ru-RU" sz="2000" dirty="0">
                <a:solidFill>
                  <a:srgbClr val="4F4F4F"/>
                </a:solidFill>
                <a:latin typeface="Mont"/>
              </a:rPr>
              <a:t> идеи, инициативы и проекты для внесения в реестр </a:t>
            </a:r>
            <a:r>
              <a:rPr lang="ru-RU" sz="2000" b="1" dirty="0">
                <a:solidFill>
                  <a:srgbClr val="4F4F4F"/>
                </a:solidFill>
                <a:latin typeface="Mont"/>
              </a:rPr>
              <a:t>"ПРОЕКТЫ ТЫСЯЧЕЛЕТИЯ"</a:t>
            </a:r>
            <a:endParaRPr lang="ru-RU" sz="2000" dirty="0">
              <a:solidFill>
                <a:srgbClr val="4F4F4F"/>
              </a:solidFill>
              <a:latin typeface="Mont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FF1688EC-4672-4581-877A-C8C21E37C48D}"/>
              </a:ext>
            </a:extLst>
          </p:cNvPr>
          <p:cNvSpPr/>
          <p:nvPr/>
        </p:nvSpPr>
        <p:spPr>
          <a:xfrm>
            <a:off x="1127218" y="6825775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10.07.2022</a:t>
            </a:r>
            <a:endParaRPr lang="ru-RU" b="1" dirty="0">
              <a:solidFill>
                <a:srgbClr val="008000"/>
              </a:solidFill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AFB051D-AB65-4B1A-97E1-7BF2B2C9BB25}"/>
              </a:ext>
            </a:extLst>
          </p:cNvPr>
          <p:cNvSpPr/>
          <p:nvPr/>
        </p:nvSpPr>
        <p:spPr>
          <a:xfrm>
            <a:off x="4188608" y="4068417"/>
            <a:ext cx="30186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000"/>
                </a:solidFill>
                <a:latin typeface="Mon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КОНКУРСНЫЙ </a:t>
            </a:r>
          </a:p>
          <a:p>
            <a:r>
              <a:rPr lang="ru-RU" sz="2000" b="1" dirty="0">
                <a:solidFill>
                  <a:srgbClr val="008000"/>
                </a:solidFill>
                <a:latin typeface="Mon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ОТБОР </a:t>
            </a:r>
          </a:p>
          <a:p>
            <a:r>
              <a:rPr lang="ru-RU" sz="2000" b="1" dirty="0">
                <a:solidFill>
                  <a:srgbClr val="008000"/>
                </a:solidFill>
                <a:latin typeface="Mon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КООРДИНАТОРОВ</a:t>
            </a:r>
            <a:endParaRPr lang="ru-RU" sz="2000" b="1" dirty="0">
              <a:solidFill>
                <a:srgbClr val="008000"/>
              </a:solidFill>
              <a:latin typeface="Mont"/>
            </a:endParaRPr>
          </a:p>
          <a:p>
            <a:r>
              <a:rPr lang="ru-RU" sz="2000" b="1" dirty="0">
                <a:solidFill>
                  <a:srgbClr val="4F4F4F"/>
                </a:solidFill>
                <a:latin typeface="Mont"/>
              </a:rPr>
              <a:t>Формирование команды Координаторов</a:t>
            </a:r>
            <a:r>
              <a:rPr lang="ru-RU" sz="2000" dirty="0">
                <a:solidFill>
                  <a:srgbClr val="4F4F4F"/>
                </a:solidFill>
                <a:latin typeface="Mont"/>
              </a:rPr>
              <a:t> для сопровождения идей, инициатив и проектов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5E231FB8-EDE3-47C3-BBAC-2816A990500A}"/>
              </a:ext>
            </a:extLst>
          </p:cNvPr>
          <p:cNvSpPr/>
          <p:nvPr/>
        </p:nvSpPr>
        <p:spPr>
          <a:xfrm>
            <a:off x="4463971" y="6825775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01.08.2022</a:t>
            </a:r>
            <a:endParaRPr lang="ru-RU" b="1" dirty="0">
              <a:solidFill>
                <a:srgbClr val="008000"/>
              </a:solidFill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5C55511-FB25-4502-A621-71E97B345364}"/>
              </a:ext>
            </a:extLst>
          </p:cNvPr>
          <p:cNvSpPr/>
          <p:nvPr/>
        </p:nvSpPr>
        <p:spPr>
          <a:xfrm>
            <a:off x="7542361" y="4014820"/>
            <a:ext cx="301860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000"/>
                </a:solidFill>
                <a:latin typeface="Mon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ЭТАП. ОТБОР ИДЕЙ, ИНИЦИАТИВ И ПРОЕКТОВ</a:t>
            </a:r>
            <a:endParaRPr lang="ru-RU" sz="2000" b="1" dirty="0">
              <a:solidFill>
                <a:srgbClr val="008000"/>
              </a:solidFill>
              <a:latin typeface="Mont"/>
            </a:endParaRPr>
          </a:p>
          <a:p>
            <a:r>
              <a:rPr lang="ru-RU" sz="2000" dirty="0">
                <a:solidFill>
                  <a:srgbClr val="4F4F4F"/>
                </a:solidFill>
                <a:latin typeface="Mont"/>
              </a:rPr>
              <a:t>Проводится отбор международными независимыми экспертами и</a:t>
            </a:r>
            <a:r>
              <a:rPr lang="ru-RU" sz="2000" b="1" dirty="0">
                <a:solidFill>
                  <a:srgbClr val="4F4F4F"/>
                </a:solidFill>
                <a:latin typeface="Mont"/>
              </a:rPr>
              <a:t> населением </a:t>
            </a:r>
          </a:p>
          <a:p>
            <a:r>
              <a:rPr lang="ru-RU" sz="2000" b="1" dirty="0">
                <a:solidFill>
                  <a:srgbClr val="4F4F4F"/>
                </a:solidFill>
                <a:latin typeface="Mont"/>
              </a:rPr>
              <a:t>из 193 стран</a:t>
            </a:r>
            <a:endParaRPr lang="ru-RU" sz="2000" dirty="0">
              <a:solidFill>
                <a:srgbClr val="4F4F4F"/>
              </a:solidFill>
              <a:latin typeface="Mont"/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129C4F73-3590-4766-AB58-B7250AB3453D}"/>
              </a:ext>
            </a:extLst>
          </p:cNvPr>
          <p:cNvSpPr/>
          <p:nvPr/>
        </p:nvSpPr>
        <p:spPr>
          <a:xfrm>
            <a:off x="7885121" y="6825775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01.11.2022</a:t>
            </a:r>
            <a:endParaRPr lang="ru-RU" b="1" dirty="0">
              <a:solidFill>
                <a:srgbClr val="008000"/>
              </a:solidFill>
            </a:endParaRP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ECDC840C-E1DE-4745-AF08-4C9F7A9D209E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4422375" y="6217020"/>
            <a:ext cx="0" cy="267433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8C9F0955-1802-49EA-8ADF-CE5101E21C5E}"/>
              </a:ext>
            </a:extLst>
          </p:cNvPr>
          <p:cNvCxnSpPr>
            <a:cxnSpLocks/>
            <a:stCxn id="33" idx="0"/>
          </p:cNvCxnSpPr>
          <p:nvPr/>
        </p:nvCxnSpPr>
        <p:spPr>
          <a:xfrm flipH="1" flipV="1">
            <a:off x="7821807" y="6782060"/>
            <a:ext cx="2680" cy="207784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333E0E4A-D7CD-4E01-B02D-CF14A9DB3195}"/>
              </a:ext>
            </a:extLst>
          </p:cNvPr>
          <p:cNvSpPr/>
          <p:nvPr/>
        </p:nvSpPr>
        <p:spPr>
          <a:xfrm>
            <a:off x="11000948" y="4014820"/>
            <a:ext cx="357266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000"/>
                </a:solidFill>
                <a:latin typeface="Mon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СОГЛАСОВАНИЕ ИНИЦИАТИВ, ИДЕЙ И ПРОЕКТОВ В ГОСУДАРСТВЕННЫХ ОРГАНАХ</a:t>
            </a:r>
            <a:endParaRPr lang="ru-RU" sz="2000" b="1" dirty="0">
              <a:solidFill>
                <a:srgbClr val="008000"/>
              </a:solidFill>
              <a:latin typeface="Mont"/>
            </a:endParaRPr>
          </a:p>
          <a:p>
            <a:r>
              <a:rPr lang="ru-RU" sz="2000" dirty="0">
                <a:solidFill>
                  <a:srgbClr val="4F4F4F"/>
                </a:solidFill>
                <a:latin typeface="Mont"/>
              </a:rPr>
              <a:t>После завершения I этапа, Координаторы формируют </a:t>
            </a:r>
            <a:r>
              <a:rPr lang="ru-RU" sz="2000" b="1" dirty="0">
                <a:solidFill>
                  <a:srgbClr val="4F4F4F"/>
                </a:solidFill>
                <a:latin typeface="Mont"/>
              </a:rPr>
              <a:t>"Народные" запросы</a:t>
            </a:r>
            <a:r>
              <a:rPr lang="ru-RU" sz="2000" dirty="0">
                <a:solidFill>
                  <a:srgbClr val="4F4F4F"/>
                </a:solidFill>
                <a:latin typeface="Mont"/>
              </a:rPr>
              <a:t> в органы государственной власти и интеграционные структуры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2A8D0D91-7504-42E3-B54F-20E4BD20D63A}"/>
              </a:ext>
            </a:extLst>
          </p:cNvPr>
          <p:cNvSpPr/>
          <p:nvPr/>
        </p:nvSpPr>
        <p:spPr>
          <a:xfrm>
            <a:off x="11630001" y="6829571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01.11.2022</a:t>
            </a:r>
            <a:endParaRPr lang="ru-RU" b="1" dirty="0">
              <a:solidFill>
                <a:srgbClr val="008000"/>
              </a:solidFill>
            </a:endParaRP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221E7712-7D63-4A9F-9EC6-A18E8D97A610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11562288" y="6782061"/>
            <a:ext cx="4399" cy="207641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Рисунок 45" descr="Отправить">
            <a:extLst>
              <a:ext uri="{FF2B5EF4-FFF2-40B4-BE49-F238E27FC236}">
                <a16:creationId xmlns:a16="http://schemas.microsoft.com/office/drawing/2014/main" id="{840659E5-F0E4-41C7-907C-0F5C4F803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0799" y="2262386"/>
            <a:ext cx="1825209" cy="1825209"/>
          </a:xfrm>
          <a:prstGeom prst="rect">
            <a:avLst/>
          </a:prstGeom>
        </p:spPr>
      </p:pic>
      <p:pic>
        <p:nvPicPr>
          <p:cNvPr id="55" name="Рисунок 54" descr="Капитан">
            <a:extLst>
              <a:ext uri="{FF2B5EF4-FFF2-40B4-BE49-F238E27FC236}">
                <a16:creationId xmlns:a16="http://schemas.microsoft.com/office/drawing/2014/main" id="{E4AC3EEE-9EE5-49EB-90BA-09BF37A003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6591" y="2262386"/>
            <a:ext cx="1825187" cy="1825187"/>
          </a:xfrm>
          <a:prstGeom prst="rect">
            <a:avLst/>
          </a:prstGeom>
        </p:spPr>
      </p:pic>
      <p:pic>
        <p:nvPicPr>
          <p:cNvPr id="59" name="Рисунок 58" descr="Целевая аудитория">
            <a:extLst>
              <a:ext uri="{FF2B5EF4-FFF2-40B4-BE49-F238E27FC236}">
                <a16:creationId xmlns:a16="http://schemas.microsoft.com/office/drawing/2014/main" id="{124D3781-9DB7-4910-96D2-5053A87A7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68359" y="2203365"/>
            <a:ext cx="2002523" cy="2002523"/>
          </a:xfrm>
          <a:prstGeom prst="rect">
            <a:avLst/>
          </a:prstGeom>
        </p:spPr>
      </p:pic>
      <p:pic>
        <p:nvPicPr>
          <p:cNvPr id="61" name="Рисунок 60" descr="Банк">
            <a:extLst>
              <a:ext uri="{FF2B5EF4-FFF2-40B4-BE49-F238E27FC236}">
                <a16:creationId xmlns:a16="http://schemas.microsoft.com/office/drawing/2014/main" id="{67792476-13B1-480E-9DE6-C2F19DC73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80568" y="2245833"/>
            <a:ext cx="1768987" cy="176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Дорожная карта</a:t>
            </a: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54">
            <a:extLst>
              <a:ext uri="{FF2B5EF4-FFF2-40B4-BE49-F238E27FC236}">
                <a16:creationId xmlns:a16="http://schemas.microsoft.com/office/drawing/2014/main" id="{98F00975-1D90-4454-8CBC-2E30BBFAD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5387" y="936061"/>
            <a:ext cx="15119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460D475-F8E7-4657-874E-A8F4726116CE}"/>
              </a:ext>
            </a:extLst>
          </p:cNvPr>
          <p:cNvSpPr/>
          <p:nvPr/>
        </p:nvSpPr>
        <p:spPr>
          <a:xfrm>
            <a:off x="834855" y="4068633"/>
            <a:ext cx="30186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008000"/>
                </a:solidFill>
                <a:latin typeface="Mon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ПРОВЕДЕНИЕ </a:t>
            </a:r>
            <a:r>
              <a:rPr lang="ru-RU" sz="2000" b="1" u="sng" dirty="0">
                <a:solidFill>
                  <a:srgbClr val="008000"/>
                </a:solidFill>
                <a:latin typeface="Mont"/>
              </a:rPr>
              <a:t>МЕРОПРИЯТИЙ И СЕССИЙ</a:t>
            </a:r>
          </a:p>
          <a:p>
            <a:r>
              <a:rPr lang="ru-RU" sz="2000" dirty="0">
                <a:solidFill>
                  <a:srgbClr val="4F4F4F"/>
                </a:solidFill>
                <a:latin typeface="Mont"/>
              </a:rPr>
              <a:t>Мероприятия, проводимые 2022-2023 </a:t>
            </a:r>
            <a:r>
              <a:rPr lang="ru-RU" sz="2000" dirty="0" err="1">
                <a:solidFill>
                  <a:srgbClr val="4F4F4F"/>
                </a:solidFill>
                <a:latin typeface="Mont"/>
              </a:rPr>
              <a:t>гг</a:t>
            </a:r>
            <a:r>
              <a:rPr lang="ru-RU" sz="2000" dirty="0">
                <a:solidFill>
                  <a:srgbClr val="4F4F4F"/>
                </a:solidFill>
                <a:latin typeface="Mont"/>
              </a:rPr>
              <a:t> для согласования актуальности, </a:t>
            </a:r>
            <a:r>
              <a:rPr lang="ru-RU" sz="2000" b="1" dirty="0">
                <a:solidFill>
                  <a:srgbClr val="4F4F4F"/>
                </a:solidFill>
                <a:latin typeface="Mont"/>
              </a:rPr>
              <a:t>представления проектов инвесторам</a:t>
            </a:r>
            <a:r>
              <a:rPr lang="ru-RU" sz="2000" dirty="0">
                <a:solidFill>
                  <a:srgbClr val="4F4F4F"/>
                </a:solidFill>
                <a:latin typeface="Mont"/>
              </a:rPr>
              <a:t> к инновационным продуктам или технологиям. 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FF1688EC-4672-4581-877A-C8C21E37C48D}"/>
              </a:ext>
            </a:extLst>
          </p:cNvPr>
          <p:cNvSpPr/>
          <p:nvPr/>
        </p:nvSpPr>
        <p:spPr>
          <a:xfrm>
            <a:off x="1127732" y="7837611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10.11.2022</a:t>
            </a:r>
            <a:endParaRPr lang="ru-RU" b="1" dirty="0">
              <a:solidFill>
                <a:srgbClr val="008000"/>
              </a:solidFill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AFB051D-AB65-4B1A-97E1-7BF2B2C9BB25}"/>
              </a:ext>
            </a:extLst>
          </p:cNvPr>
          <p:cNvSpPr/>
          <p:nvPr/>
        </p:nvSpPr>
        <p:spPr>
          <a:xfrm>
            <a:off x="4188608" y="4068417"/>
            <a:ext cx="30186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8000"/>
                </a:solidFill>
                <a:latin typeface="Mon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ll</a:t>
            </a:r>
            <a:r>
              <a:rPr lang="ru-RU" sz="2000" b="1" dirty="0">
                <a:solidFill>
                  <a:srgbClr val="008000"/>
                </a:solidFill>
                <a:latin typeface="Mon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ЭТАП. ОТБОР ИДЕЙ, ИНИЦИАТИВ И ПРОЕКТОВ</a:t>
            </a:r>
            <a:endParaRPr lang="ru-RU" sz="2000" b="1" dirty="0">
              <a:solidFill>
                <a:srgbClr val="008000"/>
              </a:solidFill>
              <a:latin typeface="Mont"/>
            </a:endParaRPr>
          </a:p>
          <a:p>
            <a:r>
              <a:rPr lang="ru-RU" sz="2000" dirty="0">
                <a:solidFill>
                  <a:srgbClr val="616161"/>
                </a:solidFill>
                <a:latin typeface="Mont"/>
              </a:rPr>
              <a:t>Проводится отбор международными независимыми экспертами и</a:t>
            </a:r>
            <a:r>
              <a:rPr lang="ru-RU" sz="2000" b="1" dirty="0">
                <a:solidFill>
                  <a:srgbClr val="616161"/>
                </a:solidFill>
                <a:latin typeface="Mont"/>
              </a:rPr>
              <a:t> населением из 193 стран</a:t>
            </a:r>
            <a:endParaRPr lang="ru-RU" sz="2000" dirty="0">
              <a:solidFill>
                <a:srgbClr val="616161"/>
              </a:solidFill>
              <a:latin typeface="Mont"/>
            </a:endParaRP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5E231FB8-EDE3-47C3-BBAC-2816A990500A}"/>
              </a:ext>
            </a:extLst>
          </p:cNvPr>
          <p:cNvSpPr/>
          <p:nvPr/>
        </p:nvSpPr>
        <p:spPr>
          <a:xfrm>
            <a:off x="4506242" y="7847248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01.07.2023</a:t>
            </a:r>
            <a:endParaRPr lang="ru-RU" b="1" dirty="0">
              <a:solidFill>
                <a:srgbClr val="008000"/>
              </a:solidFill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5C55511-FB25-4502-A621-71E97B345364}"/>
              </a:ext>
            </a:extLst>
          </p:cNvPr>
          <p:cNvSpPr/>
          <p:nvPr/>
        </p:nvSpPr>
        <p:spPr>
          <a:xfrm>
            <a:off x="7542361" y="4014820"/>
            <a:ext cx="301860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000"/>
                </a:solidFill>
                <a:latin typeface="Mon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ПРОВЕДЕНИЕ МЕЖДУНАРОДНОГО ФОРУМА: «БОЛЬШОЕ ЕВРАЗИЙСКОЕ ПАРТНЕРСТВО - ПРОЕКТЫ ТЫСЯЧЕЛЕТИЯ»</a:t>
            </a:r>
            <a:endParaRPr lang="ru-RU" sz="2000" b="1" dirty="0">
              <a:solidFill>
                <a:srgbClr val="008000"/>
              </a:solidFill>
              <a:latin typeface="Mont"/>
            </a:endParaRPr>
          </a:p>
          <a:p>
            <a:r>
              <a:rPr lang="ru-RU" sz="2000" dirty="0">
                <a:solidFill>
                  <a:srgbClr val="4F4F4F"/>
                </a:solidFill>
                <a:latin typeface="Mont"/>
              </a:rPr>
              <a:t>Проведение форумных мероприятий</a:t>
            </a:r>
          </a:p>
          <a:p>
            <a:endParaRPr lang="ru-RU" sz="2000" b="1" dirty="0">
              <a:solidFill>
                <a:srgbClr val="09753A"/>
              </a:solidFill>
              <a:latin typeface="Mont"/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129C4F73-3590-4766-AB58-B7250AB3453D}"/>
              </a:ext>
            </a:extLst>
          </p:cNvPr>
          <p:cNvSpPr/>
          <p:nvPr/>
        </p:nvSpPr>
        <p:spPr>
          <a:xfrm>
            <a:off x="7885120" y="7847248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Ноябрь 2023</a:t>
            </a:r>
            <a:endParaRPr lang="ru-RU" b="1" dirty="0">
              <a:solidFill>
                <a:srgbClr val="008000"/>
              </a:solidFill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333E0E4A-D7CD-4E01-B02D-CF14A9DB3195}"/>
              </a:ext>
            </a:extLst>
          </p:cNvPr>
          <p:cNvSpPr/>
          <p:nvPr/>
        </p:nvSpPr>
        <p:spPr>
          <a:xfrm>
            <a:off x="11000948" y="4014820"/>
            <a:ext cx="35726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008000"/>
                </a:solidFill>
                <a:latin typeface="Mont"/>
              </a:rPr>
              <a:t>ПОДВЕДЕНИЕ ИТОГОВ.</a:t>
            </a:r>
          </a:p>
          <a:p>
            <a:r>
              <a:rPr lang="ru-RU" sz="2000" b="1" u="sng" dirty="0">
                <a:solidFill>
                  <a:srgbClr val="008000"/>
                </a:solidFill>
                <a:latin typeface="Mont"/>
              </a:rPr>
              <a:t>ФОРМИРОВАНИЕ ПЛАНОВ НА 2024 – 2025 ГГ.</a:t>
            </a:r>
          </a:p>
          <a:p>
            <a:r>
              <a:rPr lang="ru-RU" sz="2000" dirty="0">
                <a:solidFill>
                  <a:srgbClr val="4F4F4F"/>
                </a:solidFill>
                <a:latin typeface="Mont"/>
              </a:rPr>
              <a:t>Анализ проведенных мероприятий и формирование новой дорожной карты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2A8D0D91-7504-42E3-B54F-20E4BD20D63A}"/>
              </a:ext>
            </a:extLst>
          </p:cNvPr>
          <p:cNvSpPr/>
          <p:nvPr/>
        </p:nvSpPr>
        <p:spPr>
          <a:xfrm>
            <a:off x="11561073" y="7847248"/>
            <a:ext cx="1769000" cy="4815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8000"/>
                </a:solidFill>
              </a:rPr>
              <a:t>Декабрь 2023</a:t>
            </a:r>
            <a:endParaRPr lang="ru-RU" b="1" dirty="0">
              <a:solidFill>
                <a:srgbClr val="008000"/>
              </a:solidFill>
            </a:endParaRPr>
          </a:p>
        </p:txBody>
      </p:sp>
      <p:pic>
        <p:nvPicPr>
          <p:cNvPr id="46" name="Рисунок 45" descr="Классная доска">
            <a:extLst>
              <a:ext uri="{FF2B5EF4-FFF2-40B4-BE49-F238E27FC236}">
                <a16:creationId xmlns:a16="http://schemas.microsoft.com/office/drawing/2014/main" id="{840659E5-F0E4-41C7-907C-0F5C4F803B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9820" y="2315898"/>
            <a:ext cx="1825209" cy="1825209"/>
          </a:xfrm>
          <a:prstGeom prst="rect">
            <a:avLst/>
          </a:prstGeom>
        </p:spPr>
      </p:pic>
      <p:pic>
        <p:nvPicPr>
          <p:cNvPr id="55" name="Рисунок 54" descr="Лампочка и шестеренка">
            <a:extLst>
              <a:ext uri="{FF2B5EF4-FFF2-40B4-BE49-F238E27FC236}">
                <a16:creationId xmlns:a16="http://schemas.microsoft.com/office/drawing/2014/main" id="{E4AC3EEE-9EE5-49EB-90BA-09BF37A003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3595" y="2262386"/>
            <a:ext cx="1825187" cy="1825187"/>
          </a:xfrm>
          <a:prstGeom prst="rect">
            <a:avLst/>
          </a:prstGeom>
        </p:spPr>
      </p:pic>
      <p:pic>
        <p:nvPicPr>
          <p:cNvPr id="59" name="Рисунок 58" descr="Глобус">
            <a:extLst>
              <a:ext uri="{FF2B5EF4-FFF2-40B4-BE49-F238E27FC236}">
                <a16:creationId xmlns:a16="http://schemas.microsoft.com/office/drawing/2014/main" id="{124D3781-9DB7-4910-96D2-5053A87A76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67168" y="2245832"/>
            <a:ext cx="1768988" cy="1768988"/>
          </a:xfrm>
          <a:prstGeom prst="rect">
            <a:avLst/>
          </a:prstGeom>
        </p:spPr>
      </p:pic>
      <p:pic>
        <p:nvPicPr>
          <p:cNvPr id="61" name="Рисунок 60" descr="Линейчатая диаграмма с тенденцией к повышению">
            <a:extLst>
              <a:ext uri="{FF2B5EF4-FFF2-40B4-BE49-F238E27FC236}">
                <a16:creationId xmlns:a16="http://schemas.microsoft.com/office/drawing/2014/main" id="{67792476-13B1-480E-9DE6-C2F19DC739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680568" y="2245833"/>
            <a:ext cx="1768987" cy="1768987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5E8A7BD-F466-4FC7-B5C2-41512E1FAEE6}"/>
              </a:ext>
            </a:extLst>
          </p:cNvPr>
          <p:cNvCxnSpPr>
            <a:cxnSpLocks/>
          </p:cNvCxnSpPr>
          <p:nvPr/>
        </p:nvCxnSpPr>
        <p:spPr>
          <a:xfrm>
            <a:off x="956496" y="9145981"/>
            <a:ext cx="13204556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>
            <a:extLst>
              <a:ext uri="{FF2B5EF4-FFF2-40B4-BE49-F238E27FC236}">
                <a16:creationId xmlns:a16="http://schemas.microsoft.com/office/drawing/2014/main" id="{56D6F6EB-16AB-4E8A-AD5D-366A73EBA88D}"/>
              </a:ext>
            </a:extLst>
          </p:cNvPr>
          <p:cNvSpPr/>
          <p:nvPr/>
        </p:nvSpPr>
        <p:spPr>
          <a:xfrm>
            <a:off x="786400" y="8891358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4BF6F9AC-EEA7-4BA5-AE83-D23E01B20F59}"/>
              </a:ext>
            </a:extLst>
          </p:cNvPr>
          <p:cNvSpPr/>
          <p:nvPr/>
        </p:nvSpPr>
        <p:spPr>
          <a:xfrm>
            <a:off x="4135850" y="8891358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D0043BB-08C9-4D07-A8BF-B389B94D45F0}"/>
              </a:ext>
            </a:extLst>
          </p:cNvPr>
          <p:cNvSpPr/>
          <p:nvPr/>
        </p:nvSpPr>
        <p:spPr>
          <a:xfrm>
            <a:off x="7537962" y="8859908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6C1CB74C-3128-4F55-A81A-41E5191B023D}"/>
              </a:ext>
            </a:extLst>
          </p:cNvPr>
          <p:cNvSpPr/>
          <p:nvPr/>
        </p:nvSpPr>
        <p:spPr>
          <a:xfrm>
            <a:off x="11275763" y="8858473"/>
            <a:ext cx="573050" cy="50924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9A852C4C-9A7B-40CF-8A44-5A3144A85DC9}"/>
              </a:ext>
            </a:extLst>
          </p:cNvPr>
          <p:cNvCxnSpPr>
            <a:cxnSpLocks/>
          </p:cNvCxnSpPr>
          <p:nvPr/>
        </p:nvCxnSpPr>
        <p:spPr>
          <a:xfrm flipV="1">
            <a:off x="1072925" y="7747000"/>
            <a:ext cx="0" cy="114435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9774BA6C-D9ED-4AC5-AB8E-1816E586733A}"/>
              </a:ext>
            </a:extLst>
          </p:cNvPr>
          <p:cNvCxnSpPr>
            <a:cxnSpLocks/>
          </p:cNvCxnSpPr>
          <p:nvPr/>
        </p:nvCxnSpPr>
        <p:spPr>
          <a:xfrm flipV="1">
            <a:off x="4434013" y="6877142"/>
            <a:ext cx="0" cy="201421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6010E1B6-0915-45A1-A744-A985D1438390}"/>
              </a:ext>
            </a:extLst>
          </p:cNvPr>
          <p:cNvCxnSpPr>
            <a:cxnSpLocks/>
          </p:cNvCxnSpPr>
          <p:nvPr/>
        </p:nvCxnSpPr>
        <p:spPr>
          <a:xfrm flipV="1">
            <a:off x="7824487" y="6540500"/>
            <a:ext cx="0" cy="231797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3C0B5181-7BE5-4228-B79A-89E62FC92912}"/>
              </a:ext>
            </a:extLst>
          </p:cNvPr>
          <p:cNvCxnSpPr>
            <a:cxnSpLocks/>
          </p:cNvCxnSpPr>
          <p:nvPr/>
        </p:nvCxnSpPr>
        <p:spPr>
          <a:xfrm flipV="1">
            <a:off x="11567788" y="5953812"/>
            <a:ext cx="0" cy="290466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80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1186131" y="4180920"/>
            <a:ext cx="1323420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>
                <a:solidFill>
                  <a:srgbClr val="616161"/>
                </a:solidFill>
              </a:rPr>
              <a:t>Международная программа «Кадровый резерв «ЛИДЕРЫ ЕВРАЗИИ»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chemeClr val="tx1"/>
                </a:solidFill>
                <a:hlinkClick r:id="rId5"/>
              </a:rPr>
              <a:t>https://leader-ea.su/index.php/o-proekte/organizatsionnaya-struktura/direktsiya</a:t>
            </a:r>
            <a:endParaRPr lang="ru-RU" sz="2500" b="1" dirty="0">
              <a:solidFill>
                <a:schemeClr val="tx1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>
              <a:solidFill>
                <a:schemeClr val="tx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Интеллектуальная</a:t>
            </a: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собственность</a:t>
            </a:r>
            <a:endParaRPr sz="3500" b="0" dirty="0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32EC5C-3892-423C-842D-B9D18A50EA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965" y="2780042"/>
            <a:ext cx="5931420" cy="13289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 dirty="0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3689F51-68A0-44D3-B3A3-F043F7B842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533500"/>
              </p:ext>
            </p:extLst>
          </p:nvPr>
        </p:nvGraphicFramePr>
        <p:xfrm>
          <a:off x="2183372" y="1805307"/>
          <a:ext cx="10217065" cy="3709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549965" imgH="2311503" progId="Excel.Sheet.12">
                  <p:embed/>
                </p:oleObj>
              </mc:Choice>
              <mc:Fallback>
                <p:oleObj name="Worksheet" r:id="rId4" imgW="7549965" imgH="231150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83372" y="1805307"/>
                        <a:ext cx="10217065" cy="3709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Google Shape;231;p22">
            <a:extLst>
              <a:ext uri="{FF2B5EF4-FFF2-40B4-BE49-F238E27FC236}">
                <a16:creationId xmlns:a16="http://schemas.microsoft.com/office/drawing/2014/main" id="{18C75C20-D226-4486-AD9E-660505595C5B}"/>
              </a:ext>
            </a:extLst>
          </p:cNvPr>
          <p:cNvSpPr txBox="1">
            <a:spLocks/>
          </p:cNvSpPr>
          <p:nvPr/>
        </p:nvSpPr>
        <p:spPr>
          <a:xfrm>
            <a:off x="8765886" y="7141427"/>
            <a:ext cx="8477186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Собственные ресурсы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444B1A-EF97-4E0D-A00D-EE8A9F828B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876" y="5777218"/>
            <a:ext cx="8202486" cy="43440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942575" y="8485275"/>
            <a:ext cx="13234200" cy="12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b="1" dirty="0">
                <a:solidFill>
                  <a:srgbClr val="008000"/>
                </a:solidFill>
                <a:effectLst/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Информационная поддержка, которая сделает участие вашей компании в Платформе максимально заметным</a:t>
            </a: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 dirty="0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6291730-F189-4BE3-BB6F-2A037BFAA75F}"/>
              </a:ext>
            </a:extLst>
          </p:cNvPr>
          <p:cNvSpPr/>
          <p:nvPr/>
        </p:nvSpPr>
        <p:spPr>
          <a:xfrm>
            <a:off x="1194465" y="2061275"/>
            <a:ext cx="2914531" cy="6238684"/>
          </a:xfrm>
          <a:prstGeom prst="round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br>
              <a:rPr lang="ru-RU" sz="1800" b="1" dirty="0">
                <a:solidFill>
                  <a:schemeClr val="tx1"/>
                </a:solidFill>
                <a:latin typeface="Mont"/>
                <a:ea typeface="Times New Roman" panose="02020603050405020304" pitchFamily="18" charset="0"/>
              </a:rPr>
            </a:br>
            <a:endParaRPr lang="ru-RU" sz="1800" b="1" i="1" dirty="0">
              <a:solidFill>
                <a:schemeClr val="tx1"/>
              </a:solidFill>
              <a:latin typeface="Mont"/>
              <a:ea typeface="Times New Roman" panose="02020603050405020304" pitchFamily="18" charset="0"/>
            </a:endParaRPr>
          </a:p>
          <a:p>
            <a:pPr algn="ctr"/>
            <a:endParaRPr lang="ru-RU" sz="1100" dirty="0">
              <a:latin typeface="Mont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908991A-B9E0-45E2-AD60-7361ADB7685E}"/>
              </a:ext>
            </a:extLst>
          </p:cNvPr>
          <p:cNvSpPr/>
          <p:nvPr/>
        </p:nvSpPr>
        <p:spPr>
          <a:xfrm>
            <a:off x="4645144" y="2061275"/>
            <a:ext cx="2914531" cy="6238684"/>
          </a:xfrm>
          <a:prstGeom prst="round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endParaRPr lang="ru-RU" sz="1800" b="1" dirty="0">
              <a:solidFill>
                <a:schemeClr val="tx1"/>
              </a:solidFill>
              <a:latin typeface="Mont"/>
              <a:ea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  <a:p>
            <a:pPr lvl="0" algn="ctr">
              <a:lnSpc>
                <a:spcPct val="115000"/>
              </a:lnSpc>
            </a:pPr>
            <a:endParaRPr lang="ru-RU" sz="2400" b="1" dirty="0">
              <a:solidFill>
                <a:schemeClr val="tx1"/>
              </a:solidFill>
              <a:latin typeface="Mont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EAF7445-3941-481F-B4FB-4DF85B3D8BCF}"/>
              </a:ext>
            </a:extLst>
          </p:cNvPr>
          <p:cNvSpPr/>
          <p:nvPr/>
        </p:nvSpPr>
        <p:spPr>
          <a:xfrm>
            <a:off x="8095823" y="2061275"/>
            <a:ext cx="2914531" cy="6238685"/>
          </a:xfrm>
          <a:prstGeom prst="round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endParaRPr lang="ru-RU" sz="1800" b="1" i="1" dirty="0">
              <a:solidFill>
                <a:schemeClr val="tx1"/>
              </a:solidFill>
              <a:latin typeface="Mont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6335AD8-5549-4A9B-9AA6-7E7C062192D6}"/>
              </a:ext>
            </a:extLst>
          </p:cNvPr>
          <p:cNvSpPr/>
          <p:nvPr/>
        </p:nvSpPr>
        <p:spPr>
          <a:xfrm>
            <a:off x="11546502" y="2061275"/>
            <a:ext cx="2914531" cy="6238684"/>
          </a:xfrm>
          <a:prstGeom prst="round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endParaRPr lang="ru-RU" sz="1800" b="1" dirty="0">
              <a:solidFill>
                <a:schemeClr val="tx1"/>
              </a:solidFill>
              <a:latin typeface="Mon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CDB56-D570-4A0B-B734-A4B79C79B96B}"/>
              </a:ext>
            </a:extLst>
          </p:cNvPr>
          <p:cNvSpPr txBox="1"/>
          <p:nvPr/>
        </p:nvSpPr>
        <p:spPr>
          <a:xfrm>
            <a:off x="2293749" y="290109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9CE-ED8D-4C11-96F5-36C08BC0448E}"/>
              </a:ext>
            </a:extLst>
          </p:cNvPr>
          <p:cNvSpPr txBox="1"/>
          <p:nvPr/>
        </p:nvSpPr>
        <p:spPr>
          <a:xfrm>
            <a:off x="1187356" y="3729177"/>
            <a:ext cx="29145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616161"/>
                </a:solidFill>
                <a:latin typeface="Mont"/>
                <a:ea typeface="Times New Roman" panose="02020603050405020304" pitchFamily="18" charset="0"/>
              </a:rPr>
              <a:t>Участие в мероприятиях стран-участниц интеграционных структур ШОС, СНГ и др.</a:t>
            </a:r>
            <a:endParaRPr lang="ru-RU" sz="2000" i="1" dirty="0">
              <a:solidFill>
                <a:srgbClr val="616161"/>
              </a:solidFill>
              <a:latin typeface="Mont"/>
              <a:ea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76C507-14D2-4231-A194-7B3759349307}"/>
              </a:ext>
            </a:extLst>
          </p:cNvPr>
          <p:cNvSpPr txBox="1"/>
          <p:nvPr/>
        </p:nvSpPr>
        <p:spPr>
          <a:xfrm>
            <a:off x="1187356" y="5942097"/>
            <a:ext cx="2914532" cy="1841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00" b="1" dirty="0">
                <a:solidFill>
                  <a:srgbClr val="008000"/>
                </a:solidFill>
                <a:latin typeface="Mont"/>
              </a:rPr>
              <a:t>РЕЗУЛЬТАТ:</a:t>
            </a:r>
          </a:p>
          <a:p>
            <a:pPr lvl="0" algn="ctr">
              <a:lnSpc>
                <a:spcPct val="115000"/>
              </a:lnSpc>
            </a:pPr>
            <a:r>
              <a:rPr lang="ru-RU" sz="2000" b="1" i="1" dirty="0">
                <a:solidFill>
                  <a:srgbClr val="616161"/>
                </a:solidFill>
                <a:latin typeface="Mont"/>
              </a:rPr>
              <a:t>Выступление в качестве спикера, эксперта, модератора, координатора</a:t>
            </a:r>
            <a:endParaRPr lang="ru-RU" sz="2000" i="1" dirty="0">
              <a:solidFill>
                <a:srgbClr val="616161"/>
              </a:solidFill>
              <a:latin typeface="Mon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88E2EF-3E46-4701-8C0D-18DDE292A5BE}"/>
              </a:ext>
            </a:extLst>
          </p:cNvPr>
          <p:cNvSpPr txBox="1"/>
          <p:nvPr/>
        </p:nvSpPr>
        <p:spPr>
          <a:xfrm>
            <a:off x="4659899" y="2200445"/>
            <a:ext cx="2914532" cy="325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00" dirty="0">
                <a:solidFill>
                  <a:srgbClr val="616161"/>
                </a:solidFill>
                <a:latin typeface="Mont"/>
                <a:ea typeface="Times New Roman" panose="02020603050405020304" pitchFamily="18" charset="0"/>
              </a:rPr>
              <a:t>Содействие в организации двусторонних и многосторонних встреч с представителями стран – участниц ШОС, СНГ, БРИКС и иных интеграционных структур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081485-D7DD-4FA5-A773-7158C512DA55}"/>
              </a:ext>
            </a:extLst>
          </p:cNvPr>
          <p:cNvSpPr txBox="1"/>
          <p:nvPr/>
        </p:nvSpPr>
        <p:spPr>
          <a:xfrm>
            <a:off x="4704164" y="5578695"/>
            <a:ext cx="2914532" cy="2823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</a:pPr>
            <a:endParaRPr lang="ru-RU" sz="2000" b="1" dirty="0">
              <a:solidFill>
                <a:schemeClr val="tx1"/>
              </a:solidFill>
              <a:latin typeface="Mont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008000"/>
                </a:solidFill>
                <a:latin typeface="Mont"/>
              </a:rPr>
              <a:t>РЕЗУЛЬТАТ:</a:t>
            </a:r>
            <a:endParaRPr lang="ru-RU" sz="2000" b="1" dirty="0">
              <a:solidFill>
                <a:schemeClr val="tx1"/>
              </a:solidFill>
              <a:latin typeface="Mont"/>
              <a:ea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b="1" i="1" dirty="0">
                <a:solidFill>
                  <a:srgbClr val="616161"/>
                </a:solidFill>
                <a:latin typeface="Mont"/>
              </a:rPr>
              <a:t>Личное участие для продвижения собственного бизнеса</a:t>
            </a:r>
            <a:endParaRPr lang="ru-RU" sz="2800" i="1" dirty="0">
              <a:solidFill>
                <a:srgbClr val="616161"/>
              </a:solidFill>
              <a:latin typeface="Mont"/>
            </a:endParaRPr>
          </a:p>
          <a:p>
            <a:pPr lvl="0" algn="ctr">
              <a:lnSpc>
                <a:spcPct val="115000"/>
              </a:lnSpc>
            </a:pPr>
            <a:endParaRPr lang="ru-RU" sz="2800" b="1" dirty="0">
              <a:solidFill>
                <a:schemeClr val="tx1"/>
              </a:solidFill>
              <a:latin typeface="Mont"/>
            </a:endParaRPr>
          </a:p>
          <a:p>
            <a:pPr lvl="0" algn="ctr">
              <a:lnSpc>
                <a:spcPct val="115000"/>
              </a:lnSpc>
            </a:pPr>
            <a:endParaRPr lang="ru-RU" sz="2800" b="1" dirty="0">
              <a:solidFill>
                <a:schemeClr val="tx1"/>
              </a:solidFill>
              <a:latin typeface="Mon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4FBBAE-5860-4E42-9F54-DF9CBA0B6C34}"/>
              </a:ext>
            </a:extLst>
          </p:cNvPr>
          <p:cNvSpPr txBox="1"/>
          <p:nvPr/>
        </p:nvSpPr>
        <p:spPr>
          <a:xfrm>
            <a:off x="8163828" y="2182042"/>
            <a:ext cx="2914532" cy="325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616161"/>
                </a:solidFill>
                <a:latin typeface="Mont"/>
                <a:ea typeface="Times New Roman" panose="02020603050405020304" pitchFamily="18" charset="0"/>
                <a:cs typeface="Times New Roman" panose="02020603050405020304" pitchFamily="18" charset="0"/>
              </a:rPr>
              <a:t>Уникальные форматы участия в деловой программе, включая возможность организовать в рамках мероприятий деловое мероприятие, презентацию или пресс-конференцию.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3CAABF-241C-4152-B167-CA4F7EC0A9E6}"/>
              </a:ext>
            </a:extLst>
          </p:cNvPr>
          <p:cNvSpPr txBox="1"/>
          <p:nvPr/>
        </p:nvSpPr>
        <p:spPr>
          <a:xfrm>
            <a:off x="11583622" y="2182042"/>
            <a:ext cx="2914532" cy="325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616161"/>
                </a:solidFill>
                <a:latin typeface="Mont"/>
                <a:ea typeface="Times New Roman" panose="02020603050405020304" pitchFamily="18" charset="0"/>
              </a:rPr>
              <a:t>Аудиторию свыше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616161"/>
                </a:solidFill>
                <a:latin typeface="Mont"/>
                <a:ea typeface="Times New Roman" panose="02020603050405020304" pitchFamily="18" charset="0"/>
              </a:rPr>
              <a:t> 1 000 000 человек, среди которых первые лица МО, главы субъектов стран, члены Правительства, первые лица ведущих компаний, организаций, учреждений, вузов</a:t>
            </a:r>
            <a:endParaRPr lang="ru-RU" sz="2000" dirty="0">
              <a:solidFill>
                <a:srgbClr val="616161"/>
              </a:solidFill>
              <a:latin typeface="Mon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B37583-1D31-4324-A9EC-F6B00D8962F4}"/>
              </a:ext>
            </a:extLst>
          </p:cNvPr>
          <p:cNvSpPr txBox="1"/>
          <p:nvPr/>
        </p:nvSpPr>
        <p:spPr>
          <a:xfrm>
            <a:off x="8125333" y="5934813"/>
            <a:ext cx="2914532" cy="2195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008000"/>
                </a:solidFill>
                <a:latin typeface="Mont"/>
              </a:rPr>
              <a:t>РЕЗУЛЬТАТ:</a:t>
            </a:r>
            <a:endParaRPr lang="ru-RU" sz="2000" b="1" dirty="0">
              <a:solidFill>
                <a:schemeClr val="tx1"/>
              </a:solidFill>
              <a:latin typeface="Mon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b="1" i="1" dirty="0">
                <a:solidFill>
                  <a:srgbClr val="616161"/>
                </a:solidFill>
                <a:latin typeface="Mont"/>
                <a:cs typeface="Times New Roman" panose="02020603050405020304" pitchFamily="18" charset="0"/>
              </a:rPr>
              <a:t>Повышение узнаваемости, формирование личного бренда на международном уровне</a:t>
            </a:r>
            <a:endParaRPr lang="ru-RU" sz="2000" b="1" i="1" dirty="0">
              <a:solidFill>
                <a:srgbClr val="616161"/>
              </a:solidFill>
              <a:latin typeface="Mon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38C0CE-FE3D-4DC5-A66C-A872EDE33CAC}"/>
              </a:ext>
            </a:extLst>
          </p:cNvPr>
          <p:cNvSpPr txBox="1"/>
          <p:nvPr/>
        </p:nvSpPr>
        <p:spPr>
          <a:xfrm>
            <a:off x="11583622" y="5930813"/>
            <a:ext cx="2914532" cy="2195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008000"/>
                </a:solidFill>
                <a:latin typeface="Mont"/>
              </a:rPr>
              <a:t>РЕЗУЛЬТАТ:</a:t>
            </a:r>
            <a:endParaRPr lang="ru-RU" sz="2000" b="1" dirty="0">
              <a:solidFill>
                <a:schemeClr val="tx1"/>
              </a:solidFill>
              <a:latin typeface="Mont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i="1" dirty="0">
                <a:solidFill>
                  <a:srgbClr val="616161"/>
                </a:solidFill>
                <a:latin typeface="Mont"/>
                <a:ea typeface="Times New Roman" panose="02020603050405020304" pitchFamily="18" charset="0"/>
              </a:rPr>
              <a:t>Увеличение капитализации личного бренда, увеличение лояльности к бренду и к компании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 dirty="0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4">
            <a:alphaModFix amt="48000"/>
          </a:blip>
          <a:srcRect l="12509" t="15044" r="19245" b="34925"/>
          <a:stretch/>
        </p:blipFill>
        <p:spPr>
          <a:xfrm>
            <a:off x="1720939" y="450390"/>
            <a:ext cx="13331950" cy="1021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CA0A3C-41AF-4A1F-A8E2-8916FB6B2C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59" t="4453" r="10063" b="12602"/>
          <a:stretch/>
        </p:blipFill>
        <p:spPr>
          <a:xfrm>
            <a:off x="2687288" y="1622637"/>
            <a:ext cx="10042901" cy="793025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20B08F-D3CA-435D-BF3B-EE8DF4388F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613" y="3844469"/>
            <a:ext cx="3006718" cy="30028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527633560"/>
              </p:ext>
            </p:extLst>
          </p:nvPr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  <a:hlinkClick r:id="rId4"/>
                        </a:rPr>
                        <a:t>http://initiative.leader-ea.su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(926) 134-22-87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  <a:hlinkClick r:id="rId5"/>
                        </a:rPr>
                        <a:t>initiative@leader-ea.su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1022</Words>
  <Application>Microsoft Office PowerPoint</Application>
  <PresentationFormat>Произвольный</PresentationFormat>
  <Paragraphs>249</Paragraphs>
  <Slides>17</Slides>
  <Notes>17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Symbol</vt:lpstr>
      <vt:lpstr>Arial Black</vt:lpstr>
      <vt:lpstr>Arial</vt:lpstr>
      <vt:lpstr>Mont</vt:lpstr>
      <vt:lpstr>Calibri</vt:lpstr>
      <vt:lpstr>2_Тема Office</vt:lpstr>
      <vt:lpstr>Worksheet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Бизнес-модель</vt:lpstr>
      <vt:lpstr>Бизнес-модель</vt:lpstr>
      <vt:lpstr>Текущие результаты</vt:lpstr>
      <vt:lpstr>Дорожная карта</vt:lpstr>
      <vt:lpstr>Дорожная карта</vt:lpstr>
      <vt:lpstr>Интеллектуальная собственность</vt:lpstr>
      <vt:lpstr>Финансы</vt:lpstr>
      <vt:lpstr>Предложение для инвестора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Home-PC</dc:creator>
  <cp:lastModifiedBy>Home-PC</cp:lastModifiedBy>
  <cp:revision>65</cp:revision>
  <dcterms:modified xsi:type="dcterms:W3CDTF">2022-07-05T20:11:45Z</dcterms:modified>
</cp:coreProperties>
</file>