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7" r:id="rId2"/>
    <p:sldId id="258" r:id="rId3"/>
    <p:sldId id="266" r:id="rId4"/>
    <p:sldId id="263" r:id="rId5"/>
    <p:sldId id="259" r:id="rId6"/>
    <p:sldId id="264" r:id="rId7"/>
    <p:sldId id="261" r:id="rId8"/>
    <p:sldId id="262" r:id="rId9"/>
  </p:sldIdLst>
  <p:sldSz cx="9144000" cy="5143500" type="screen16x9"/>
  <p:notesSz cx="6858000" cy="9144000"/>
  <p:embeddedFontLst>
    <p:embeddedFont>
      <p:font typeface="Nunito" pitchFamily="2" charset="-52"/>
      <p:regular r:id="rId11"/>
      <p:bold r:id="rId12"/>
      <p:italic r:id="rId13"/>
      <p:boldItalic r:id="rId14"/>
    </p:embeddedFont>
    <p:embeddedFont>
      <p:font typeface="Roboto" panose="02000000000000000000"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68" autoAdjust="0"/>
  </p:normalViewPr>
  <p:slideViewPr>
    <p:cSldViewPr snapToGrid="0">
      <p:cViewPr varScale="1">
        <p:scale>
          <a:sx n="95" d="100"/>
          <a:sy n="95" d="100"/>
        </p:scale>
        <p:origin x="1090" y="5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33264154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Насколько актуальна проблема, которую вы решаете?</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кто несёт ущерб и в чём он выражается? (время, деньги, здоровье и т.д.)</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Насколько актуальна проблема, которую вы решаете?</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кто несёт ущерб и в чём он выражается? (время, деньги, здоровье и т.д.)</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r>
              <a:rPr lang="ru-RU"/>
              <a:t>Образец заголовка</a:t>
            </a:r>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r>
              <a:rPr lang="ru-RU"/>
              <a:t>Образец подзаголовка</a:t>
            </a:r>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ru-RU"/>
              <a:t>Образец заголовка</a:t>
            </a:r>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ru-RU"/>
              <a:t>Образец заголовка</a:t>
            </a:r>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lvl="0"/>
            <a:r>
              <a:rPr lang="ru-RU"/>
              <a:t>Образец текста</a:t>
            </a: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ru-RU"/>
              <a:t>Образец заголовка</a:t>
            </a:r>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ru-RU"/>
              <a:t>Образец текста</a:t>
            </a: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ru-RU"/>
              <a:t>Образец текста</a:t>
            </a: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ru-RU"/>
              <a:t>Образец заголовка</a:t>
            </a:r>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ru-RU"/>
              <a:t>Образец заголовка</a:t>
            </a:r>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ru-RU"/>
              <a:t>Образец текста</a:t>
            </a: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r>
              <a:rPr lang="ru-RU"/>
              <a:t>Образец заголовка</a:t>
            </a:r>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ru-RU"/>
              <a:t>Образец заголовка</a:t>
            </a:r>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r>
              <a:rPr lang="ru-RU"/>
              <a:t>Образец подзаголовка</a:t>
            </a:r>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lvl="0"/>
            <a:r>
              <a:rPr lang="ru-RU"/>
              <a:t>Образец текста</a:t>
            </a: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pPr lvl="0"/>
            <a:r>
              <a:rPr lang="ru-RU"/>
              <a:t>Образец текста</a:t>
            </a: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pPr lvl="0"/>
            <a:r>
              <a:rPr lang="ru-RU"/>
              <a:t>Образец текста</a:t>
            </a: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9" name="Подзаголовок 8"/>
          <p:cNvSpPr>
            <a:spLocks noGrp="1"/>
          </p:cNvSpPr>
          <p:nvPr>
            <p:ph type="subTitle" idx="1"/>
          </p:nvPr>
        </p:nvSpPr>
        <p:spPr/>
        <p:txBody>
          <a:bodyPr/>
          <a:lstStyle/>
          <a:p>
            <a:endParaRPr lang="ru-RU"/>
          </a:p>
        </p:txBody>
      </p:sp>
      <p:pic>
        <p:nvPicPr>
          <p:cNvPr id="17409" name="Picture 1"/>
          <p:cNvPicPr>
            <a:picLocks noChangeAspect="1" noChangeArrowheads="1"/>
          </p:cNvPicPr>
          <p:nvPr/>
        </p:nvPicPr>
        <p:blipFill>
          <a:blip r:embed="rId3"/>
          <a:srcRect t="2134"/>
          <a:stretch>
            <a:fillRect/>
          </a:stretch>
        </p:blipFill>
        <p:spPr bwMode="auto">
          <a:xfrm>
            <a:off x="0" y="0"/>
            <a:ext cx="9149474" cy="5143500"/>
          </a:xfrm>
          <a:prstGeom prst="rect">
            <a:avLst/>
          </a:prstGeom>
          <a:noFill/>
          <a:ln w="9525">
            <a:noFill/>
            <a:miter lim="800000"/>
            <a:headEnd/>
            <a:tailEnd/>
          </a:ln>
        </p:spPr>
      </p:pic>
      <p:sp>
        <p:nvSpPr>
          <p:cNvPr id="11" name="TextBox 10"/>
          <p:cNvSpPr txBox="1"/>
          <p:nvPr/>
        </p:nvSpPr>
        <p:spPr>
          <a:xfrm>
            <a:off x="5943600" y="4517136"/>
            <a:ext cx="3200400" cy="307777"/>
          </a:xfrm>
          <a:prstGeom prst="rect">
            <a:avLst/>
          </a:prstGeom>
          <a:noFill/>
        </p:spPr>
        <p:txBody>
          <a:bodyPr wrap="square" rtlCol="0">
            <a:spAutoFit/>
          </a:bodyPr>
          <a:lstStyle/>
          <a:p>
            <a:r>
              <a:rPr lang="ru-RU" b="1" dirty="0">
                <a:solidFill>
                  <a:schemeClr val="accent1">
                    <a:lumMod val="50000"/>
                  </a:schemeClr>
                </a:solidFill>
                <a:latin typeface="Times New Roman" pitchFamily="18" charset="0"/>
                <a:cs typeface="Times New Roman" pitchFamily="18" charset="0"/>
              </a:rPr>
              <a:t>Южный федеральный университет</a:t>
            </a:r>
          </a:p>
        </p:txBody>
      </p:sp>
      <p:sp>
        <p:nvSpPr>
          <p:cNvPr id="12" name="TextBox 11"/>
          <p:cNvSpPr txBox="1"/>
          <p:nvPr/>
        </p:nvSpPr>
        <p:spPr>
          <a:xfrm>
            <a:off x="6281928" y="4712279"/>
            <a:ext cx="2496312" cy="307777"/>
          </a:xfrm>
          <a:prstGeom prst="rect">
            <a:avLst/>
          </a:prstGeom>
          <a:noFill/>
        </p:spPr>
        <p:txBody>
          <a:bodyPr wrap="square" rtlCol="0">
            <a:spAutoFit/>
          </a:bodyPr>
          <a:lstStyle/>
          <a:p>
            <a:r>
              <a:rPr lang="ru-RU" b="1" dirty="0">
                <a:solidFill>
                  <a:schemeClr val="accent1">
                    <a:lumMod val="50000"/>
                  </a:schemeClr>
                </a:solidFill>
                <a:latin typeface="Times New Roman" pitchFamily="18" charset="0"/>
                <a:cs typeface="Times New Roman" pitchFamily="18" charset="0"/>
              </a:rPr>
              <a:t>Инициативная разработка</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22026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RU" i="1" dirty="0">
                <a:solidFill>
                  <a:schemeClr val="accent1">
                    <a:lumMod val="50000"/>
                  </a:schemeClr>
                </a:solidFill>
                <a:latin typeface="Times New Roman" pitchFamily="18" charset="0"/>
                <a:cs typeface="Times New Roman" pitchFamily="18" charset="0"/>
              </a:rPr>
              <a:t>Решаемая проблемы</a:t>
            </a:r>
            <a:endParaRPr i="1" dirty="0">
              <a:solidFill>
                <a:schemeClr val="accent1">
                  <a:lumMod val="50000"/>
                </a:schemeClr>
              </a:solidFill>
              <a:latin typeface="Times New Roman" pitchFamily="18" charset="0"/>
              <a:cs typeface="Times New Roman" pitchFamily="18" charset="0"/>
            </a:endParaRPr>
          </a:p>
        </p:txBody>
      </p:sp>
      <p:sp>
        <p:nvSpPr>
          <p:cNvPr id="68" name="Google Shape;68;p15"/>
          <p:cNvSpPr txBox="1">
            <a:spLocks noGrp="1"/>
          </p:cNvSpPr>
          <p:nvPr>
            <p:ph type="body" idx="1"/>
          </p:nvPr>
        </p:nvSpPr>
        <p:spPr>
          <a:xfrm>
            <a:off x="238125" y="542875"/>
            <a:ext cx="8520600" cy="1181652"/>
          </a:xfrm>
          <a:prstGeom prst="rect">
            <a:avLst/>
          </a:prstGeom>
          <a:solidFill>
            <a:schemeClr val="accent2">
              <a:lumMod val="10000"/>
              <a:lumOff val="90000"/>
            </a:schemeClr>
          </a:solidFill>
        </p:spPr>
        <p:txBody>
          <a:bodyPr spcFirstLastPara="1" wrap="square" lIns="91425" tIns="91425" rIns="91425" bIns="91425" anchor="t" anchorCtr="0">
            <a:noAutofit/>
          </a:bodyPr>
          <a:lstStyle/>
          <a:p>
            <a:pPr algn="just">
              <a:buNone/>
            </a:pPr>
            <a:r>
              <a:rPr lang="ru-RU" sz="1500" dirty="0">
                <a:solidFill>
                  <a:schemeClr val="tx1"/>
                </a:solidFill>
                <a:latin typeface="Times New Roman" pitchFamily="18" charset="0"/>
                <a:cs typeface="Times New Roman" pitchFamily="18" charset="0"/>
              </a:rPr>
              <a:t>Традиционные методы оценки психофизиологического состояния человека (ЭКГ, ФПГ, КР, КГР) причиняют дискомфорт и негативное состояние самого обследуемого (например раздражение, страх перед обследованием). Негативные состояния приводят к искажению результатов обследования.</a:t>
            </a:r>
          </a:p>
        </p:txBody>
      </p:sp>
      <p:pic>
        <p:nvPicPr>
          <p:cNvPr id="15366" name="Picture 6" descr="купить по цене производителя с доставкой комплекс Аппаратно-программный  Дианел-5120 для проведения оценки психофизиологического состояния человека  с профессиональным программным обеспечением &quot;Дианел-Ион&quot;"/>
          <p:cNvPicPr>
            <a:picLocks noChangeAspect="1" noChangeArrowheads="1"/>
          </p:cNvPicPr>
          <p:nvPr/>
        </p:nvPicPr>
        <p:blipFill>
          <a:blip r:embed="rId3"/>
          <a:srcRect b="13871"/>
          <a:stretch>
            <a:fillRect/>
          </a:stretch>
        </p:blipFill>
        <p:spPr bwMode="auto">
          <a:xfrm>
            <a:off x="4766378" y="2414337"/>
            <a:ext cx="3787713" cy="2321566"/>
          </a:xfrm>
          <a:prstGeom prst="rect">
            <a:avLst/>
          </a:prstGeom>
          <a:noFill/>
        </p:spPr>
      </p:pic>
      <p:sp>
        <p:nvSpPr>
          <p:cNvPr id="2" name="TextBox 1">
            <a:extLst>
              <a:ext uri="{FF2B5EF4-FFF2-40B4-BE49-F238E27FC236}">
                <a16:creationId xmlns:a16="http://schemas.microsoft.com/office/drawing/2014/main" id="{DF74C21B-9392-BCAC-5004-E57CAC8B26F9}"/>
              </a:ext>
            </a:extLst>
          </p:cNvPr>
          <p:cNvSpPr txBox="1"/>
          <p:nvPr/>
        </p:nvSpPr>
        <p:spPr>
          <a:xfrm>
            <a:off x="328863" y="1876926"/>
            <a:ext cx="3787713" cy="2862322"/>
          </a:xfrm>
          <a:prstGeom prst="rect">
            <a:avLst/>
          </a:prstGeom>
          <a:solidFill>
            <a:schemeClr val="accent1">
              <a:lumMod val="40000"/>
              <a:lumOff val="60000"/>
            </a:schemeClr>
          </a:solidFill>
        </p:spPr>
        <p:txBody>
          <a:bodyPr wrap="square" rtlCol="0">
            <a:spAutoFit/>
          </a:bodyPr>
          <a:lstStyle/>
          <a:p>
            <a:pPr algn="just"/>
            <a:r>
              <a:rPr kumimoji="0" lang="ru-RU" b="0"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Arial"/>
              </a:rPr>
              <a:t> </a:t>
            </a:r>
            <a:r>
              <a:rPr lang="ru-RU" sz="1500" dirty="0">
                <a:latin typeface="Times New Roman" pitchFamily="18" charset="0"/>
                <a:cs typeface="Times New Roman" pitchFamily="18" charset="0"/>
              </a:rPr>
              <a:t>Т</a:t>
            </a:r>
            <a:r>
              <a:rPr kumimoji="0" lang="ru-RU" sz="1500" b="0" i="0" u="none" strike="noStrike" kern="0" cap="none" spc="0" normalizeH="0" baseline="0" noProof="0" dirty="0" err="1">
                <a:ln>
                  <a:noFill/>
                </a:ln>
                <a:solidFill>
                  <a:srgbClr val="000000"/>
                </a:solidFill>
                <a:effectLst/>
                <a:uLnTx/>
                <a:uFillTx/>
                <a:latin typeface="Times New Roman" pitchFamily="18" charset="0"/>
                <a:cs typeface="Times New Roman" pitchFamily="18" charset="0"/>
                <a:sym typeface="Arial"/>
              </a:rPr>
              <a:t>радиционные</a:t>
            </a:r>
            <a:r>
              <a:rPr kumimoji="0" lang="ru-RU" sz="1500" b="0"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Arial"/>
              </a:rPr>
              <a:t> методы ограничивают свободу движений испытуемого и мешают ему заниматься деятельностью. Что ограничивает их использование в качестве методов для многочасового мониторинга. Для исследования </a:t>
            </a:r>
            <a:r>
              <a:rPr kumimoji="0" lang="ru-RU" sz="1500" b="0" i="0" u="none" strike="noStrike" kern="0" cap="none" spc="0" normalizeH="0" baseline="0" noProof="0" dirty="0" err="1">
                <a:ln>
                  <a:noFill/>
                </a:ln>
                <a:solidFill>
                  <a:srgbClr val="000000"/>
                </a:solidFill>
                <a:effectLst/>
                <a:uLnTx/>
                <a:uFillTx/>
                <a:latin typeface="Times New Roman" pitchFamily="18" charset="0"/>
                <a:cs typeface="Times New Roman" pitchFamily="18" charset="0"/>
                <a:sym typeface="Arial"/>
              </a:rPr>
              <a:t>психофункционального</a:t>
            </a:r>
            <a:r>
              <a:rPr kumimoji="0" lang="ru-RU" sz="1500" b="0"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Arial"/>
              </a:rPr>
              <a:t> состояния людей опасных профессий или лиц управляющих динамическим объектом важен именно многочасовой мониторинг, позволяющий оценить состояние человека и  предотвратить катастрофу ,связанную с человеческим фактором.</a:t>
            </a:r>
            <a:endParaRPr lang="ru-RU"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297898" y="-129396"/>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RU" i="1" dirty="0">
                <a:solidFill>
                  <a:schemeClr val="accent1">
                    <a:lumMod val="50000"/>
                  </a:schemeClr>
                </a:solidFill>
                <a:latin typeface="Times New Roman" pitchFamily="18" charset="0"/>
                <a:cs typeface="Times New Roman" pitchFamily="18" charset="0"/>
              </a:rPr>
              <a:t>Как уже решается проблема</a:t>
            </a:r>
            <a:endParaRPr i="1" dirty="0">
              <a:solidFill>
                <a:schemeClr val="accent1">
                  <a:lumMod val="50000"/>
                </a:schemeClr>
              </a:solidFill>
              <a:latin typeface="Times New Roman" pitchFamily="18" charset="0"/>
              <a:cs typeface="Times New Roman" pitchFamily="18" charset="0"/>
            </a:endParaRPr>
          </a:p>
        </p:txBody>
      </p:sp>
      <p:graphicFrame>
        <p:nvGraphicFramePr>
          <p:cNvPr id="5" name="Таблица 4"/>
          <p:cNvGraphicFramePr>
            <a:graphicFrameLocks noGrp="1"/>
          </p:cNvGraphicFramePr>
          <p:nvPr/>
        </p:nvGraphicFramePr>
        <p:xfrm>
          <a:off x="112142" y="382025"/>
          <a:ext cx="8919720" cy="4631627"/>
        </p:xfrm>
        <a:graphic>
          <a:graphicData uri="http://schemas.openxmlformats.org/drawingml/2006/table">
            <a:tbl>
              <a:tblPr firstRow="1" bandRow="1">
                <a:tableStyleId>{5940675A-B579-460E-94D1-54222C63F5DA}</a:tableStyleId>
              </a:tblPr>
              <a:tblGrid>
                <a:gridCol w="1486620">
                  <a:extLst>
                    <a:ext uri="{9D8B030D-6E8A-4147-A177-3AD203B41FA5}">
                      <a16:colId xmlns:a16="http://schemas.microsoft.com/office/drawing/2014/main" val="20000"/>
                    </a:ext>
                  </a:extLst>
                </a:gridCol>
                <a:gridCol w="1486620">
                  <a:extLst>
                    <a:ext uri="{9D8B030D-6E8A-4147-A177-3AD203B41FA5}">
                      <a16:colId xmlns:a16="http://schemas.microsoft.com/office/drawing/2014/main" val="20001"/>
                    </a:ext>
                  </a:extLst>
                </a:gridCol>
                <a:gridCol w="1486620">
                  <a:extLst>
                    <a:ext uri="{9D8B030D-6E8A-4147-A177-3AD203B41FA5}">
                      <a16:colId xmlns:a16="http://schemas.microsoft.com/office/drawing/2014/main" val="20002"/>
                    </a:ext>
                  </a:extLst>
                </a:gridCol>
                <a:gridCol w="1486620">
                  <a:extLst>
                    <a:ext uri="{9D8B030D-6E8A-4147-A177-3AD203B41FA5}">
                      <a16:colId xmlns:a16="http://schemas.microsoft.com/office/drawing/2014/main" val="20003"/>
                    </a:ext>
                  </a:extLst>
                </a:gridCol>
                <a:gridCol w="1486620">
                  <a:extLst>
                    <a:ext uri="{9D8B030D-6E8A-4147-A177-3AD203B41FA5}">
                      <a16:colId xmlns:a16="http://schemas.microsoft.com/office/drawing/2014/main" val="20004"/>
                    </a:ext>
                  </a:extLst>
                </a:gridCol>
                <a:gridCol w="1486620">
                  <a:extLst>
                    <a:ext uri="{9D8B030D-6E8A-4147-A177-3AD203B41FA5}">
                      <a16:colId xmlns:a16="http://schemas.microsoft.com/office/drawing/2014/main" val="20005"/>
                    </a:ext>
                  </a:extLst>
                </a:gridCol>
              </a:tblGrid>
              <a:tr h="383739">
                <a:tc>
                  <a:txBody>
                    <a:bodyPr/>
                    <a:lstStyle/>
                    <a:p>
                      <a:r>
                        <a:rPr lang="ru-RU" sz="1050" b="1" dirty="0">
                          <a:latin typeface="Times New Roman" pitchFamily="18" charset="0"/>
                          <a:cs typeface="Times New Roman" pitchFamily="18" charset="0"/>
                        </a:rPr>
                        <a:t>Название</a:t>
                      </a:r>
                    </a:p>
                  </a:txBody>
                  <a:tcPr/>
                </a:tc>
                <a:tc>
                  <a:txBody>
                    <a:bodyPr/>
                    <a:lstStyle/>
                    <a:p>
                      <a:r>
                        <a:rPr lang="ru-RU" sz="1050" b="1" i="0" u="none" strike="noStrike" cap="none" dirty="0">
                          <a:solidFill>
                            <a:schemeClr val="tx1"/>
                          </a:solidFill>
                          <a:latin typeface="Times New Roman" pitchFamily="18" charset="0"/>
                          <a:ea typeface="+mn-ea"/>
                          <a:cs typeface="Times New Roman" pitchFamily="18" charset="0"/>
                          <a:sym typeface="Arial"/>
                        </a:rPr>
                        <a:t>DSM (</a:t>
                      </a:r>
                      <a:r>
                        <a:rPr lang="ru-RU" sz="1050" b="1" i="0" u="none" strike="noStrike" cap="none" dirty="0" err="1">
                          <a:solidFill>
                            <a:schemeClr val="tx1"/>
                          </a:solidFill>
                          <a:latin typeface="Times New Roman" pitchFamily="18" charset="0"/>
                          <a:ea typeface="+mn-ea"/>
                          <a:cs typeface="Times New Roman" pitchFamily="18" charset="0"/>
                          <a:sym typeface="Arial"/>
                        </a:rPr>
                        <a:t>Driver</a:t>
                      </a:r>
                      <a:r>
                        <a:rPr lang="ru-RU" sz="1050" b="1" i="0" u="none" strike="noStrike" cap="none" dirty="0">
                          <a:solidFill>
                            <a:schemeClr val="tx1"/>
                          </a:solidFill>
                          <a:latin typeface="Times New Roman" pitchFamily="18" charset="0"/>
                          <a:ea typeface="+mn-ea"/>
                          <a:cs typeface="Times New Roman" pitchFamily="18" charset="0"/>
                          <a:sym typeface="Arial"/>
                        </a:rPr>
                        <a:t> </a:t>
                      </a:r>
                      <a:r>
                        <a:rPr lang="ru-RU" sz="1050" b="1" i="0" u="none" strike="noStrike" cap="none" dirty="0" err="1">
                          <a:solidFill>
                            <a:schemeClr val="tx1"/>
                          </a:solidFill>
                          <a:latin typeface="Times New Roman" pitchFamily="18" charset="0"/>
                          <a:ea typeface="+mn-ea"/>
                          <a:cs typeface="Times New Roman" pitchFamily="18" charset="0"/>
                          <a:sym typeface="Arial"/>
                        </a:rPr>
                        <a:t>Status</a:t>
                      </a:r>
                      <a:r>
                        <a:rPr lang="ru-RU" sz="1050" b="1" i="0" u="none" strike="noStrike" cap="none" dirty="0">
                          <a:solidFill>
                            <a:schemeClr val="tx1"/>
                          </a:solidFill>
                          <a:latin typeface="Times New Roman" pitchFamily="18" charset="0"/>
                          <a:ea typeface="+mn-ea"/>
                          <a:cs typeface="Times New Roman" pitchFamily="18" charset="0"/>
                          <a:sym typeface="Arial"/>
                        </a:rPr>
                        <a:t> </a:t>
                      </a:r>
                      <a:r>
                        <a:rPr lang="ru-RU" sz="1050" b="1" i="0" u="none" strike="noStrike" cap="none" dirty="0" err="1">
                          <a:solidFill>
                            <a:schemeClr val="tx1"/>
                          </a:solidFill>
                          <a:latin typeface="Times New Roman" pitchFamily="18" charset="0"/>
                          <a:ea typeface="+mn-ea"/>
                          <a:cs typeface="Times New Roman" pitchFamily="18" charset="0"/>
                          <a:sym typeface="Arial"/>
                        </a:rPr>
                        <a:t>Monitor</a:t>
                      </a:r>
                      <a:endParaRPr lang="ru-RU" sz="1050" dirty="0">
                        <a:latin typeface="Times New Roman" pitchFamily="18" charset="0"/>
                        <a:cs typeface="Times New Roman" pitchFamily="18" charset="0"/>
                      </a:endParaRPr>
                    </a:p>
                  </a:txBody>
                  <a:tcPr/>
                </a:tc>
                <a:tc>
                  <a:txBody>
                    <a:bodyPr/>
                    <a:lstStyle/>
                    <a:p>
                      <a:pPr>
                        <a:lnSpc>
                          <a:spcPct val="107000"/>
                        </a:lnSpc>
                        <a:spcAft>
                          <a:spcPts val="0"/>
                        </a:spcAft>
                      </a:pPr>
                      <a:r>
                        <a:rPr lang="ru-RU" sz="1050" b="1" kern="100" dirty="0">
                          <a:latin typeface="Times New Roman" pitchFamily="18" charset="0"/>
                          <a:ea typeface="Calibri"/>
                          <a:cs typeface="Times New Roman" pitchFamily="18" charset="0"/>
                        </a:rPr>
                        <a:t>«</a:t>
                      </a:r>
                      <a:r>
                        <a:rPr lang="ru-RU" sz="1050" b="1" kern="100" dirty="0" err="1">
                          <a:latin typeface="Times New Roman" pitchFamily="18" charset="0"/>
                          <a:ea typeface="Calibri"/>
                          <a:cs typeface="Times New Roman" pitchFamily="18" charset="0"/>
                        </a:rPr>
                        <a:t>Антисон</a:t>
                      </a:r>
                      <a:r>
                        <a:rPr lang="ru-RU" sz="1050" b="1" kern="100" dirty="0">
                          <a:latin typeface="Times New Roman" pitchFamily="18" charset="0"/>
                          <a:ea typeface="Calibri"/>
                          <a:cs typeface="Times New Roman" pitchFamily="18" charset="0"/>
                        </a:rPr>
                        <a:t>»</a:t>
                      </a:r>
                      <a:endParaRPr lang="ru-RU" sz="1050" kern="100" dirty="0">
                        <a:latin typeface="Times New Roman" pitchFamily="18" charset="0"/>
                        <a:ea typeface="Calibri"/>
                        <a:cs typeface="Times New Roman" pitchFamily="18" charset="0"/>
                      </a:endParaRPr>
                    </a:p>
                  </a:txBody>
                  <a:tcPr marL="68580" marR="68580" marT="0" marB="0"/>
                </a:tc>
                <a:tc>
                  <a:txBody>
                    <a:bodyPr/>
                    <a:lstStyle/>
                    <a:p>
                      <a:r>
                        <a:rPr lang="ru-RU" sz="1050" b="1" i="0" u="none" strike="noStrike" cap="none" dirty="0" err="1">
                          <a:solidFill>
                            <a:schemeClr val="tx1"/>
                          </a:solidFill>
                          <a:latin typeface="Times New Roman" pitchFamily="18" charset="0"/>
                          <a:ea typeface="+mn-ea"/>
                          <a:cs typeface="Times New Roman" pitchFamily="18" charset="0"/>
                          <a:sym typeface="Arial"/>
                        </a:rPr>
                        <a:t>Movon</a:t>
                      </a:r>
                      <a:r>
                        <a:rPr lang="ru-RU" sz="1050" b="1" i="0" u="none" strike="noStrike" cap="none" dirty="0">
                          <a:solidFill>
                            <a:schemeClr val="tx1"/>
                          </a:solidFill>
                          <a:latin typeface="Times New Roman" pitchFamily="18" charset="0"/>
                          <a:ea typeface="+mn-ea"/>
                          <a:cs typeface="Times New Roman" pitchFamily="18" charset="0"/>
                          <a:sym typeface="Arial"/>
                        </a:rPr>
                        <a:t> </a:t>
                      </a:r>
                      <a:r>
                        <a:rPr lang="ru-RU" sz="1050" b="1" i="0" u="none" strike="noStrike" cap="none" dirty="0" err="1">
                          <a:solidFill>
                            <a:schemeClr val="tx1"/>
                          </a:solidFill>
                          <a:latin typeface="Times New Roman" pitchFamily="18" charset="0"/>
                          <a:ea typeface="+mn-ea"/>
                          <a:cs typeface="Times New Roman" pitchFamily="18" charset="0"/>
                          <a:sym typeface="Arial"/>
                        </a:rPr>
                        <a:t>Pro</a:t>
                      </a:r>
                      <a:endParaRPr lang="ru-RU" sz="1050" dirty="0">
                        <a:latin typeface="Times New Roman" pitchFamily="18" charset="0"/>
                        <a:cs typeface="Times New Roman" pitchFamily="18" charset="0"/>
                      </a:endParaRPr>
                    </a:p>
                  </a:txBody>
                  <a:tcPr/>
                </a:tc>
                <a:tc>
                  <a:txBody>
                    <a:bodyPr/>
                    <a:lstStyle/>
                    <a:p>
                      <a:pPr>
                        <a:lnSpc>
                          <a:spcPct val="107000"/>
                        </a:lnSpc>
                        <a:spcAft>
                          <a:spcPts val="0"/>
                        </a:spcAft>
                      </a:pPr>
                      <a:r>
                        <a:rPr lang="ru-RU" sz="1050" b="1" kern="100" dirty="0">
                          <a:latin typeface="Times New Roman" pitchFamily="18" charset="0"/>
                          <a:ea typeface="Calibri"/>
                          <a:cs typeface="Times New Roman" pitchFamily="18" charset="0"/>
                        </a:rPr>
                        <a:t>Система </a:t>
                      </a:r>
                      <a:r>
                        <a:rPr lang="ru-RU" sz="1050" b="1" kern="100" dirty="0" err="1">
                          <a:latin typeface="Times New Roman" pitchFamily="18" charset="0"/>
                          <a:ea typeface="Calibri"/>
                          <a:cs typeface="Times New Roman" pitchFamily="18" charset="0"/>
                        </a:rPr>
                        <a:t>StopSleep</a:t>
                      </a:r>
                      <a:endParaRPr lang="ru-RU" sz="1050" kern="100" dirty="0">
                        <a:latin typeface="Times New Roman" pitchFamily="18" charset="0"/>
                        <a:ea typeface="Calibri"/>
                        <a:cs typeface="Times New Roman" pitchFamily="18" charset="0"/>
                      </a:endParaRPr>
                    </a:p>
                  </a:txBody>
                  <a:tcPr marL="68580" marR="68580" marT="0" marB="0"/>
                </a:tc>
                <a:tc>
                  <a:txBody>
                    <a:bodyPr/>
                    <a:lstStyle/>
                    <a:p>
                      <a:pPr>
                        <a:lnSpc>
                          <a:spcPct val="107000"/>
                        </a:lnSpc>
                        <a:spcAft>
                          <a:spcPts val="0"/>
                        </a:spcAft>
                      </a:pPr>
                      <a:r>
                        <a:rPr lang="ru-RU" sz="1050" b="1" kern="100" dirty="0" err="1">
                          <a:latin typeface="Times New Roman" pitchFamily="18" charset="0"/>
                          <a:ea typeface="Calibri"/>
                          <a:cs typeface="Times New Roman" pitchFamily="18" charset="0"/>
                        </a:rPr>
                        <a:t>Допплерография</a:t>
                      </a:r>
                      <a:endParaRPr lang="ru-RU" sz="1050" kern="100"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0"/>
                  </a:ext>
                </a:extLst>
              </a:tr>
              <a:tr h="1876056">
                <a:tc>
                  <a:txBody>
                    <a:bodyPr/>
                    <a:lstStyle/>
                    <a:p>
                      <a:r>
                        <a:rPr lang="ru-RU" sz="1050" b="1" dirty="0">
                          <a:latin typeface="Times New Roman" pitchFamily="18" charset="0"/>
                          <a:cs typeface="Times New Roman" pitchFamily="18" charset="0"/>
                        </a:rPr>
                        <a:t>Описание</a:t>
                      </a:r>
                    </a:p>
                  </a:txBody>
                  <a:tcPr/>
                </a:tc>
                <a:tc>
                  <a:txBody>
                    <a:bodyPr/>
                    <a:lstStyle/>
                    <a:p>
                      <a:r>
                        <a:rPr lang="ru-RU" sz="1050" b="0" i="0" u="none" strike="noStrike" cap="none" dirty="0">
                          <a:solidFill>
                            <a:schemeClr val="tx1"/>
                          </a:solidFill>
                          <a:latin typeface="Times New Roman" pitchFamily="18" charset="0"/>
                          <a:ea typeface="+mn-ea"/>
                          <a:cs typeface="Times New Roman" pitchFamily="18" charset="0"/>
                          <a:sym typeface="Arial"/>
                        </a:rPr>
                        <a:t>Система позволяет получать информацию об аномальном поведении водителя </a:t>
                      </a:r>
                      <a:endParaRPr lang="ru-RU" sz="1050" dirty="0">
                        <a:latin typeface="Times New Roman" pitchFamily="18" charset="0"/>
                        <a:cs typeface="Times New Roman" pitchFamily="18" charset="0"/>
                      </a:endParaRPr>
                    </a:p>
                  </a:txBody>
                  <a:tcPr/>
                </a:tc>
                <a:tc>
                  <a:txBody>
                    <a:bodyPr/>
                    <a:lstStyle/>
                    <a:p>
                      <a:r>
                        <a:rPr lang="ru-RU" sz="1050" b="0" i="0" u="none" strike="noStrike" cap="none" dirty="0">
                          <a:solidFill>
                            <a:schemeClr val="tx1"/>
                          </a:solidFill>
                          <a:latin typeface="Times New Roman" pitchFamily="18" charset="0"/>
                          <a:ea typeface="+mn-ea"/>
                          <a:cs typeface="Times New Roman" pitchFamily="18" charset="0"/>
                          <a:sym typeface="Arial"/>
                        </a:rPr>
                        <a:t>система мониторинга состояния водителя на базе искусственного интеллекта и компьютерного зрения.</a:t>
                      </a:r>
                      <a:endParaRPr lang="ru-RU" sz="1050" dirty="0">
                        <a:latin typeface="Times New Roman" pitchFamily="18" charset="0"/>
                        <a:cs typeface="Times New Roman" pitchFamily="18" charset="0"/>
                      </a:endParaRPr>
                    </a:p>
                  </a:txBody>
                  <a:tcPr/>
                </a:tc>
                <a:tc>
                  <a:txBody>
                    <a:bodyPr/>
                    <a:lstStyle/>
                    <a:p>
                      <a:r>
                        <a:rPr lang="ru-RU" sz="1050" b="0" i="0" u="none" strike="noStrike" cap="none" dirty="0">
                          <a:solidFill>
                            <a:schemeClr val="tx1"/>
                          </a:solidFill>
                          <a:latin typeface="Times New Roman" pitchFamily="18" charset="0"/>
                          <a:ea typeface="+mn-ea"/>
                          <a:cs typeface="Times New Roman" pitchFamily="18" charset="0"/>
                          <a:sym typeface="Arial"/>
                        </a:rPr>
                        <a:t>Система позволяет выявить усталость водителя непосредственно на маршруте, вовремя предупредить его, что ему необходим отдых, и вернуть его концентрацию до момента остановки</a:t>
                      </a:r>
                      <a:endParaRPr lang="ru-RU" sz="1050" dirty="0">
                        <a:latin typeface="Times New Roman" pitchFamily="18" charset="0"/>
                        <a:cs typeface="Times New Roman" pitchFamily="18" charset="0"/>
                      </a:endParaRPr>
                    </a:p>
                  </a:txBody>
                  <a:tcPr/>
                </a:tc>
                <a:tc>
                  <a:txBody>
                    <a:bodyPr/>
                    <a:lstStyle/>
                    <a:p>
                      <a:r>
                        <a:rPr lang="ru-RU" sz="1050" b="0" i="0" u="none" strike="noStrike" cap="none" dirty="0">
                          <a:solidFill>
                            <a:schemeClr val="tx1"/>
                          </a:solidFill>
                          <a:latin typeface="Times New Roman" pitchFamily="18" charset="0"/>
                          <a:ea typeface="+mn-ea"/>
                          <a:cs typeface="Times New Roman" pitchFamily="18" charset="0"/>
                          <a:sym typeface="Arial"/>
                        </a:rPr>
                        <a:t>Система непрерывно контролирует состояние водителя по изменению проводимости кожи</a:t>
                      </a:r>
                      <a:endParaRPr lang="ru-RU" sz="1050" dirty="0">
                        <a:latin typeface="Times New Roman" pitchFamily="18" charset="0"/>
                        <a:cs typeface="Times New Roman" pitchFamily="18" charset="0"/>
                      </a:endParaRPr>
                    </a:p>
                  </a:txBody>
                  <a:tcPr/>
                </a:tc>
                <a:tc>
                  <a:txBody>
                    <a:bodyPr/>
                    <a:lstStyle/>
                    <a:p>
                      <a:r>
                        <a:rPr lang="ru-RU" sz="1050" b="0" i="0" u="none" strike="noStrike" cap="none" dirty="0">
                          <a:solidFill>
                            <a:schemeClr val="tx1"/>
                          </a:solidFill>
                          <a:latin typeface="Times New Roman" pitchFamily="18" charset="0"/>
                          <a:ea typeface="+mn-ea"/>
                          <a:cs typeface="Times New Roman" pitchFamily="18" charset="0"/>
                          <a:sym typeface="Arial"/>
                        </a:rPr>
                        <a:t>Позволяет дистанционно оценить частоту сердечных сокращений и характеристики пневмограммы путём регистрации перемещений кожного покрова с использованием доплеровского локатора. </a:t>
                      </a:r>
                      <a:endParaRPr lang="ru-RU" sz="105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980666">
                <a:tc>
                  <a:txBody>
                    <a:bodyPr/>
                    <a:lstStyle/>
                    <a:p>
                      <a:r>
                        <a:rPr lang="ru-RU" sz="1050" b="1" dirty="0">
                          <a:latin typeface="Times New Roman" pitchFamily="18" charset="0"/>
                          <a:cs typeface="Times New Roman" pitchFamily="18" charset="0"/>
                        </a:rPr>
                        <a:t>Оборудования</a:t>
                      </a:r>
                    </a:p>
                  </a:txBody>
                  <a:tcPr/>
                </a:tc>
                <a:tc>
                  <a:txBody>
                    <a:bodyPr/>
                    <a:lstStyle/>
                    <a:p>
                      <a:r>
                        <a:rPr lang="ru-RU" sz="1050" b="0" i="0" u="none" strike="noStrike" cap="none" dirty="0">
                          <a:solidFill>
                            <a:schemeClr val="tx1"/>
                          </a:solidFill>
                          <a:latin typeface="Times New Roman" pitchFamily="18" charset="0"/>
                          <a:ea typeface="+mn-ea"/>
                          <a:cs typeface="Times New Roman" pitchFamily="18" charset="0"/>
                          <a:sym typeface="Arial"/>
                        </a:rPr>
                        <a:t>Камера </a:t>
                      </a:r>
                      <a:r>
                        <a:rPr lang="en-US" sz="1050" b="0" i="0" u="none" strike="noStrike" cap="none" dirty="0">
                          <a:solidFill>
                            <a:schemeClr val="tx1"/>
                          </a:solidFill>
                          <a:latin typeface="Times New Roman" pitchFamily="18" charset="0"/>
                          <a:ea typeface="+mn-ea"/>
                          <a:cs typeface="Times New Roman" pitchFamily="18" charset="0"/>
                          <a:sym typeface="Arial"/>
                        </a:rPr>
                        <a:t>DSM</a:t>
                      </a:r>
                      <a:r>
                        <a:rPr lang="ru-RU" sz="1050" b="0" i="0" u="none" strike="noStrike" cap="none" dirty="0">
                          <a:solidFill>
                            <a:schemeClr val="tx1"/>
                          </a:solidFill>
                          <a:latin typeface="Times New Roman" pitchFamily="18" charset="0"/>
                          <a:ea typeface="+mn-ea"/>
                          <a:cs typeface="Times New Roman" pitchFamily="18" charset="0"/>
                          <a:sym typeface="Arial"/>
                        </a:rPr>
                        <a:t>, камера </a:t>
                      </a:r>
                      <a:r>
                        <a:rPr lang="en-US" sz="1050" b="0" i="0" u="none" strike="noStrike" cap="none" dirty="0">
                          <a:solidFill>
                            <a:schemeClr val="tx1"/>
                          </a:solidFill>
                          <a:latin typeface="Times New Roman" pitchFamily="18" charset="0"/>
                          <a:ea typeface="+mn-ea"/>
                          <a:cs typeface="Times New Roman" pitchFamily="18" charset="0"/>
                          <a:sym typeface="Arial"/>
                        </a:rPr>
                        <a:t>ADAS</a:t>
                      </a:r>
                      <a:r>
                        <a:rPr lang="ru-RU" sz="1050" b="0" i="0" u="none" strike="noStrike" cap="none" dirty="0">
                          <a:solidFill>
                            <a:schemeClr val="tx1"/>
                          </a:solidFill>
                          <a:latin typeface="Times New Roman" pitchFamily="18" charset="0"/>
                          <a:ea typeface="+mn-ea"/>
                          <a:cs typeface="Times New Roman" pitchFamily="18" charset="0"/>
                          <a:sym typeface="Arial"/>
                        </a:rPr>
                        <a:t> переднего </a:t>
                      </a:r>
                      <a:r>
                        <a:rPr lang="ru-RU" sz="1050" b="0" i="0" u="none" strike="noStrike" cap="none" dirty="0" err="1">
                          <a:solidFill>
                            <a:schemeClr val="tx1"/>
                          </a:solidFill>
                          <a:latin typeface="Times New Roman" pitchFamily="18" charset="0"/>
                          <a:ea typeface="+mn-ea"/>
                          <a:cs typeface="Times New Roman" pitchFamily="18" charset="0"/>
                          <a:sym typeface="Arial"/>
                        </a:rPr>
                        <a:t>вида,регистратор</a:t>
                      </a:r>
                      <a:r>
                        <a:rPr lang="ru-RU" sz="1050" b="0" i="0" u="none" strike="noStrike" cap="none" dirty="0">
                          <a:solidFill>
                            <a:schemeClr val="tx1"/>
                          </a:solidFill>
                          <a:latin typeface="Times New Roman" pitchFamily="18" charset="0"/>
                          <a:ea typeface="+mn-ea"/>
                          <a:cs typeface="Times New Roman" pitchFamily="18" charset="0"/>
                          <a:sym typeface="Arial"/>
                        </a:rPr>
                        <a:t>, динамик, дисплей</a:t>
                      </a:r>
                      <a:endParaRPr lang="ru-RU" sz="1050" dirty="0">
                        <a:latin typeface="Times New Roman" pitchFamily="18" charset="0"/>
                        <a:cs typeface="Times New Roman" pitchFamily="18" charset="0"/>
                      </a:endParaRPr>
                    </a:p>
                  </a:txBody>
                  <a:tcPr/>
                </a:tc>
                <a:tc>
                  <a:txBody>
                    <a:bodyPr/>
                    <a:lstStyle/>
                    <a:p>
                      <a:r>
                        <a:rPr lang="ru-RU" sz="1050" b="0" i="0" u="none" strike="noStrike" cap="none" dirty="0">
                          <a:solidFill>
                            <a:schemeClr val="tx1"/>
                          </a:solidFill>
                          <a:latin typeface="Times New Roman" pitchFamily="18" charset="0"/>
                          <a:ea typeface="+mn-ea"/>
                          <a:cs typeface="Times New Roman" pitchFamily="18" charset="0"/>
                          <a:sym typeface="Arial"/>
                        </a:rPr>
                        <a:t>Камера </a:t>
                      </a:r>
                      <a:r>
                        <a:rPr lang="en-US" sz="1050" b="0" i="0" u="none" strike="noStrike" cap="none" dirty="0">
                          <a:solidFill>
                            <a:schemeClr val="tx1"/>
                          </a:solidFill>
                          <a:latin typeface="Times New Roman" pitchFamily="18" charset="0"/>
                          <a:ea typeface="+mn-ea"/>
                          <a:cs typeface="Times New Roman" pitchFamily="18" charset="0"/>
                          <a:sym typeface="Arial"/>
                        </a:rPr>
                        <a:t>DSM </a:t>
                      </a:r>
                      <a:r>
                        <a:rPr lang="ru-RU" sz="1050" b="0" i="0" u="none" strike="noStrike" cap="none" dirty="0">
                          <a:solidFill>
                            <a:schemeClr val="tx1"/>
                          </a:solidFill>
                          <a:latin typeface="Times New Roman" pitchFamily="18" charset="0"/>
                          <a:ea typeface="+mn-ea"/>
                          <a:cs typeface="Times New Roman" pitchFamily="18" charset="0"/>
                          <a:sym typeface="Arial"/>
                        </a:rPr>
                        <a:t>  инфракрасной подсветкой, сигнальный дисплей, мобильный цифровой </a:t>
                      </a:r>
                      <a:r>
                        <a:rPr lang="ru-RU" sz="1050" b="0" i="0" u="none" strike="noStrike" cap="none" dirty="0" err="1">
                          <a:solidFill>
                            <a:schemeClr val="tx1"/>
                          </a:solidFill>
                          <a:latin typeface="Times New Roman" pitchFamily="18" charset="0"/>
                          <a:ea typeface="+mn-ea"/>
                          <a:cs typeface="Times New Roman" pitchFamily="18" charset="0"/>
                          <a:sym typeface="Arial"/>
                        </a:rPr>
                        <a:t>видеорегистратор</a:t>
                      </a:r>
                      <a:endParaRPr lang="ru-RU" sz="1050" dirty="0">
                        <a:latin typeface="Times New Roman" pitchFamily="18" charset="0"/>
                        <a:cs typeface="Times New Roman" pitchFamily="18" charset="0"/>
                      </a:endParaRPr>
                    </a:p>
                  </a:txBody>
                  <a:tcPr/>
                </a:tc>
                <a:tc>
                  <a:txBody>
                    <a:bodyPr/>
                    <a:lstStyle/>
                    <a:p>
                      <a:pPr>
                        <a:lnSpc>
                          <a:spcPct val="107000"/>
                        </a:lnSpc>
                        <a:spcAft>
                          <a:spcPts val="0"/>
                        </a:spcAft>
                      </a:pPr>
                      <a:r>
                        <a:rPr lang="ru-RU" sz="1050" kern="100" dirty="0">
                          <a:latin typeface="Times New Roman"/>
                          <a:ea typeface="Calibri"/>
                          <a:cs typeface="Times New Roman"/>
                        </a:rPr>
                        <a:t>Камера, кабель питания коммутационный блок</a:t>
                      </a:r>
                      <a:endParaRPr lang="ru-RU" sz="1050" kern="100" dirty="0">
                        <a:latin typeface="Calibri"/>
                        <a:ea typeface="Calibri"/>
                        <a:cs typeface="Times New Roman"/>
                      </a:endParaRPr>
                    </a:p>
                  </a:txBody>
                  <a:tcPr marL="68580" marR="68580" marT="0" marB="0"/>
                </a:tc>
                <a:tc>
                  <a:txBody>
                    <a:bodyPr/>
                    <a:lstStyle/>
                    <a:p>
                      <a:pPr>
                        <a:lnSpc>
                          <a:spcPct val="107000"/>
                        </a:lnSpc>
                        <a:spcAft>
                          <a:spcPts val="0"/>
                        </a:spcAft>
                      </a:pPr>
                      <a:r>
                        <a:rPr lang="ru-RU" sz="1050" kern="100" dirty="0">
                          <a:latin typeface="Times New Roman"/>
                          <a:ea typeface="Calibri"/>
                          <a:cs typeface="Times New Roman"/>
                        </a:rPr>
                        <a:t>В виде кольца на два пальца с 8 датчиками, футляр для прибора </a:t>
                      </a:r>
                      <a:endParaRPr lang="ru-RU" sz="1050" kern="100" dirty="0">
                        <a:latin typeface="Calibri"/>
                        <a:ea typeface="Calibri"/>
                        <a:cs typeface="Times New Roman"/>
                      </a:endParaRPr>
                    </a:p>
                  </a:txBody>
                  <a:tcPr marL="68580" marR="68580" marT="0" marB="0"/>
                </a:tc>
                <a:tc>
                  <a:txBody>
                    <a:bodyPr/>
                    <a:lstStyle/>
                    <a:p>
                      <a:pPr>
                        <a:lnSpc>
                          <a:spcPct val="107000"/>
                        </a:lnSpc>
                        <a:spcAft>
                          <a:spcPts val="0"/>
                        </a:spcAft>
                      </a:pPr>
                      <a:r>
                        <a:rPr lang="ru-RU" sz="1050" kern="100" dirty="0" err="1">
                          <a:latin typeface="Times New Roman"/>
                          <a:ea typeface="Calibri"/>
                          <a:cs typeface="Times New Roman"/>
                        </a:rPr>
                        <a:t>Узи</a:t>
                      </a:r>
                      <a:r>
                        <a:rPr lang="ru-RU" sz="1050" kern="100" dirty="0">
                          <a:latin typeface="Times New Roman"/>
                          <a:ea typeface="Calibri"/>
                          <a:cs typeface="Times New Roman"/>
                        </a:rPr>
                        <a:t> аппараты со спектральным </a:t>
                      </a:r>
                      <a:r>
                        <a:rPr lang="ru-RU" sz="1050" kern="100" dirty="0" err="1">
                          <a:latin typeface="Times New Roman"/>
                          <a:ea typeface="Calibri"/>
                          <a:cs typeface="Times New Roman"/>
                        </a:rPr>
                        <a:t>допплером</a:t>
                      </a:r>
                      <a:endParaRPr lang="ru-RU" sz="1050" kern="100" dirty="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34507">
                <a:tc>
                  <a:txBody>
                    <a:bodyPr/>
                    <a:lstStyle/>
                    <a:p>
                      <a:r>
                        <a:rPr lang="ru-RU" sz="1050" b="1" dirty="0" err="1">
                          <a:latin typeface="Times New Roman" pitchFamily="18" charset="0"/>
                          <a:cs typeface="Times New Roman" pitchFamily="18" charset="0"/>
                        </a:rPr>
                        <a:t>Онлайн-мониторинг</a:t>
                      </a:r>
                      <a:endParaRPr lang="ru-RU" sz="1050" b="1" dirty="0">
                        <a:latin typeface="Times New Roman" pitchFamily="18" charset="0"/>
                        <a:cs typeface="Times New Roman" pitchFamily="18" charset="0"/>
                      </a:endParaRPr>
                    </a:p>
                  </a:txBody>
                  <a:tcPr/>
                </a:tc>
                <a:tc>
                  <a:txBody>
                    <a:bodyPr/>
                    <a:lstStyle/>
                    <a:p>
                      <a:pPr>
                        <a:lnSpc>
                          <a:spcPct val="107000"/>
                        </a:lnSpc>
                        <a:spcAft>
                          <a:spcPts val="0"/>
                        </a:spcAft>
                      </a:pPr>
                      <a:r>
                        <a:rPr lang="ru-RU" sz="1050" kern="100" dirty="0">
                          <a:latin typeface="Times New Roman"/>
                          <a:ea typeface="Calibri"/>
                          <a:cs typeface="Times New Roman"/>
                        </a:rPr>
                        <a:t>+</a:t>
                      </a:r>
                      <a:endParaRPr lang="ru-RU" sz="1050" kern="100" dirty="0">
                        <a:latin typeface="Calibri"/>
                        <a:ea typeface="Calibri"/>
                        <a:cs typeface="Times New Roman"/>
                      </a:endParaRPr>
                    </a:p>
                  </a:txBody>
                  <a:tcPr marL="68580" marR="68580" marT="0" marB="0"/>
                </a:tc>
                <a:tc>
                  <a:txBody>
                    <a:bodyPr/>
                    <a:lstStyle/>
                    <a:p>
                      <a:pPr>
                        <a:lnSpc>
                          <a:spcPct val="107000"/>
                        </a:lnSpc>
                        <a:spcAft>
                          <a:spcPts val="0"/>
                        </a:spcAft>
                      </a:pPr>
                      <a:r>
                        <a:rPr lang="ru-RU" sz="1050" kern="100">
                          <a:latin typeface="Times New Roman"/>
                          <a:ea typeface="Calibri"/>
                          <a:cs typeface="Times New Roman"/>
                        </a:rPr>
                        <a:t>+</a:t>
                      </a:r>
                      <a:endParaRPr lang="ru-RU" sz="1050" kern="100">
                        <a:latin typeface="Calibri"/>
                        <a:ea typeface="Calibri"/>
                        <a:cs typeface="Times New Roman"/>
                      </a:endParaRPr>
                    </a:p>
                  </a:txBody>
                  <a:tcPr marL="68580" marR="68580" marT="0" marB="0"/>
                </a:tc>
                <a:tc>
                  <a:txBody>
                    <a:bodyPr/>
                    <a:lstStyle/>
                    <a:p>
                      <a:pPr>
                        <a:lnSpc>
                          <a:spcPct val="107000"/>
                        </a:lnSpc>
                        <a:spcAft>
                          <a:spcPts val="0"/>
                        </a:spcAft>
                      </a:pPr>
                      <a:r>
                        <a:rPr lang="ru-RU" sz="1050" kern="100">
                          <a:latin typeface="Times New Roman"/>
                          <a:ea typeface="Calibri"/>
                          <a:cs typeface="Times New Roman"/>
                        </a:rPr>
                        <a:t>+</a:t>
                      </a:r>
                      <a:endParaRPr lang="ru-RU" sz="1050" kern="100">
                        <a:latin typeface="Calibri"/>
                        <a:ea typeface="Calibri"/>
                        <a:cs typeface="Times New Roman"/>
                      </a:endParaRPr>
                    </a:p>
                  </a:txBody>
                  <a:tcPr marL="68580" marR="68580" marT="0" marB="0"/>
                </a:tc>
                <a:tc>
                  <a:txBody>
                    <a:bodyPr/>
                    <a:lstStyle/>
                    <a:p>
                      <a:pPr>
                        <a:lnSpc>
                          <a:spcPct val="107000"/>
                        </a:lnSpc>
                        <a:spcAft>
                          <a:spcPts val="0"/>
                        </a:spcAft>
                      </a:pPr>
                      <a:r>
                        <a:rPr lang="ru-RU" sz="1050" kern="100" dirty="0">
                          <a:latin typeface="Times New Roman"/>
                          <a:ea typeface="Calibri"/>
                          <a:cs typeface="Times New Roman"/>
                        </a:rPr>
                        <a:t>+</a:t>
                      </a:r>
                      <a:endParaRPr lang="ru-RU" sz="1050" kern="100" dirty="0">
                        <a:latin typeface="Calibri"/>
                        <a:ea typeface="Calibri"/>
                        <a:cs typeface="Times New Roman"/>
                      </a:endParaRPr>
                    </a:p>
                  </a:txBody>
                  <a:tcPr marL="68580" marR="68580" marT="0" marB="0"/>
                </a:tc>
                <a:tc>
                  <a:txBody>
                    <a:bodyPr/>
                    <a:lstStyle/>
                    <a:p>
                      <a:pPr>
                        <a:lnSpc>
                          <a:spcPct val="107000"/>
                        </a:lnSpc>
                        <a:spcAft>
                          <a:spcPts val="0"/>
                        </a:spcAft>
                      </a:pPr>
                      <a:r>
                        <a:rPr lang="ru-RU" sz="1050" kern="100" dirty="0">
                          <a:latin typeface="Times New Roman"/>
                          <a:ea typeface="Calibri"/>
                          <a:cs typeface="Times New Roman"/>
                        </a:rPr>
                        <a:t>+</a:t>
                      </a:r>
                      <a:endParaRPr lang="ru-RU" sz="1050" kern="100" dirty="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11433">
                <a:tc>
                  <a:txBody>
                    <a:bodyPr/>
                    <a:lstStyle/>
                    <a:p>
                      <a:r>
                        <a:rPr lang="ru-RU" sz="1050" b="1" dirty="0">
                          <a:latin typeface="Times New Roman" pitchFamily="18" charset="0"/>
                          <a:cs typeface="Times New Roman" pitchFamily="18" charset="0"/>
                        </a:rPr>
                        <a:t>Стоимость</a:t>
                      </a:r>
                    </a:p>
                  </a:txBody>
                  <a:tcPr/>
                </a:tc>
                <a:tc>
                  <a:txBody>
                    <a:bodyPr/>
                    <a:lstStyle/>
                    <a:p>
                      <a:pPr>
                        <a:lnSpc>
                          <a:spcPct val="107000"/>
                        </a:lnSpc>
                        <a:spcAft>
                          <a:spcPts val="0"/>
                        </a:spcAft>
                      </a:pPr>
                      <a:r>
                        <a:rPr lang="ru-RU" sz="1050" kern="100" dirty="0">
                          <a:latin typeface="Times New Roman"/>
                          <a:ea typeface="Calibri"/>
                          <a:cs typeface="Times New Roman"/>
                        </a:rPr>
                        <a:t>От 29 600 </a:t>
                      </a:r>
                      <a:r>
                        <a:rPr lang="ru-RU" sz="1050" kern="100" dirty="0" err="1">
                          <a:latin typeface="Times New Roman"/>
                          <a:ea typeface="Calibri"/>
                          <a:cs typeface="Times New Roman"/>
                        </a:rPr>
                        <a:t>руб</a:t>
                      </a:r>
                      <a:endParaRPr lang="ru-RU" sz="1050" kern="100" dirty="0">
                        <a:latin typeface="Calibri"/>
                        <a:ea typeface="Calibri"/>
                        <a:cs typeface="Times New Roman"/>
                      </a:endParaRPr>
                    </a:p>
                  </a:txBody>
                  <a:tcPr marL="68580" marR="68580" marT="0" marB="0"/>
                </a:tc>
                <a:tc>
                  <a:txBody>
                    <a:bodyPr/>
                    <a:lstStyle/>
                    <a:p>
                      <a:pPr>
                        <a:lnSpc>
                          <a:spcPct val="107000"/>
                        </a:lnSpc>
                        <a:spcAft>
                          <a:spcPts val="0"/>
                        </a:spcAft>
                      </a:pPr>
                      <a:r>
                        <a:rPr lang="ru-RU" sz="1050" kern="100">
                          <a:latin typeface="Times New Roman"/>
                          <a:ea typeface="Calibri"/>
                          <a:cs typeface="Times New Roman"/>
                        </a:rPr>
                        <a:t>От 54 710 руб(полный комплект)</a:t>
                      </a:r>
                      <a:endParaRPr lang="ru-RU" sz="1050" kern="100">
                        <a:latin typeface="Calibri"/>
                        <a:ea typeface="Calibri"/>
                        <a:cs typeface="Times New Roman"/>
                      </a:endParaRPr>
                    </a:p>
                  </a:txBody>
                  <a:tcPr marL="68580" marR="68580" marT="0" marB="0"/>
                </a:tc>
                <a:tc>
                  <a:txBody>
                    <a:bodyPr/>
                    <a:lstStyle/>
                    <a:p>
                      <a:pPr>
                        <a:lnSpc>
                          <a:spcPct val="107000"/>
                        </a:lnSpc>
                        <a:spcAft>
                          <a:spcPts val="0"/>
                        </a:spcAft>
                      </a:pPr>
                      <a:r>
                        <a:rPr lang="ru-RU" sz="1050" kern="100">
                          <a:latin typeface="Times New Roman"/>
                          <a:ea typeface="Calibri"/>
                          <a:cs typeface="Times New Roman"/>
                        </a:rPr>
                        <a:t>От 16 298 руб</a:t>
                      </a:r>
                      <a:endParaRPr lang="ru-RU" sz="1050" kern="100">
                        <a:latin typeface="Calibri"/>
                        <a:ea typeface="Calibri"/>
                        <a:cs typeface="Times New Roman"/>
                      </a:endParaRPr>
                    </a:p>
                  </a:txBody>
                  <a:tcPr marL="68580" marR="68580" marT="0" marB="0"/>
                </a:tc>
                <a:tc>
                  <a:txBody>
                    <a:bodyPr/>
                    <a:lstStyle/>
                    <a:p>
                      <a:pPr>
                        <a:lnSpc>
                          <a:spcPct val="107000"/>
                        </a:lnSpc>
                        <a:spcAft>
                          <a:spcPts val="0"/>
                        </a:spcAft>
                      </a:pPr>
                      <a:r>
                        <a:rPr lang="ru-RU" sz="1050" kern="100" dirty="0">
                          <a:latin typeface="Times New Roman"/>
                          <a:ea typeface="Calibri"/>
                          <a:cs typeface="Times New Roman"/>
                        </a:rPr>
                        <a:t>От 9 503 </a:t>
                      </a:r>
                      <a:r>
                        <a:rPr lang="ru-RU" sz="1050" kern="100" dirty="0" err="1">
                          <a:latin typeface="Times New Roman"/>
                          <a:ea typeface="Calibri"/>
                          <a:cs typeface="Times New Roman"/>
                        </a:rPr>
                        <a:t>руб</a:t>
                      </a:r>
                      <a:endParaRPr lang="ru-RU" sz="1050" kern="100" dirty="0">
                        <a:latin typeface="Calibri"/>
                        <a:ea typeface="Calibri"/>
                        <a:cs typeface="Times New Roman"/>
                      </a:endParaRPr>
                    </a:p>
                  </a:txBody>
                  <a:tcPr marL="68580" marR="68580" marT="0" marB="0"/>
                </a:tc>
                <a:tc>
                  <a:txBody>
                    <a:bodyPr/>
                    <a:lstStyle/>
                    <a:p>
                      <a:pPr>
                        <a:lnSpc>
                          <a:spcPct val="107000"/>
                        </a:lnSpc>
                        <a:spcAft>
                          <a:spcPts val="0"/>
                        </a:spcAft>
                      </a:pPr>
                      <a:r>
                        <a:rPr lang="ru-RU" sz="1050" kern="100" dirty="0">
                          <a:latin typeface="Times New Roman"/>
                          <a:ea typeface="Calibri"/>
                          <a:cs typeface="Times New Roman"/>
                        </a:rPr>
                        <a:t>От 2500 </a:t>
                      </a:r>
                      <a:r>
                        <a:rPr lang="ru-RU" sz="1050" kern="100" dirty="0" err="1">
                          <a:latin typeface="Times New Roman"/>
                          <a:ea typeface="Calibri"/>
                          <a:cs typeface="Times New Roman"/>
                        </a:rPr>
                        <a:t>руб</a:t>
                      </a:r>
                      <a:endParaRPr lang="ru-RU" sz="1050" kern="100" dirty="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532970">
                <a:tc>
                  <a:txBody>
                    <a:bodyPr/>
                    <a:lstStyle/>
                    <a:p>
                      <a:r>
                        <a:rPr lang="ru-RU" sz="1050" b="1" dirty="0">
                          <a:latin typeface="Times New Roman" pitchFamily="18" charset="0"/>
                          <a:cs typeface="Times New Roman" pitchFamily="18" charset="0"/>
                        </a:rPr>
                        <a:t>Есть ли дополнительное</a:t>
                      </a:r>
                      <a:r>
                        <a:rPr lang="ru-RU" sz="1050" b="1" baseline="0" dirty="0">
                          <a:latin typeface="Times New Roman" pitchFamily="18" charset="0"/>
                          <a:cs typeface="Times New Roman" pitchFamily="18" charset="0"/>
                        </a:rPr>
                        <a:t> оборудование</a:t>
                      </a:r>
                      <a:endParaRPr lang="ru-RU" sz="1050" b="1" dirty="0">
                        <a:latin typeface="Times New Roman" pitchFamily="18" charset="0"/>
                        <a:cs typeface="Times New Roman" pitchFamily="18" charset="0"/>
                      </a:endParaRPr>
                    </a:p>
                  </a:txBody>
                  <a:tcPr/>
                </a:tc>
                <a:tc>
                  <a:txBody>
                    <a:bodyPr/>
                    <a:lstStyle/>
                    <a:p>
                      <a:pPr>
                        <a:lnSpc>
                          <a:spcPct val="107000"/>
                        </a:lnSpc>
                        <a:spcAft>
                          <a:spcPts val="0"/>
                        </a:spcAft>
                      </a:pPr>
                      <a:r>
                        <a:rPr lang="ru-RU" sz="1050" kern="100" dirty="0">
                          <a:latin typeface="Times New Roman"/>
                          <a:ea typeface="Calibri"/>
                          <a:cs typeface="Times New Roman"/>
                        </a:rPr>
                        <a:t>да</a:t>
                      </a:r>
                      <a:endParaRPr lang="ru-RU" sz="1050" kern="100" dirty="0">
                        <a:latin typeface="Calibri"/>
                        <a:ea typeface="Calibri"/>
                        <a:cs typeface="Times New Roman"/>
                      </a:endParaRPr>
                    </a:p>
                  </a:txBody>
                  <a:tcPr marL="68580" marR="68580" marT="0" marB="0"/>
                </a:tc>
                <a:tc>
                  <a:txBody>
                    <a:bodyPr/>
                    <a:lstStyle/>
                    <a:p>
                      <a:pPr>
                        <a:lnSpc>
                          <a:spcPct val="107000"/>
                        </a:lnSpc>
                        <a:spcAft>
                          <a:spcPts val="0"/>
                        </a:spcAft>
                      </a:pPr>
                      <a:r>
                        <a:rPr lang="ru-RU" sz="1050" kern="100">
                          <a:latin typeface="Times New Roman"/>
                          <a:ea typeface="Calibri"/>
                          <a:cs typeface="Times New Roman"/>
                        </a:rPr>
                        <a:t>да</a:t>
                      </a:r>
                      <a:endParaRPr lang="ru-RU" sz="1050" kern="100">
                        <a:latin typeface="Calibri"/>
                        <a:ea typeface="Calibri"/>
                        <a:cs typeface="Times New Roman"/>
                      </a:endParaRPr>
                    </a:p>
                  </a:txBody>
                  <a:tcPr marL="68580" marR="68580" marT="0" marB="0"/>
                </a:tc>
                <a:tc>
                  <a:txBody>
                    <a:bodyPr/>
                    <a:lstStyle/>
                    <a:p>
                      <a:pPr>
                        <a:lnSpc>
                          <a:spcPct val="107000"/>
                        </a:lnSpc>
                        <a:spcAft>
                          <a:spcPts val="0"/>
                        </a:spcAft>
                      </a:pPr>
                      <a:r>
                        <a:rPr lang="ru-RU" sz="1050" kern="100" dirty="0">
                          <a:latin typeface="Times New Roman"/>
                          <a:ea typeface="Calibri"/>
                          <a:cs typeface="Times New Roman"/>
                        </a:rPr>
                        <a:t>да</a:t>
                      </a:r>
                      <a:endParaRPr lang="ru-RU" sz="1050" kern="100" dirty="0">
                        <a:latin typeface="Calibri"/>
                        <a:ea typeface="Calibri"/>
                        <a:cs typeface="Times New Roman"/>
                      </a:endParaRPr>
                    </a:p>
                  </a:txBody>
                  <a:tcPr marL="68580" marR="68580" marT="0" marB="0"/>
                </a:tc>
                <a:tc>
                  <a:txBody>
                    <a:bodyPr/>
                    <a:lstStyle/>
                    <a:p>
                      <a:pPr>
                        <a:lnSpc>
                          <a:spcPct val="107000"/>
                        </a:lnSpc>
                        <a:spcAft>
                          <a:spcPts val="0"/>
                        </a:spcAft>
                      </a:pPr>
                      <a:r>
                        <a:rPr lang="ru-RU" sz="1050" kern="100">
                          <a:latin typeface="Times New Roman"/>
                          <a:ea typeface="Calibri"/>
                          <a:cs typeface="Times New Roman"/>
                        </a:rPr>
                        <a:t>да</a:t>
                      </a:r>
                      <a:endParaRPr lang="ru-RU" sz="1050" kern="100">
                        <a:latin typeface="Calibri"/>
                        <a:ea typeface="Calibri"/>
                        <a:cs typeface="Times New Roman"/>
                      </a:endParaRPr>
                    </a:p>
                  </a:txBody>
                  <a:tcPr marL="68580" marR="68580" marT="0" marB="0"/>
                </a:tc>
                <a:tc>
                  <a:txBody>
                    <a:bodyPr/>
                    <a:lstStyle/>
                    <a:p>
                      <a:pPr>
                        <a:lnSpc>
                          <a:spcPct val="107000"/>
                        </a:lnSpc>
                        <a:spcAft>
                          <a:spcPts val="0"/>
                        </a:spcAft>
                      </a:pPr>
                      <a:r>
                        <a:rPr lang="ru-RU" sz="1050" kern="100" dirty="0">
                          <a:latin typeface="Times New Roman"/>
                          <a:ea typeface="Calibri"/>
                          <a:cs typeface="Times New Roman"/>
                        </a:rPr>
                        <a:t>да</a:t>
                      </a:r>
                      <a:endParaRPr lang="ru-RU" sz="1050" kern="100" dirty="0">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22026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RU" i="1" dirty="0">
                <a:solidFill>
                  <a:schemeClr val="accent1">
                    <a:lumMod val="50000"/>
                  </a:schemeClr>
                </a:solidFill>
                <a:latin typeface="Times New Roman" pitchFamily="18" charset="0"/>
                <a:cs typeface="Times New Roman" pitchFamily="18" charset="0"/>
              </a:rPr>
              <a:t>Целевая аудитория</a:t>
            </a:r>
            <a:endParaRPr i="1" dirty="0">
              <a:solidFill>
                <a:schemeClr val="accent1">
                  <a:lumMod val="50000"/>
                </a:schemeClr>
              </a:solidFill>
              <a:latin typeface="Times New Roman" pitchFamily="18" charset="0"/>
              <a:cs typeface="Times New Roman" pitchFamily="18" charset="0"/>
            </a:endParaRPr>
          </a:p>
        </p:txBody>
      </p:sp>
      <p:sp>
        <p:nvSpPr>
          <p:cNvPr id="68" name="Google Shape;68;p15"/>
          <p:cNvSpPr txBox="1">
            <a:spLocks noGrp="1"/>
          </p:cNvSpPr>
          <p:nvPr>
            <p:ph type="body" idx="1"/>
          </p:nvPr>
        </p:nvSpPr>
        <p:spPr>
          <a:xfrm>
            <a:off x="238125" y="542875"/>
            <a:ext cx="8520600" cy="1803511"/>
          </a:xfrm>
          <a:prstGeom prst="rect">
            <a:avLst/>
          </a:prstGeom>
        </p:spPr>
        <p:txBody>
          <a:bodyPr spcFirstLastPara="1" wrap="square" lIns="91425" tIns="91425" rIns="91425" bIns="91425" anchor="t" anchorCtr="0">
            <a:normAutofit lnSpcReduction="10000"/>
          </a:bodyPr>
          <a:lstStyle/>
          <a:p>
            <a:pPr algn="just">
              <a:buNone/>
            </a:pPr>
            <a:r>
              <a:rPr lang="ru-RU" sz="1400" dirty="0">
                <a:solidFill>
                  <a:schemeClr val="tx1"/>
                </a:solidFill>
                <a:latin typeface="Times New Roman" pitchFamily="18" charset="0"/>
                <a:cs typeface="Times New Roman" pitchFamily="18" charset="0"/>
              </a:rPr>
              <a:t>1. Частные заводы  (В2В рынок)  - для  обследования работников опасных производств. Бесконтактный мониторинг позволяет проводить экспресс-диагностику психофизиологического состояния перед сменой и после, а также оценивать текущее состояние человека, работающего на опасном производстве во </a:t>
            </a:r>
            <a:r>
              <a:rPr lang="ru-RU" sz="1400" dirty="0" err="1">
                <a:solidFill>
                  <a:schemeClr val="tx1"/>
                </a:solidFill>
                <a:latin typeface="Times New Roman" pitchFamily="18" charset="0"/>
                <a:cs typeface="Times New Roman" pitchFamily="18" charset="0"/>
              </a:rPr>
              <a:t>избежании</a:t>
            </a:r>
            <a:r>
              <a:rPr lang="ru-RU" sz="1400" dirty="0">
                <a:solidFill>
                  <a:schemeClr val="tx1"/>
                </a:solidFill>
                <a:latin typeface="Times New Roman" pitchFamily="18" charset="0"/>
                <a:cs typeface="Times New Roman" pitchFamily="18" charset="0"/>
              </a:rPr>
              <a:t> травм и материальных убытков на производстве.  </a:t>
            </a:r>
          </a:p>
          <a:p>
            <a:pPr algn="just">
              <a:buNone/>
            </a:pPr>
            <a:r>
              <a:rPr lang="ru-RU" sz="1400" dirty="0">
                <a:solidFill>
                  <a:schemeClr val="tx1"/>
                </a:solidFill>
                <a:latin typeface="Times New Roman" pitchFamily="18" charset="0"/>
                <a:cs typeface="Times New Roman" pitchFamily="18" charset="0"/>
              </a:rPr>
              <a:t>2. Транспортные компании  (В2В) рынок- для многочасового мониторинга водителей, совершающих многочасовые поездки. Контроль состояния водителей важен для избежания аварий из-за человеческого фактора (состояния водителя: стресс ,усталость, </a:t>
            </a:r>
            <a:r>
              <a:rPr lang="ru-RU" sz="1400" dirty="0" err="1">
                <a:solidFill>
                  <a:schemeClr val="tx1"/>
                </a:solidFill>
                <a:latin typeface="Times New Roman" pitchFamily="18" charset="0"/>
                <a:cs typeface="Times New Roman" pitchFamily="18" charset="0"/>
              </a:rPr>
              <a:t>монотония</a:t>
            </a:r>
            <a:r>
              <a:rPr lang="ru-RU" sz="1400" dirty="0">
                <a:solidFill>
                  <a:schemeClr val="tx1"/>
                </a:solidFill>
                <a:latin typeface="Times New Roman" pitchFamily="18" charset="0"/>
                <a:cs typeface="Times New Roman" pitchFamily="18" charset="0"/>
              </a:rPr>
              <a:t>).</a:t>
            </a:r>
          </a:p>
        </p:txBody>
      </p:sp>
      <p:pic>
        <p:nvPicPr>
          <p:cNvPr id="7170" name="Picture 2" descr="Опасные производственные объекты — обеспечение промышленной безопасности ОПО"/>
          <p:cNvPicPr>
            <a:picLocks noChangeAspect="1" noChangeArrowheads="1"/>
          </p:cNvPicPr>
          <p:nvPr/>
        </p:nvPicPr>
        <p:blipFill>
          <a:blip r:embed="rId3"/>
          <a:srcRect/>
          <a:stretch>
            <a:fillRect/>
          </a:stretch>
        </p:blipFill>
        <p:spPr bwMode="auto">
          <a:xfrm>
            <a:off x="672860" y="2346386"/>
            <a:ext cx="3634176" cy="2422784"/>
          </a:xfrm>
          <a:prstGeom prst="rect">
            <a:avLst/>
          </a:prstGeom>
          <a:noFill/>
        </p:spPr>
      </p:pic>
      <p:pic>
        <p:nvPicPr>
          <p:cNvPr id="7172" name="Picture 4" descr="Опасные и вредные производственные факторы: классификация ОВПФ"/>
          <p:cNvPicPr>
            <a:picLocks noChangeAspect="1" noChangeArrowheads="1"/>
          </p:cNvPicPr>
          <p:nvPr/>
        </p:nvPicPr>
        <p:blipFill>
          <a:blip r:embed="rId4"/>
          <a:srcRect/>
          <a:stretch>
            <a:fillRect/>
          </a:stretch>
        </p:blipFill>
        <p:spPr bwMode="auto">
          <a:xfrm>
            <a:off x="4761781" y="2358300"/>
            <a:ext cx="3692106" cy="242316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247692"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i="1" dirty="0">
                <a:solidFill>
                  <a:schemeClr val="accent1">
                    <a:lumMod val="50000"/>
                  </a:schemeClr>
                </a:solidFill>
                <a:latin typeface="Times New Roman" pitchFamily="18" charset="0"/>
                <a:cs typeface="Times New Roman" pitchFamily="18" charset="0"/>
              </a:rPr>
              <a:t>Предлагаемое решение</a:t>
            </a:r>
            <a:endParaRPr i="1" dirty="0">
              <a:solidFill>
                <a:schemeClr val="accent1">
                  <a:lumMod val="50000"/>
                </a:schemeClr>
              </a:solidFill>
              <a:latin typeface="Times New Roman" pitchFamily="18" charset="0"/>
              <a:cs typeface="Times New Roman" pitchFamily="18" charset="0"/>
            </a:endParaRPr>
          </a:p>
        </p:txBody>
      </p:sp>
      <p:sp>
        <p:nvSpPr>
          <p:cNvPr id="74" name="Google Shape;74;p16"/>
          <p:cNvSpPr txBox="1">
            <a:spLocks noGrp="1"/>
          </p:cNvSpPr>
          <p:nvPr>
            <p:ph type="body" idx="1"/>
          </p:nvPr>
        </p:nvSpPr>
        <p:spPr>
          <a:xfrm>
            <a:off x="121750" y="710280"/>
            <a:ext cx="8772483" cy="2979403"/>
          </a:xfrm>
          <a:prstGeom prst="rect">
            <a:avLst/>
          </a:prstGeom>
        </p:spPr>
        <p:txBody>
          <a:bodyPr spcFirstLastPara="1" wrap="square" lIns="91425" tIns="91425" rIns="91425" bIns="91425" anchor="t" anchorCtr="0">
            <a:noAutofit/>
          </a:bodyPr>
          <a:lstStyle/>
          <a:p>
            <a:pPr algn="ctr">
              <a:buNone/>
            </a:pPr>
            <a:r>
              <a:rPr lang="ru-RU" sz="1400" dirty="0">
                <a:effectLst/>
                <a:latin typeface="Roboto"/>
                <a:ea typeface="Jost"/>
                <a:cs typeface="Roboto"/>
              </a:rPr>
              <a:t>Решением этого вопроса станет система непрерывного мониторинга функционального состояния водителя (или работника опасного производства), которая будет отслеживать первые признаки изменения </a:t>
            </a:r>
            <a:r>
              <a:rPr lang="ru-RU" sz="1400" dirty="0">
                <a:latin typeface="Roboto"/>
                <a:ea typeface="Jost"/>
                <a:cs typeface="Roboto"/>
              </a:rPr>
              <a:t>психофизиологического </a:t>
            </a:r>
            <a:r>
              <a:rPr lang="ru-RU" sz="1400" dirty="0">
                <a:effectLst/>
                <a:latin typeface="Roboto"/>
                <a:ea typeface="Jost"/>
                <a:cs typeface="Roboto"/>
              </a:rPr>
              <a:t>состояния в негативную сторону, и подавать сигнал изменении его состояния в виде изображения на экране смартфона (или звук, или вибросигнал)</a:t>
            </a:r>
            <a:r>
              <a:rPr lang="ru-RU" sz="1400" dirty="0">
                <a:solidFill>
                  <a:schemeClr val="tx1"/>
                </a:solidFill>
                <a:latin typeface="Times New Roman" pitchFamily="18" charset="0"/>
                <a:cs typeface="Times New Roman" pitchFamily="18" charset="0"/>
              </a:rPr>
              <a:t>        </a:t>
            </a:r>
          </a:p>
          <a:p>
            <a:pPr algn="ctr">
              <a:buNone/>
            </a:pPr>
            <a:endParaRPr lang="ru-RU" sz="1400" dirty="0">
              <a:solidFill>
                <a:schemeClr val="tx1"/>
              </a:solidFill>
              <a:latin typeface="Times New Roman" pitchFamily="18" charset="0"/>
              <a:cs typeface="Times New Roman" pitchFamily="18" charset="0"/>
            </a:endParaRPr>
          </a:p>
        </p:txBody>
      </p:sp>
      <p:pic>
        <p:nvPicPr>
          <p:cNvPr id="6" name="Рисунок 5" descr="pngwing.com (3).png"/>
          <p:cNvPicPr>
            <a:picLocks noChangeAspect="1"/>
          </p:cNvPicPr>
          <p:nvPr/>
        </p:nvPicPr>
        <p:blipFill>
          <a:blip r:embed="rId3"/>
          <a:stretch>
            <a:fillRect/>
          </a:stretch>
        </p:blipFill>
        <p:spPr>
          <a:xfrm>
            <a:off x="0" y="2927684"/>
            <a:ext cx="9144000" cy="17119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284268"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RU" i="1" dirty="0">
                <a:solidFill>
                  <a:schemeClr val="accent1">
                    <a:lumMod val="50000"/>
                  </a:schemeClr>
                </a:solidFill>
                <a:latin typeface="Times New Roman" pitchFamily="18" charset="0"/>
                <a:cs typeface="Times New Roman" pitchFamily="18" charset="0"/>
              </a:rPr>
              <a:t>Принцип работы устройства</a:t>
            </a:r>
            <a:endParaRPr i="1"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227526" y="665262"/>
            <a:ext cx="3964547" cy="338554"/>
          </a:xfrm>
          <a:prstGeom prst="rect">
            <a:avLst/>
          </a:prstGeom>
        </p:spPr>
        <p:txBody>
          <a:bodyPr wrap="none">
            <a:spAutoFit/>
          </a:bodyPr>
          <a:lstStyle/>
          <a:p>
            <a:r>
              <a:rPr lang="ru-RU" sz="1600" dirty="0">
                <a:latin typeface="Times New Roman" pitchFamily="18" charset="0"/>
                <a:ea typeface="Roboto"/>
                <a:cs typeface="Times New Roman" pitchFamily="18" charset="0"/>
              </a:rPr>
              <a:t>В систему входит два блока оборудования:</a:t>
            </a:r>
            <a:endParaRPr lang="ru-RU" sz="1600" dirty="0">
              <a:latin typeface="Times New Roman" pitchFamily="18" charset="0"/>
              <a:cs typeface="Times New Roman" pitchFamily="18" charset="0"/>
            </a:endParaRPr>
          </a:p>
        </p:txBody>
      </p:sp>
      <p:sp>
        <p:nvSpPr>
          <p:cNvPr id="6" name="Прямоугольник 5"/>
          <p:cNvSpPr/>
          <p:nvPr/>
        </p:nvSpPr>
        <p:spPr>
          <a:xfrm>
            <a:off x="1437691" y="1160383"/>
            <a:ext cx="1773242" cy="307777"/>
          </a:xfrm>
          <a:prstGeom prst="rect">
            <a:avLst/>
          </a:prstGeom>
        </p:spPr>
        <p:txBody>
          <a:bodyPr wrap="none">
            <a:spAutoFit/>
          </a:bodyPr>
          <a:lstStyle/>
          <a:p>
            <a:r>
              <a:rPr lang="ru-RU" dirty="0">
                <a:latin typeface="Times New Roman" pitchFamily="18" charset="0"/>
                <a:cs typeface="Times New Roman" pitchFamily="18" charset="0"/>
              </a:rPr>
              <a:t>1. </a:t>
            </a:r>
            <a:r>
              <a:rPr lang="ru-RU" dirty="0" err="1">
                <a:latin typeface="Times New Roman" pitchFamily="18" charset="0"/>
                <a:cs typeface="Times New Roman" pitchFamily="18" charset="0"/>
              </a:rPr>
              <a:t>Терморегистратор</a:t>
            </a:r>
            <a:endParaRPr lang="ru-RU" dirty="0">
              <a:latin typeface="Times New Roman" pitchFamily="18" charset="0"/>
              <a:cs typeface="Times New Roman" pitchFamily="18" charset="0"/>
            </a:endParaRPr>
          </a:p>
        </p:txBody>
      </p:sp>
      <p:sp>
        <p:nvSpPr>
          <p:cNvPr id="7" name="Прямоугольник 6"/>
          <p:cNvSpPr/>
          <p:nvPr/>
        </p:nvSpPr>
        <p:spPr>
          <a:xfrm>
            <a:off x="5179904" y="2921070"/>
            <a:ext cx="3394751" cy="307777"/>
          </a:xfrm>
          <a:prstGeom prst="rect">
            <a:avLst/>
          </a:prstGeom>
        </p:spPr>
        <p:txBody>
          <a:bodyPr wrap="square">
            <a:spAutoFit/>
          </a:bodyPr>
          <a:lstStyle/>
          <a:p>
            <a:r>
              <a:rPr lang="ru-RU" dirty="0">
                <a:latin typeface="Times New Roman" pitchFamily="18" charset="0"/>
                <a:cs typeface="Times New Roman" pitchFamily="18" charset="0"/>
              </a:rPr>
              <a:t>2.  Мобильное устройство пользователя</a:t>
            </a:r>
          </a:p>
        </p:txBody>
      </p:sp>
      <p:sp>
        <p:nvSpPr>
          <p:cNvPr id="12" name="Прямоугольник 11"/>
          <p:cNvSpPr/>
          <p:nvPr/>
        </p:nvSpPr>
        <p:spPr>
          <a:xfrm>
            <a:off x="112144" y="3091590"/>
            <a:ext cx="4572000" cy="2000548"/>
          </a:xfrm>
          <a:prstGeom prst="rect">
            <a:avLst/>
          </a:prstGeom>
          <a:solidFill>
            <a:schemeClr val="accent3">
              <a:lumMod val="20000"/>
              <a:lumOff val="80000"/>
            </a:schemeClr>
          </a:solidFill>
        </p:spPr>
        <p:txBody>
          <a:bodyPr>
            <a:spAutoFit/>
          </a:bodyPr>
          <a:lstStyle/>
          <a:p>
            <a:pPr algn="just"/>
            <a:r>
              <a:rPr lang="ru-RU"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Камера фиксирует в ближнем инфракрасном диапазоне температуры отдельных зон лица, с помощью математических алгоритмов обработки получаем ЧСС (частоту сердечных сокращений), информация передаётся на смартфон пользователя в виде визуального образа или звукового сигнала (это обратная связь).</a:t>
            </a:r>
            <a:endParaRPr lang="ru-RU" sz="1600" dirty="0">
              <a:effectLst/>
              <a:latin typeface="Aptos" panose="020B0004020202020204" pitchFamily="34" charset="0"/>
              <a:ea typeface="Aptos" panose="020B0004020202020204" pitchFamily="34" charset="0"/>
              <a:cs typeface="Times New Roman" panose="02020603050405020304" pitchFamily="18" charset="0"/>
            </a:endParaRPr>
          </a:p>
          <a:p>
            <a:pPr algn="ctr"/>
            <a:endParaRPr lang="ru-RU" sz="1200" dirty="0">
              <a:latin typeface="Times New Roman" pitchFamily="18" charset="0"/>
              <a:cs typeface="Times New Roman" pitchFamily="18" charset="0"/>
            </a:endParaRPr>
          </a:p>
        </p:txBody>
      </p:sp>
      <p:pic>
        <p:nvPicPr>
          <p:cNvPr id="2" name="Рисунок 1" descr="Изображение выглядит как человек, транспортное средство, зеркало, одежда&#10;&#10;Автоматически созданное описание">
            <a:extLst>
              <a:ext uri="{FF2B5EF4-FFF2-40B4-BE49-F238E27FC236}">
                <a16:creationId xmlns:a16="http://schemas.microsoft.com/office/drawing/2014/main" id="{F8EAB9E9-0BC9-C0CC-88A8-A99FD76E64FF}"/>
              </a:ext>
            </a:extLst>
          </p:cNvPr>
          <p:cNvPicPr>
            <a:picLocks noChangeAspect="1"/>
          </p:cNvPicPr>
          <p:nvPr/>
        </p:nvPicPr>
        <p:blipFill>
          <a:blip r:embed="rId3"/>
          <a:stretch>
            <a:fillRect/>
          </a:stretch>
        </p:blipFill>
        <p:spPr>
          <a:xfrm>
            <a:off x="5179904" y="508832"/>
            <a:ext cx="3028477" cy="2412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a:extLst>
              <a:ext uri="{FF2B5EF4-FFF2-40B4-BE49-F238E27FC236}">
                <a16:creationId xmlns:a16="http://schemas.microsoft.com/office/drawing/2014/main" id="{3F900E73-92E3-AF21-93A7-84820EA16550}"/>
              </a:ext>
            </a:extLst>
          </p:cNvPr>
          <p:cNvPicPr>
            <a:picLocks noChangeAspect="1"/>
          </p:cNvPicPr>
          <p:nvPr/>
        </p:nvPicPr>
        <p:blipFill>
          <a:blip r:embed="rId4"/>
          <a:stretch>
            <a:fillRect/>
          </a:stretch>
        </p:blipFill>
        <p:spPr>
          <a:xfrm>
            <a:off x="1437691" y="1409107"/>
            <a:ext cx="1978301" cy="1741536"/>
          </a:xfrm>
          <a:prstGeom prst="rect">
            <a:avLst/>
          </a:prstGeom>
        </p:spPr>
      </p:pic>
      <p:pic>
        <p:nvPicPr>
          <p:cNvPr id="4" name="Рисунок 3">
            <a:extLst>
              <a:ext uri="{FF2B5EF4-FFF2-40B4-BE49-F238E27FC236}">
                <a16:creationId xmlns:a16="http://schemas.microsoft.com/office/drawing/2014/main" id="{CE1E1544-1392-DCE6-6BD1-43AA29B7AB9D}"/>
              </a:ext>
            </a:extLst>
          </p:cNvPr>
          <p:cNvPicPr>
            <a:picLocks noChangeAspect="1"/>
          </p:cNvPicPr>
          <p:nvPr/>
        </p:nvPicPr>
        <p:blipFill>
          <a:blip r:embed="rId5"/>
          <a:stretch>
            <a:fillRect/>
          </a:stretch>
        </p:blipFill>
        <p:spPr>
          <a:xfrm>
            <a:off x="6035403" y="3228847"/>
            <a:ext cx="1497847" cy="206821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284268"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i="1" dirty="0">
                <a:solidFill>
                  <a:schemeClr val="accent1">
                    <a:lumMod val="50000"/>
                  </a:schemeClr>
                </a:solidFill>
                <a:latin typeface="Times New Roman" pitchFamily="18" charset="0"/>
                <a:cs typeface="Times New Roman" pitchFamily="18" charset="0"/>
              </a:rPr>
              <a:t>Актуальность проблемы</a:t>
            </a:r>
            <a:endParaRPr i="1" dirty="0">
              <a:solidFill>
                <a:schemeClr val="accent1">
                  <a:lumMod val="50000"/>
                </a:schemeClr>
              </a:solidFill>
              <a:latin typeface="Times New Roman" pitchFamily="18" charset="0"/>
              <a:cs typeface="Times New Roman" pitchFamily="18" charset="0"/>
            </a:endParaRPr>
          </a:p>
        </p:txBody>
      </p:sp>
      <p:sp>
        <p:nvSpPr>
          <p:cNvPr id="86" name="Google Shape;86;p18"/>
          <p:cNvSpPr txBox="1">
            <a:spLocks noGrp="1"/>
          </p:cNvSpPr>
          <p:nvPr>
            <p:ph type="body" idx="1"/>
          </p:nvPr>
        </p:nvSpPr>
        <p:spPr>
          <a:xfrm>
            <a:off x="262551" y="697180"/>
            <a:ext cx="8520600" cy="3416400"/>
          </a:xfrm>
          <a:prstGeom prst="rect">
            <a:avLst/>
          </a:prstGeom>
          <a:solidFill>
            <a:schemeClr val="accent2">
              <a:lumMod val="10000"/>
              <a:lumOff val="90000"/>
            </a:schemeClr>
          </a:solidFill>
        </p:spPr>
        <p:txBody>
          <a:bodyPr spcFirstLastPara="1" wrap="square" lIns="91425" tIns="91425" rIns="91425" bIns="91425" anchor="t" anchorCtr="0">
            <a:normAutofit/>
          </a:bodyPr>
          <a:lstStyle/>
          <a:p>
            <a:pPr algn="just">
              <a:buNone/>
            </a:pPr>
            <a:r>
              <a:rPr lang="ru-RU" sz="1400" dirty="0">
                <a:solidFill>
                  <a:schemeClr val="tx1"/>
                </a:solidFill>
                <a:latin typeface="Times New Roman" pitchFamily="18" charset="0"/>
                <a:cs typeface="Times New Roman" pitchFamily="18" charset="0"/>
              </a:rPr>
              <a:t>В ДТП с участием фур регулярно гибнут люди, а транспортные компании несут убытки зачастую из-за «человеческого фактора».</a:t>
            </a:r>
          </a:p>
          <a:p>
            <a:pPr algn="just">
              <a:buNone/>
            </a:pPr>
            <a:r>
              <a:rPr lang="ru-RU" sz="1400" dirty="0">
                <a:solidFill>
                  <a:schemeClr val="tx1"/>
                </a:solidFill>
                <a:latin typeface="Times New Roman" pitchFamily="18" charset="0"/>
                <a:cs typeface="Times New Roman" pitchFamily="18" charset="0"/>
              </a:rPr>
              <a:t>Также «человеческий фактор» является причиной аварий на АЭС, заводах, что приводит еще к более крупным убыткам и риск пострадать всем, кто оказался рядом.</a:t>
            </a:r>
          </a:p>
          <a:p>
            <a:pPr algn="just">
              <a:buNone/>
            </a:pPr>
            <a:r>
              <a:rPr lang="ru-RU" sz="1400" dirty="0">
                <a:solidFill>
                  <a:schemeClr val="tx1"/>
                </a:solidFill>
                <a:latin typeface="Times New Roman" pitchFamily="18" charset="0"/>
                <a:cs typeface="Times New Roman" pitchFamily="18" charset="0"/>
              </a:rPr>
              <a:t>Поэтому важно выявить состояние человека управляющего транспортным средством (или работника производства), прогнозировать его дальнейшее поведение и предотвратить ошибки, приводящие к катастрофам.</a:t>
            </a:r>
          </a:p>
          <a:p>
            <a:pPr algn="just">
              <a:buNone/>
            </a:pPr>
            <a:r>
              <a:rPr lang="ru-RU" sz="1400" dirty="0">
                <a:solidFill>
                  <a:schemeClr val="tx1"/>
                </a:solidFill>
                <a:latin typeface="Times New Roman" pitchFamily="18" charset="0"/>
                <a:cs typeface="Times New Roman" pitchFamily="18" charset="0"/>
              </a:rPr>
              <a:t>Актуальность бесконтактных методов оценки психофизиологического состояния человека обусловлена необходимостью ведения многочасового мониторинга людей ,включенных в деятельность ,не отвлекая их. Бесконтактные методы, например термометрия , ранее использовались только в медицине, но теперь востребованы в других областях. Бесконтактные методы многочасового мониторинга способны предотвратить ряд катастроф, связанных с ошибками человека.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293412"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i="1" dirty="0">
                <a:solidFill>
                  <a:schemeClr val="accent1">
                    <a:lumMod val="50000"/>
                  </a:schemeClr>
                </a:solidFill>
                <a:latin typeface="Times New Roman" pitchFamily="18" charset="0"/>
                <a:cs typeface="Times New Roman" pitchFamily="18" charset="0"/>
              </a:rPr>
              <a:t>Команда</a:t>
            </a:r>
            <a:endParaRPr i="1" dirty="0">
              <a:solidFill>
                <a:schemeClr val="accent1">
                  <a:lumMod val="50000"/>
                </a:schemeClr>
              </a:solidFill>
              <a:latin typeface="Times New Roman" pitchFamily="18" charset="0"/>
              <a:cs typeface="Times New Roman" pitchFamily="18" charset="0"/>
            </a:endParaRPr>
          </a:p>
        </p:txBody>
      </p:sp>
      <p:pic>
        <p:nvPicPr>
          <p:cNvPr id="4097" name="Picture 1"/>
          <p:cNvPicPr>
            <a:picLocks noChangeAspect="1" noChangeArrowheads="1"/>
          </p:cNvPicPr>
          <p:nvPr/>
        </p:nvPicPr>
        <p:blipFill>
          <a:blip r:embed="rId3"/>
          <a:srcRect/>
          <a:stretch>
            <a:fillRect/>
          </a:stretch>
        </p:blipFill>
        <p:spPr bwMode="auto">
          <a:xfrm>
            <a:off x="596900" y="2893196"/>
            <a:ext cx="1460500" cy="1706255"/>
          </a:xfrm>
          <a:prstGeom prst="ellipse">
            <a:avLst/>
          </a:prstGeom>
          <a:noFill/>
          <a:ln w="9525">
            <a:noFill/>
            <a:miter lim="800000"/>
            <a:headEnd/>
            <a:tailEnd/>
          </a:ln>
        </p:spPr>
      </p:pic>
      <p:sp>
        <p:nvSpPr>
          <p:cNvPr id="7" name="TextBox 6"/>
          <p:cNvSpPr txBox="1"/>
          <p:nvPr/>
        </p:nvSpPr>
        <p:spPr>
          <a:xfrm>
            <a:off x="0" y="4620280"/>
            <a:ext cx="3711164" cy="523220"/>
          </a:xfrm>
          <a:prstGeom prst="rect">
            <a:avLst/>
          </a:prstGeom>
          <a:noFill/>
        </p:spPr>
        <p:txBody>
          <a:bodyPr wrap="square" rtlCol="0">
            <a:spAutoFit/>
          </a:bodyPr>
          <a:lstStyle/>
          <a:p>
            <a:pPr>
              <a:buFont typeface="Arial" pitchFamily="34" charset="0"/>
              <a:buChar char="•"/>
            </a:pP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Приходько Кирилл Фёдорович</a:t>
            </a:r>
          </a:p>
          <a:p>
            <a:pPr>
              <a:buFont typeface="Arial" pitchFamily="34" charset="0"/>
              <a:buChar char="•"/>
            </a:pPr>
            <a:r>
              <a:rPr lang="ru-RU" b="1" dirty="0">
                <a:latin typeface="Times New Roman" pitchFamily="18" charset="0"/>
                <a:cs typeface="Times New Roman" pitchFamily="18" charset="0"/>
              </a:rPr>
              <a:t> Младший мастер по презентациям</a:t>
            </a:r>
          </a:p>
        </p:txBody>
      </p:sp>
      <p:pic>
        <p:nvPicPr>
          <p:cNvPr id="4099" name="Picture 3"/>
          <p:cNvPicPr>
            <a:picLocks noChangeAspect="1" noChangeArrowheads="1"/>
          </p:cNvPicPr>
          <p:nvPr/>
        </p:nvPicPr>
        <p:blipFill>
          <a:blip r:embed="rId4"/>
          <a:srcRect/>
          <a:stretch>
            <a:fillRect/>
          </a:stretch>
        </p:blipFill>
        <p:spPr bwMode="auto">
          <a:xfrm>
            <a:off x="3624497" y="2857830"/>
            <a:ext cx="1516847" cy="1761095"/>
          </a:xfrm>
          <a:prstGeom prst="ellipse">
            <a:avLst/>
          </a:prstGeom>
          <a:noFill/>
          <a:ln w="9525">
            <a:noFill/>
            <a:miter lim="800000"/>
            <a:headEnd/>
            <a:tailEnd/>
          </a:ln>
        </p:spPr>
      </p:pic>
      <p:sp>
        <p:nvSpPr>
          <p:cNvPr id="10" name="Прямоугольник 9"/>
          <p:cNvSpPr/>
          <p:nvPr/>
        </p:nvSpPr>
        <p:spPr>
          <a:xfrm>
            <a:off x="3061250" y="4620280"/>
            <a:ext cx="2924879" cy="523220"/>
          </a:xfrm>
          <a:prstGeom prst="rect">
            <a:avLst/>
          </a:prstGeom>
        </p:spPr>
        <p:txBody>
          <a:bodyPr wrap="square">
            <a:spAutoFit/>
          </a:bodyPr>
          <a:lstStyle/>
          <a:p>
            <a:pPr>
              <a:buFont typeface="Arial" pitchFamily="34" charset="0"/>
              <a:buChar char="•"/>
            </a:pPr>
            <a:r>
              <a:rPr lang="ru-RU" b="1" dirty="0">
                <a:latin typeface="Times New Roman" pitchFamily="18" charset="0"/>
                <a:cs typeface="Times New Roman" pitchFamily="18" charset="0"/>
              </a:rPr>
              <a:t> Шабанов Владимир Романович</a:t>
            </a:r>
          </a:p>
          <a:p>
            <a:pPr>
              <a:buFont typeface="Arial" pitchFamily="34" charset="0"/>
              <a:buChar char="•"/>
            </a:pPr>
            <a:r>
              <a:rPr lang="ru-RU" b="1" dirty="0">
                <a:latin typeface="Times New Roman" pitchFamily="18" charset="0"/>
                <a:cs typeface="Times New Roman" pitchFamily="18" charset="0"/>
              </a:rPr>
              <a:t> Спикер, администратор</a:t>
            </a:r>
          </a:p>
        </p:txBody>
      </p:sp>
      <p:sp>
        <p:nvSpPr>
          <p:cNvPr id="12" name="Прямоугольник 11"/>
          <p:cNvSpPr/>
          <p:nvPr/>
        </p:nvSpPr>
        <p:spPr>
          <a:xfrm>
            <a:off x="0" y="2329634"/>
            <a:ext cx="4321470" cy="523220"/>
          </a:xfrm>
          <a:prstGeom prst="rect">
            <a:avLst/>
          </a:prstGeom>
        </p:spPr>
        <p:txBody>
          <a:bodyPr wrap="square">
            <a:spAutoFit/>
          </a:bodyPr>
          <a:lstStyle/>
          <a:p>
            <a:pPr>
              <a:buFont typeface="Arial" pitchFamily="34" charset="0"/>
              <a:buChar char="•"/>
            </a:pPr>
            <a:r>
              <a:rPr lang="ru-RU" dirty="0">
                <a:latin typeface="Times New Roman" pitchFamily="18" charset="0"/>
                <a:cs typeface="Times New Roman" pitchFamily="18" charset="0"/>
              </a:rPr>
              <a:t> </a:t>
            </a:r>
            <a:r>
              <a:rPr lang="ru-RU" b="1" dirty="0" err="1">
                <a:latin typeface="Times New Roman" pitchFamily="18" charset="0"/>
                <a:cs typeface="Times New Roman" pitchFamily="18" charset="0"/>
              </a:rPr>
              <a:t>Манджиев</a:t>
            </a:r>
            <a:r>
              <a:rPr lang="ru-RU" b="1" dirty="0">
                <a:latin typeface="Times New Roman" pitchFamily="18" charset="0"/>
                <a:cs typeface="Times New Roman" pitchFamily="18" charset="0"/>
              </a:rPr>
              <a:t> Артём </a:t>
            </a:r>
            <a:r>
              <a:rPr lang="ru-RU" b="1" dirty="0" err="1">
                <a:latin typeface="Times New Roman" pitchFamily="18" charset="0"/>
                <a:cs typeface="Times New Roman" pitchFamily="18" charset="0"/>
              </a:rPr>
              <a:t>Баатарович</a:t>
            </a:r>
            <a:endParaRPr lang="ru-RU" b="1" dirty="0">
              <a:latin typeface="Times New Roman" pitchFamily="18" charset="0"/>
              <a:cs typeface="Times New Roman" pitchFamily="18" charset="0"/>
            </a:endParaRPr>
          </a:p>
          <a:p>
            <a:pPr>
              <a:buFont typeface="Arial" pitchFamily="34" charset="0"/>
              <a:buChar char="•"/>
            </a:pPr>
            <a:r>
              <a:rPr lang="ru-RU" b="1" dirty="0">
                <a:latin typeface="Times New Roman" pitchFamily="18" charset="0"/>
                <a:cs typeface="Times New Roman" pitchFamily="18" charset="0"/>
              </a:rPr>
              <a:t> Лидер - администратор</a:t>
            </a:r>
          </a:p>
        </p:txBody>
      </p:sp>
      <p:pic>
        <p:nvPicPr>
          <p:cNvPr id="4101" name="Picture 5"/>
          <p:cNvPicPr>
            <a:picLocks noChangeAspect="1" noChangeArrowheads="1"/>
          </p:cNvPicPr>
          <p:nvPr/>
        </p:nvPicPr>
        <p:blipFill>
          <a:blip r:embed="rId5"/>
          <a:srcRect r="10714" b="24500"/>
          <a:stretch>
            <a:fillRect/>
          </a:stretch>
        </p:blipFill>
        <p:spPr bwMode="auto">
          <a:xfrm>
            <a:off x="3707360" y="660400"/>
            <a:ext cx="1494321" cy="1658950"/>
          </a:xfrm>
          <a:prstGeom prst="ellipse">
            <a:avLst/>
          </a:prstGeom>
          <a:noFill/>
          <a:ln w="9525">
            <a:noFill/>
            <a:miter lim="800000"/>
            <a:headEnd/>
            <a:tailEnd/>
          </a:ln>
        </p:spPr>
      </p:pic>
      <p:sp>
        <p:nvSpPr>
          <p:cNvPr id="14" name="Прямоугольник 13"/>
          <p:cNvSpPr/>
          <p:nvPr/>
        </p:nvSpPr>
        <p:spPr>
          <a:xfrm>
            <a:off x="2945219" y="2352669"/>
            <a:ext cx="4572000" cy="523220"/>
          </a:xfrm>
          <a:prstGeom prst="rect">
            <a:avLst/>
          </a:prstGeom>
        </p:spPr>
        <p:txBody>
          <a:bodyPr>
            <a:spAutoFit/>
          </a:bodyPr>
          <a:lstStyle/>
          <a:p>
            <a:pPr>
              <a:buFont typeface="Arial" pitchFamily="34" charset="0"/>
              <a:buChar char="•"/>
            </a:pP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Архипова </a:t>
            </a:r>
            <a:r>
              <a:rPr lang="ru-RU" b="1" dirty="0" err="1">
                <a:latin typeface="Times New Roman" pitchFamily="18" charset="0"/>
                <a:cs typeface="Times New Roman" pitchFamily="18" charset="0"/>
              </a:rPr>
              <a:t>Виолетта</a:t>
            </a:r>
            <a:r>
              <a:rPr lang="ru-RU" b="1" dirty="0">
                <a:latin typeface="Times New Roman" pitchFamily="18" charset="0"/>
                <a:cs typeface="Times New Roman" pitchFamily="18" charset="0"/>
              </a:rPr>
              <a:t> Валерьевна</a:t>
            </a:r>
          </a:p>
          <a:p>
            <a:pPr>
              <a:buFont typeface="Arial" pitchFamily="34" charset="0"/>
              <a:buChar char="•"/>
            </a:pPr>
            <a:r>
              <a:rPr lang="ru-RU" b="1" dirty="0">
                <a:latin typeface="Times New Roman" pitchFamily="18" charset="0"/>
                <a:cs typeface="Times New Roman" pitchFamily="18" charset="0"/>
              </a:rPr>
              <a:t> Старший мастер по презентациям</a:t>
            </a:r>
          </a:p>
        </p:txBody>
      </p:sp>
      <p:pic>
        <p:nvPicPr>
          <p:cNvPr id="4102" name="Picture 6"/>
          <p:cNvPicPr>
            <a:picLocks noChangeAspect="1" noChangeArrowheads="1"/>
          </p:cNvPicPr>
          <p:nvPr/>
        </p:nvPicPr>
        <p:blipFill>
          <a:blip r:embed="rId6"/>
          <a:srcRect/>
          <a:stretch>
            <a:fillRect/>
          </a:stretch>
        </p:blipFill>
        <p:spPr bwMode="auto">
          <a:xfrm>
            <a:off x="6499592" y="573383"/>
            <a:ext cx="1411031" cy="1776413"/>
          </a:xfrm>
          <a:prstGeom prst="ellipse">
            <a:avLst/>
          </a:prstGeom>
          <a:noFill/>
          <a:ln w="9525">
            <a:noFill/>
            <a:miter lim="800000"/>
            <a:headEnd/>
            <a:tailEnd/>
          </a:ln>
        </p:spPr>
      </p:pic>
      <p:sp>
        <p:nvSpPr>
          <p:cNvPr id="16" name="Прямоугольник 15"/>
          <p:cNvSpPr/>
          <p:nvPr/>
        </p:nvSpPr>
        <p:spPr>
          <a:xfrm>
            <a:off x="6049924" y="2320772"/>
            <a:ext cx="4572000" cy="523220"/>
          </a:xfrm>
          <a:prstGeom prst="rect">
            <a:avLst/>
          </a:prstGeom>
        </p:spPr>
        <p:txBody>
          <a:bodyPr>
            <a:spAutoFit/>
          </a:bodyPr>
          <a:lstStyle/>
          <a:p>
            <a:pPr>
              <a:buFont typeface="Arial" pitchFamily="34" charset="0"/>
              <a:buChar char="•"/>
            </a:pP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Янченко</a:t>
            </a:r>
            <a:r>
              <a:rPr lang="ru-RU" b="1" dirty="0">
                <a:latin typeface="Times New Roman" pitchFamily="18" charset="0"/>
                <a:cs typeface="Times New Roman" pitchFamily="18" charset="0"/>
              </a:rPr>
              <a:t> Андрей Александрович</a:t>
            </a:r>
          </a:p>
          <a:p>
            <a:pPr>
              <a:buFont typeface="Arial" pitchFamily="34" charset="0"/>
              <a:buChar char="•"/>
            </a:pPr>
            <a:r>
              <a:rPr lang="ru-RU" b="1" dirty="0">
                <a:latin typeface="Times New Roman" pitchFamily="18" charset="0"/>
                <a:cs typeface="Times New Roman" pitchFamily="18" charset="0"/>
              </a:rPr>
              <a:t> Менеджер</a:t>
            </a:r>
          </a:p>
        </p:txBody>
      </p:sp>
      <p:pic>
        <p:nvPicPr>
          <p:cNvPr id="1026" name="Picture 2"/>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82638" y="609600"/>
            <a:ext cx="1487462" cy="1646249"/>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7" name="Picture 1"/>
          <p:cNvPicPr>
            <a:picLocks noChangeAspect="1" noChangeArrowheads="1"/>
          </p:cNvPicPr>
          <p:nvPr/>
        </p:nvPicPr>
        <p:blipFill>
          <a:blip r:embed="rId9"/>
          <a:srcRect/>
          <a:stretch>
            <a:fillRect/>
          </a:stretch>
        </p:blipFill>
        <p:spPr bwMode="auto">
          <a:xfrm>
            <a:off x="6622996" y="2846718"/>
            <a:ext cx="1408196" cy="1753318"/>
          </a:xfrm>
          <a:prstGeom prst="ellipse">
            <a:avLst/>
          </a:prstGeom>
          <a:noFill/>
          <a:ln w="9525">
            <a:noFill/>
            <a:miter lim="800000"/>
            <a:headEnd/>
            <a:tailEnd/>
          </a:ln>
        </p:spPr>
      </p:pic>
      <p:sp>
        <p:nvSpPr>
          <p:cNvPr id="15" name="Прямоугольник 14"/>
          <p:cNvSpPr/>
          <p:nvPr/>
        </p:nvSpPr>
        <p:spPr>
          <a:xfrm>
            <a:off x="5952227" y="4620280"/>
            <a:ext cx="4572000" cy="523220"/>
          </a:xfrm>
          <a:prstGeom prst="rect">
            <a:avLst/>
          </a:prstGeom>
        </p:spPr>
        <p:txBody>
          <a:bodyPr>
            <a:spAutoFit/>
          </a:bodyPr>
          <a:lstStyle/>
          <a:p>
            <a:pPr>
              <a:buFont typeface="Arial" pitchFamily="34" charset="0"/>
              <a:buChar char="•"/>
            </a:pPr>
            <a:r>
              <a:rPr lang="ru-RU" b="1" dirty="0">
                <a:latin typeface="Times New Roman" pitchFamily="18" charset="0"/>
                <a:cs typeface="Times New Roman" pitchFamily="18" charset="0"/>
              </a:rPr>
              <a:t> Савченко Аркадий Витальевич</a:t>
            </a:r>
          </a:p>
          <a:p>
            <a:pPr>
              <a:buFont typeface="Arial" pitchFamily="34" charset="0"/>
              <a:buChar char="•"/>
            </a:pP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Маргетолог</a:t>
            </a:r>
            <a:endParaRPr lang="ru-RU" b="1"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Шаблон К1 Инициативная (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TotalTime>
  <Words>2165</Words>
  <Application>Microsoft Office PowerPoint</Application>
  <PresentationFormat>Экран (16:9)</PresentationFormat>
  <Paragraphs>129</Paragraphs>
  <Slides>8</Slides>
  <Notes>8</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8</vt:i4>
      </vt:variant>
    </vt:vector>
  </HeadingPairs>
  <TitlesOfParts>
    <vt:vector size="15" baseType="lpstr">
      <vt:lpstr>Arial</vt:lpstr>
      <vt:lpstr>Calibri</vt:lpstr>
      <vt:lpstr>Roboto</vt:lpstr>
      <vt:lpstr>Aptos</vt:lpstr>
      <vt:lpstr>Times New Roman</vt:lpstr>
      <vt:lpstr>Nunito</vt:lpstr>
      <vt:lpstr>Шаблон К1 Инициативная (1)</vt:lpstr>
      <vt:lpstr>Презентация PowerPoint</vt:lpstr>
      <vt:lpstr>Решаемая проблемы</vt:lpstr>
      <vt:lpstr>Как уже решается проблема</vt:lpstr>
      <vt:lpstr>Целевая аудитория</vt:lpstr>
      <vt:lpstr>Предлагаемое решение</vt:lpstr>
      <vt:lpstr>Принцип работы устройства</vt:lpstr>
      <vt:lpstr>Актуальность проблемы</vt:lpstr>
      <vt:lpstr>Команда</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Бесконтактные методы оценки психофизиологического состояния человека: новые горизонты в диагностике</dc:title>
  <dc:creator>User</dc:creator>
  <cp:lastModifiedBy>Шпаковская Оксана Юрьевна</cp:lastModifiedBy>
  <cp:revision>27</cp:revision>
  <dcterms:created xsi:type="dcterms:W3CDTF">2024-10-19T21:11:24Z</dcterms:created>
  <dcterms:modified xsi:type="dcterms:W3CDTF">2024-10-26T05:45:44Z</dcterms:modified>
</cp:coreProperties>
</file>