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9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D4E2"/>
    <a:srgbClr val="008C9D"/>
    <a:srgbClr val="C5DDE4"/>
    <a:srgbClr val="018B9D"/>
    <a:srgbClr val="00B7D0"/>
    <a:srgbClr val="00D5F2"/>
    <a:srgbClr val="018C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/>
    <p:restoredTop sz="94269" autoAdjust="0"/>
  </p:normalViewPr>
  <p:slideViewPr>
    <p:cSldViewPr>
      <p:cViewPr>
        <p:scale>
          <a:sx n="70" d="100"/>
          <a:sy n="70" d="100"/>
        </p:scale>
        <p:origin x="-1740" y="-70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 smtClean="0"/>
            <a:t>Молодая</a:t>
          </a:r>
          <a:r>
            <a:rPr lang="ru-RU" sz="4000" baseline="0" dirty="0" smtClean="0"/>
            <a:t> девушка</a:t>
          </a:r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 smtClean="0"/>
            <a:t>Не знает, что делать со старыми джинсами</a:t>
          </a:r>
          <a:endParaRPr lang="ru-RU" sz="4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931" custLinFactNeighborY="-6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Магазины сумок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Предприятия, утилизирующие старую одежду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Наша уникальность в том, что каждая сумка, которую мы изготавливаем, в своем роде уникальна, так как навряд ли существуют две одинаковые пары старых поношенных джинсов.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Утилизируют:</a:t>
          </a:r>
          <a:br>
            <a:rPr lang="ru-RU" dirty="0" smtClean="0"/>
          </a:br>
          <a:r>
            <a:rPr lang="en-US" dirty="0" smtClean="0">
              <a:latin typeface="Calibri" pitchFamily="34" charset="0"/>
            </a:rPr>
            <a:t>SWOP</a:t>
          </a:r>
          <a:r>
            <a:rPr lang="ru-RU" dirty="0" err="1" smtClean="0"/>
            <a:t>маркет</a:t>
          </a:r>
          <a:r>
            <a:rPr lang="ru-RU" dirty="0" smtClean="0"/>
            <a:t>, «Благодарю»</a:t>
          </a:r>
          <a:endParaRPr lang="ru-RU" dirty="0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Продают сумки:</a:t>
          </a:r>
          <a:br>
            <a:rPr lang="ru-RU" dirty="0" smtClean="0"/>
          </a:br>
          <a:r>
            <a:rPr lang="ru-RU" dirty="0" smtClean="0"/>
            <a:t>5 сезонов, Мир сумок, </a:t>
          </a:r>
          <a:r>
            <a:rPr lang="en-US" dirty="0" smtClean="0"/>
            <a:t>OZITI</a:t>
          </a:r>
          <a:endParaRPr lang="ru-RU" dirty="0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658D39-1BAC-42F9-9D23-AEDD06FB0903}" type="doc">
      <dgm:prSet loTypeId="urn:microsoft.com/office/officeart/2005/8/layout/bProcess4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FEE3477-4D7A-4C83-B8E2-982DCC48B965}">
      <dgm:prSet phldrT="[Текст]"/>
      <dgm:spPr>
        <a:solidFill>
          <a:srgbClr val="008C9D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1. Разработка эскиза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Сумки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EE42B46C-6F80-4F7B-9676-855322F9D90C}" type="parTrans" cxnId="{9795E109-4602-4F21-95B0-C8DA1E3EF3C1}">
      <dgm:prSet/>
      <dgm:spPr/>
      <dgm:t>
        <a:bodyPr/>
        <a:lstStyle/>
        <a:p>
          <a:endParaRPr lang="ru-RU"/>
        </a:p>
      </dgm:t>
    </dgm:pt>
    <dgm:pt modelId="{60D4C8CF-E3B1-4B8B-8962-4A3EDD581745}" type="sibTrans" cxnId="{9795E109-4602-4F21-95B0-C8DA1E3EF3C1}">
      <dgm:prSet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F3C874D9-4233-463B-A28E-F4A79A4FB6DD}">
      <dgm:prSet phldrT="[Текст]"/>
      <dgm:spPr>
        <a:solidFill>
          <a:srgbClr val="008C9D"/>
        </a:solidFill>
      </dgm:spPr>
      <dgm:t>
        <a:bodyPr/>
        <a:lstStyle/>
        <a:p>
          <a:r>
            <a:rPr lang="ru-RU" dirty="0" smtClean="0"/>
            <a:t>2. Поиск старых джинсов </a:t>
          </a:r>
          <a:endParaRPr lang="ru-RU" dirty="0"/>
        </a:p>
      </dgm:t>
    </dgm:pt>
    <dgm:pt modelId="{9FA20ED4-6E63-4BDA-8F89-5C0ECC2DD7C2}" type="parTrans" cxnId="{EC38D563-E771-47E7-932B-42CE4F81C9C4}">
      <dgm:prSet/>
      <dgm:spPr/>
      <dgm:t>
        <a:bodyPr/>
        <a:lstStyle/>
        <a:p>
          <a:endParaRPr lang="ru-RU"/>
        </a:p>
      </dgm:t>
    </dgm:pt>
    <dgm:pt modelId="{3E39BB06-9D2A-43B4-BA13-74D9653E1CC6}" type="sibTrans" cxnId="{EC38D563-E771-47E7-932B-42CE4F81C9C4}">
      <dgm:prSet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29978299-8D2D-4935-88DA-0B62360DAA7C}">
      <dgm:prSet phldrT="[Текст]"/>
      <dgm:spPr>
        <a:solidFill>
          <a:srgbClr val="008C9D"/>
        </a:solidFill>
      </dgm:spPr>
      <dgm:t>
        <a:bodyPr/>
        <a:lstStyle/>
        <a:p>
          <a:r>
            <a:rPr lang="ru-RU" dirty="0" smtClean="0"/>
            <a:t>3. Подготовка старых джинсов к пошиву (отрезание штанин от основы)  </a:t>
          </a:r>
          <a:endParaRPr lang="ru-RU" dirty="0"/>
        </a:p>
      </dgm:t>
    </dgm:pt>
    <dgm:pt modelId="{FB426B4D-EF36-41BF-9E64-771D001D1B62}" type="parTrans" cxnId="{D6D106B8-E20E-49E3-8EA7-88DE193397E1}">
      <dgm:prSet/>
      <dgm:spPr/>
      <dgm:t>
        <a:bodyPr/>
        <a:lstStyle/>
        <a:p>
          <a:endParaRPr lang="ru-RU"/>
        </a:p>
      </dgm:t>
    </dgm:pt>
    <dgm:pt modelId="{047FE1EB-1E0D-4C1C-AD50-5A9D39D45703}" type="sibTrans" cxnId="{D6D106B8-E20E-49E3-8EA7-88DE193397E1}">
      <dgm:prSet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2956CAD4-163C-4198-AE3A-1E955BEE2FFE}">
      <dgm:prSet phldrT="[Текст]"/>
      <dgm:spPr>
        <a:solidFill>
          <a:srgbClr val="008C9D"/>
        </a:solidFill>
      </dgm:spPr>
      <dgm:t>
        <a:bodyPr/>
        <a:lstStyle/>
        <a:p>
          <a:r>
            <a:rPr lang="ru-RU" dirty="0" smtClean="0"/>
            <a:t>4.</a:t>
          </a:r>
          <a:r>
            <a:rPr lang="ru-RU" baseline="0" dirty="0" smtClean="0"/>
            <a:t> Формирование дна из штанин</a:t>
          </a:r>
          <a:endParaRPr lang="ru-RU" dirty="0"/>
        </a:p>
      </dgm:t>
    </dgm:pt>
    <dgm:pt modelId="{D6B78817-5FEB-4ADD-AC12-35FCBB08D248}" type="parTrans" cxnId="{7D31B0F6-A2F5-4EA5-9D51-44C3B250F623}">
      <dgm:prSet/>
      <dgm:spPr/>
      <dgm:t>
        <a:bodyPr/>
        <a:lstStyle/>
        <a:p>
          <a:endParaRPr lang="ru-RU"/>
        </a:p>
      </dgm:t>
    </dgm:pt>
    <dgm:pt modelId="{74356134-EFA3-44DA-B5EC-8F3B7C9D2358}" type="sibTrans" cxnId="{7D31B0F6-A2F5-4EA5-9D51-44C3B250F623}">
      <dgm:prSet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1CA0E07F-CE8D-4515-BE9D-C59F04B37648}">
      <dgm:prSet phldrT="[Текст]"/>
      <dgm:spPr>
        <a:solidFill>
          <a:srgbClr val="008C9D"/>
        </a:solidFill>
      </dgm:spPr>
      <dgm:t>
        <a:bodyPr/>
        <a:lstStyle/>
        <a:p>
          <a:r>
            <a:rPr lang="ru-RU" dirty="0" smtClean="0"/>
            <a:t>5. Пришивание дна к основе</a:t>
          </a:r>
          <a:endParaRPr lang="ru-RU" dirty="0"/>
        </a:p>
      </dgm:t>
    </dgm:pt>
    <dgm:pt modelId="{0B5159D3-65EA-481C-BAB9-E6A9733CEB76}" type="parTrans" cxnId="{2BA87DA9-4B4C-44C2-86FC-2F48FB28110A}">
      <dgm:prSet/>
      <dgm:spPr/>
      <dgm:t>
        <a:bodyPr/>
        <a:lstStyle/>
        <a:p>
          <a:endParaRPr lang="ru-RU"/>
        </a:p>
      </dgm:t>
    </dgm:pt>
    <dgm:pt modelId="{EF8A4D43-B651-48F6-A653-9C7518830553}" type="sibTrans" cxnId="{2BA87DA9-4B4C-44C2-86FC-2F48FB28110A}">
      <dgm:prSet/>
      <dgm:spPr>
        <a:solidFill>
          <a:srgbClr val="A4D4E2"/>
        </a:solidFill>
      </dgm:spPr>
      <dgm:t>
        <a:bodyPr/>
        <a:lstStyle/>
        <a:p>
          <a:endParaRPr lang="ru-RU"/>
        </a:p>
      </dgm:t>
    </dgm:pt>
    <dgm:pt modelId="{A3ECED4E-4F46-4947-AB73-AFC2E9F474D9}">
      <dgm:prSet phldrT="[Текст]"/>
      <dgm:spPr>
        <a:solidFill>
          <a:srgbClr val="008C9D"/>
        </a:solidFill>
      </dgm:spPr>
      <dgm:t>
        <a:bodyPr/>
        <a:lstStyle/>
        <a:p>
          <a:r>
            <a:rPr lang="ru-RU" dirty="0" smtClean="0"/>
            <a:t>6. Притачивание лямок к основе</a:t>
          </a:r>
          <a:endParaRPr lang="ru-RU" dirty="0"/>
        </a:p>
      </dgm:t>
    </dgm:pt>
    <dgm:pt modelId="{920658F1-D4B4-47E4-8350-7EE51A0B1D57}" type="parTrans" cxnId="{6A9AE2C8-94E3-4077-B76D-7E4BD373CA4A}">
      <dgm:prSet/>
      <dgm:spPr/>
      <dgm:t>
        <a:bodyPr/>
        <a:lstStyle/>
        <a:p>
          <a:endParaRPr lang="ru-RU"/>
        </a:p>
      </dgm:t>
    </dgm:pt>
    <dgm:pt modelId="{9ECA194C-2781-4D91-9752-4DD6A4031103}" type="sibTrans" cxnId="{6A9AE2C8-94E3-4077-B76D-7E4BD373CA4A}">
      <dgm:prSet/>
      <dgm:spPr/>
      <dgm:t>
        <a:bodyPr/>
        <a:lstStyle/>
        <a:p>
          <a:endParaRPr lang="ru-RU"/>
        </a:p>
      </dgm:t>
    </dgm:pt>
    <dgm:pt modelId="{5B2D6AB0-4DE4-4DCA-894E-CAFB2AD4E2C0}" type="pres">
      <dgm:prSet presAssocID="{72658D39-1BAC-42F9-9D23-AEDD06FB090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1F2D368-2377-497A-A78C-49602EF33CB3}" type="pres">
      <dgm:prSet presAssocID="{FFEE3477-4D7A-4C83-B8E2-982DCC48B965}" presName="compNode" presStyleCnt="0"/>
      <dgm:spPr/>
    </dgm:pt>
    <dgm:pt modelId="{1B0A898F-EBA1-4B35-B701-9D4AE49455E3}" type="pres">
      <dgm:prSet presAssocID="{FFEE3477-4D7A-4C83-B8E2-982DCC48B965}" presName="dummyConnPt" presStyleCnt="0"/>
      <dgm:spPr/>
    </dgm:pt>
    <dgm:pt modelId="{A859D9B5-00A3-4858-95A3-DD83F77A201C}" type="pres">
      <dgm:prSet presAssocID="{FFEE3477-4D7A-4C83-B8E2-982DCC48B96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3DF25-612A-40BB-82C5-CE26DE8584CE}" type="pres">
      <dgm:prSet presAssocID="{60D4C8CF-E3B1-4B8B-8962-4A3EDD581745}" presName="sibTrans" presStyleLbl="bgSibTrans2D1" presStyleIdx="0" presStyleCnt="5"/>
      <dgm:spPr/>
      <dgm:t>
        <a:bodyPr/>
        <a:lstStyle/>
        <a:p>
          <a:endParaRPr lang="ru-RU"/>
        </a:p>
      </dgm:t>
    </dgm:pt>
    <dgm:pt modelId="{5D392ACA-6EAD-460F-A594-BFAF290776C3}" type="pres">
      <dgm:prSet presAssocID="{F3C874D9-4233-463B-A28E-F4A79A4FB6DD}" presName="compNode" presStyleCnt="0"/>
      <dgm:spPr/>
    </dgm:pt>
    <dgm:pt modelId="{C4C314E3-2AD7-4689-AA1A-F2FDFEBA05AA}" type="pres">
      <dgm:prSet presAssocID="{F3C874D9-4233-463B-A28E-F4A79A4FB6DD}" presName="dummyConnPt" presStyleCnt="0"/>
      <dgm:spPr/>
    </dgm:pt>
    <dgm:pt modelId="{BCCD447E-53D1-490F-A198-5832EC368E77}" type="pres">
      <dgm:prSet presAssocID="{F3C874D9-4233-463B-A28E-F4A79A4FB6D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1C71A-8B60-4A13-BA32-E8BC90B7DD8D}" type="pres">
      <dgm:prSet presAssocID="{3E39BB06-9D2A-43B4-BA13-74D9653E1CC6}" presName="sibTrans" presStyleLbl="bgSibTrans2D1" presStyleIdx="1" presStyleCnt="5"/>
      <dgm:spPr/>
      <dgm:t>
        <a:bodyPr/>
        <a:lstStyle/>
        <a:p>
          <a:endParaRPr lang="ru-RU"/>
        </a:p>
      </dgm:t>
    </dgm:pt>
    <dgm:pt modelId="{9B9A2F36-7F0C-487E-912E-216A9B07183C}" type="pres">
      <dgm:prSet presAssocID="{29978299-8D2D-4935-88DA-0B62360DAA7C}" presName="compNode" presStyleCnt="0"/>
      <dgm:spPr/>
    </dgm:pt>
    <dgm:pt modelId="{B46B1B3A-898D-4E16-87F8-AC25256E355B}" type="pres">
      <dgm:prSet presAssocID="{29978299-8D2D-4935-88DA-0B62360DAA7C}" presName="dummyConnPt" presStyleCnt="0"/>
      <dgm:spPr/>
    </dgm:pt>
    <dgm:pt modelId="{A0274141-DCED-450E-9D40-842A2C180503}" type="pres">
      <dgm:prSet presAssocID="{29978299-8D2D-4935-88DA-0B62360DAA7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EB2435-4D4F-4CE4-B227-A5C3D8844212}" type="pres">
      <dgm:prSet presAssocID="{047FE1EB-1E0D-4C1C-AD50-5A9D39D45703}" presName="sibTrans" presStyleLbl="bgSibTrans2D1" presStyleIdx="2" presStyleCnt="5"/>
      <dgm:spPr/>
      <dgm:t>
        <a:bodyPr/>
        <a:lstStyle/>
        <a:p>
          <a:endParaRPr lang="ru-RU"/>
        </a:p>
      </dgm:t>
    </dgm:pt>
    <dgm:pt modelId="{EE53287B-789A-4650-8F7A-29C6F8ADAA02}" type="pres">
      <dgm:prSet presAssocID="{2956CAD4-163C-4198-AE3A-1E955BEE2FFE}" presName="compNode" presStyleCnt="0"/>
      <dgm:spPr/>
    </dgm:pt>
    <dgm:pt modelId="{7DC603A6-ED69-49EF-82BC-33D9666D9BCF}" type="pres">
      <dgm:prSet presAssocID="{2956CAD4-163C-4198-AE3A-1E955BEE2FFE}" presName="dummyConnPt" presStyleCnt="0"/>
      <dgm:spPr/>
    </dgm:pt>
    <dgm:pt modelId="{E189BDAA-90AA-4BB3-BAFE-315FBA8992A7}" type="pres">
      <dgm:prSet presAssocID="{2956CAD4-163C-4198-AE3A-1E955BEE2FF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79E18-02F1-4F0A-9086-E4ED5F907D22}" type="pres">
      <dgm:prSet presAssocID="{74356134-EFA3-44DA-B5EC-8F3B7C9D2358}" presName="sibTrans" presStyleLbl="bgSibTrans2D1" presStyleIdx="3" presStyleCnt="5"/>
      <dgm:spPr/>
      <dgm:t>
        <a:bodyPr/>
        <a:lstStyle/>
        <a:p>
          <a:endParaRPr lang="ru-RU"/>
        </a:p>
      </dgm:t>
    </dgm:pt>
    <dgm:pt modelId="{DB343323-61FD-4D2D-9CFF-09D815034F99}" type="pres">
      <dgm:prSet presAssocID="{1CA0E07F-CE8D-4515-BE9D-C59F04B37648}" presName="compNode" presStyleCnt="0"/>
      <dgm:spPr/>
    </dgm:pt>
    <dgm:pt modelId="{DE3DFB32-2506-4437-9FB0-C3E8A178D4A9}" type="pres">
      <dgm:prSet presAssocID="{1CA0E07F-CE8D-4515-BE9D-C59F04B37648}" presName="dummyConnPt" presStyleCnt="0"/>
      <dgm:spPr/>
    </dgm:pt>
    <dgm:pt modelId="{1281E895-C2BD-4A81-BB0E-1B7596198130}" type="pres">
      <dgm:prSet presAssocID="{1CA0E07F-CE8D-4515-BE9D-C59F04B3764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F8A4A7-D2C1-4E63-9E00-D62F3DCAA03A}" type="pres">
      <dgm:prSet presAssocID="{EF8A4D43-B651-48F6-A653-9C7518830553}" presName="sibTrans" presStyleLbl="bgSibTrans2D1" presStyleIdx="4" presStyleCnt="5"/>
      <dgm:spPr/>
      <dgm:t>
        <a:bodyPr/>
        <a:lstStyle/>
        <a:p>
          <a:endParaRPr lang="ru-RU"/>
        </a:p>
      </dgm:t>
    </dgm:pt>
    <dgm:pt modelId="{2454C145-B00B-4C80-9398-D87B4356E6A6}" type="pres">
      <dgm:prSet presAssocID="{A3ECED4E-4F46-4947-AB73-AFC2E9F474D9}" presName="compNode" presStyleCnt="0"/>
      <dgm:spPr/>
    </dgm:pt>
    <dgm:pt modelId="{662A955B-C303-4811-B437-F0EE5BCE3D10}" type="pres">
      <dgm:prSet presAssocID="{A3ECED4E-4F46-4947-AB73-AFC2E9F474D9}" presName="dummyConnPt" presStyleCnt="0"/>
      <dgm:spPr/>
    </dgm:pt>
    <dgm:pt modelId="{BD5738DD-F6DF-4787-AE4F-86E6ED1955CE}" type="pres">
      <dgm:prSet presAssocID="{A3ECED4E-4F46-4947-AB73-AFC2E9F474D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DFD689-FCD0-40DF-A7FB-C0F9A394C2B4}" type="presOf" srcId="{FFEE3477-4D7A-4C83-B8E2-982DCC48B965}" destId="{A859D9B5-00A3-4858-95A3-DD83F77A201C}" srcOrd="0" destOrd="0" presId="urn:microsoft.com/office/officeart/2005/8/layout/bProcess4"/>
    <dgm:cxn modelId="{EC38D563-E771-47E7-932B-42CE4F81C9C4}" srcId="{72658D39-1BAC-42F9-9D23-AEDD06FB0903}" destId="{F3C874D9-4233-463B-A28E-F4A79A4FB6DD}" srcOrd="1" destOrd="0" parTransId="{9FA20ED4-6E63-4BDA-8F89-5C0ECC2DD7C2}" sibTransId="{3E39BB06-9D2A-43B4-BA13-74D9653E1CC6}"/>
    <dgm:cxn modelId="{C62C7884-D2C8-4B11-AC45-3343B36B1385}" type="presOf" srcId="{72658D39-1BAC-42F9-9D23-AEDD06FB0903}" destId="{5B2D6AB0-4DE4-4DCA-894E-CAFB2AD4E2C0}" srcOrd="0" destOrd="0" presId="urn:microsoft.com/office/officeart/2005/8/layout/bProcess4"/>
    <dgm:cxn modelId="{28758C29-F12A-4FB0-A581-A845687688A4}" type="presOf" srcId="{29978299-8D2D-4935-88DA-0B62360DAA7C}" destId="{A0274141-DCED-450E-9D40-842A2C180503}" srcOrd="0" destOrd="0" presId="urn:microsoft.com/office/officeart/2005/8/layout/bProcess4"/>
    <dgm:cxn modelId="{2BA87DA9-4B4C-44C2-86FC-2F48FB28110A}" srcId="{72658D39-1BAC-42F9-9D23-AEDD06FB0903}" destId="{1CA0E07F-CE8D-4515-BE9D-C59F04B37648}" srcOrd="4" destOrd="0" parTransId="{0B5159D3-65EA-481C-BAB9-E6A9733CEB76}" sibTransId="{EF8A4D43-B651-48F6-A653-9C7518830553}"/>
    <dgm:cxn modelId="{1DEAF62E-5FDF-43BE-A100-C73923BF9931}" type="presOf" srcId="{F3C874D9-4233-463B-A28E-F4A79A4FB6DD}" destId="{BCCD447E-53D1-490F-A198-5832EC368E77}" srcOrd="0" destOrd="0" presId="urn:microsoft.com/office/officeart/2005/8/layout/bProcess4"/>
    <dgm:cxn modelId="{F7A3D50C-A63D-4F8A-9628-AAC2AE7E0DBC}" type="presOf" srcId="{60D4C8CF-E3B1-4B8B-8962-4A3EDD581745}" destId="{E9E3DF25-612A-40BB-82C5-CE26DE8584CE}" srcOrd="0" destOrd="0" presId="urn:microsoft.com/office/officeart/2005/8/layout/bProcess4"/>
    <dgm:cxn modelId="{7D31B0F6-A2F5-4EA5-9D51-44C3B250F623}" srcId="{72658D39-1BAC-42F9-9D23-AEDD06FB0903}" destId="{2956CAD4-163C-4198-AE3A-1E955BEE2FFE}" srcOrd="3" destOrd="0" parTransId="{D6B78817-5FEB-4ADD-AC12-35FCBB08D248}" sibTransId="{74356134-EFA3-44DA-B5EC-8F3B7C9D2358}"/>
    <dgm:cxn modelId="{D6D106B8-E20E-49E3-8EA7-88DE193397E1}" srcId="{72658D39-1BAC-42F9-9D23-AEDD06FB0903}" destId="{29978299-8D2D-4935-88DA-0B62360DAA7C}" srcOrd="2" destOrd="0" parTransId="{FB426B4D-EF36-41BF-9E64-771D001D1B62}" sibTransId="{047FE1EB-1E0D-4C1C-AD50-5A9D39D45703}"/>
    <dgm:cxn modelId="{3222CDCB-977E-4795-96F7-249260B13B18}" type="presOf" srcId="{74356134-EFA3-44DA-B5EC-8F3B7C9D2358}" destId="{4FB79E18-02F1-4F0A-9086-E4ED5F907D22}" srcOrd="0" destOrd="0" presId="urn:microsoft.com/office/officeart/2005/8/layout/bProcess4"/>
    <dgm:cxn modelId="{9795E109-4602-4F21-95B0-C8DA1E3EF3C1}" srcId="{72658D39-1BAC-42F9-9D23-AEDD06FB0903}" destId="{FFEE3477-4D7A-4C83-B8E2-982DCC48B965}" srcOrd="0" destOrd="0" parTransId="{EE42B46C-6F80-4F7B-9676-855322F9D90C}" sibTransId="{60D4C8CF-E3B1-4B8B-8962-4A3EDD581745}"/>
    <dgm:cxn modelId="{E341CE81-683E-40FE-BD08-75CF8590BF9F}" type="presOf" srcId="{3E39BB06-9D2A-43B4-BA13-74D9653E1CC6}" destId="{9FF1C71A-8B60-4A13-BA32-E8BC90B7DD8D}" srcOrd="0" destOrd="0" presId="urn:microsoft.com/office/officeart/2005/8/layout/bProcess4"/>
    <dgm:cxn modelId="{9D2CDB16-5705-4CD8-846A-D7F14AA24FCB}" type="presOf" srcId="{047FE1EB-1E0D-4C1C-AD50-5A9D39D45703}" destId="{ECEB2435-4D4F-4CE4-B227-A5C3D8844212}" srcOrd="0" destOrd="0" presId="urn:microsoft.com/office/officeart/2005/8/layout/bProcess4"/>
    <dgm:cxn modelId="{76780422-A248-4606-9ECF-C5EE4165BCE7}" type="presOf" srcId="{1CA0E07F-CE8D-4515-BE9D-C59F04B37648}" destId="{1281E895-C2BD-4A81-BB0E-1B7596198130}" srcOrd="0" destOrd="0" presId="urn:microsoft.com/office/officeart/2005/8/layout/bProcess4"/>
    <dgm:cxn modelId="{6A9EDB65-C9D4-41F4-BBB0-1939214797A9}" type="presOf" srcId="{EF8A4D43-B651-48F6-A653-9C7518830553}" destId="{D8F8A4A7-D2C1-4E63-9E00-D62F3DCAA03A}" srcOrd="0" destOrd="0" presId="urn:microsoft.com/office/officeart/2005/8/layout/bProcess4"/>
    <dgm:cxn modelId="{B373BB74-C625-4768-9F9B-F6B39016FA33}" type="presOf" srcId="{2956CAD4-163C-4198-AE3A-1E955BEE2FFE}" destId="{E189BDAA-90AA-4BB3-BAFE-315FBA8992A7}" srcOrd="0" destOrd="0" presId="urn:microsoft.com/office/officeart/2005/8/layout/bProcess4"/>
    <dgm:cxn modelId="{67DBAD0B-C833-4A30-96C6-97683900DC14}" type="presOf" srcId="{A3ECED4E-4F46-4947-AB73-AFC2E9F474D9}" destId="{BD5738DD-F6DF-4787-AE4F-86E6ED1955CE}" srcOrd="0" destOrd="0" presId="urn:microsoft.com/office/officeart/2005/8/layout/bProcess4"/>
    <dgm:cxn modelId="{6A9AE2C8-94E3-4077-B76D-7E4BD373CA4A}" srcId="{72658D39-1BAC-42F9-9D23-AEDD06FB0903}" destId="{A3ECED4E-4F46-4947-AB73-AFC2E9F474D9}" srcOrd="5" destOrd="0" parTransId="{920658F1-D4B4-47E4-8350-7EE51A0B1D57}" sibTransId="{9ECA194C-2781-4D91-9752-4DD6A4031103}"/>
    <dgm:cxn modelId="{CC3BB56A-1CD2-481E-9532-FDD8DF53347A}" type="presParOf" srcId="{5B2D6AB0-4DE4-4DCA-894E-CAFB2AD4E2C0}" destId="{D1F2D368-2377-497A-A78C-49602EF33CB3}" srcOrd="0" destOrd="0" presId="urn:microsoft.com/office/officeart/2005/8/layout/bProcess4"/>
    <dgm:cxn modelId="{657E5776-5F36-4EC8-A219-63DB3E9E482F}" type="presParOf" srcId="{D1F2D368-2377-497A-A78C-49602EF33CB3}" destId="{1B0A898F-EBA1-4B35-B701-9D4AE49455E3}" srcOrd="0" destOrd="0" presId="urn:microsoft.com/office/officeart/2005/8/layout/bProcess4"/>
    <dgm:cxn modelId="{498D1F1C-0F31-4C24-AC0E-89AD1C2856D7}" type="presParOf" srcId="{D1F2D368-2377-497A-A78C-49602EF33CB3}" destId="{A859D9B5-00A3-4858-95A3-DD83F77A201C}" srcOrd="1" destOrd="0" presId="urn:microsoft.com/office/officeart/2005/8/layout/bProcess4"/>
    <dgm:cxn modelId="{9929AD7D-2396-415E-B6A3-B9CD676B00CD}" type="presParOf" srcId="{5B2D6AB0-4DE4-4DCA-894E-CAFB2AD4E2C0}" destId="{E9E3DF25-612A-40BB-82C5-CE26DE8584CE}" srcOrd="1" destOrd="0" presId="urn:microsoft.com/office/officeart/2005/8/layout/bProcess4"/>
    <dgm:cxn modelId="{D83B0141-BFEB-4B02-A053-6BDA3A9E638A}" type="presParOf" srcId="{5B2D6AB0-4DE4-4DCA-894E-CAFB2AD4E2C0}" destId="{5D392ACA-6EAD-460F-A594-BFAF290776C3}" srcOrd="2" destOrd="0" presId="urn:microsoft.com/office/officeart/2005/8/layout/bProcess4"/>
    <dgm:cxn modelId="{537541C0-DEC5-49BF-9188-5BA282DD6201}" type="presParOf" srcId="{5D392ACA-6EAD-460F-A594-BFAF290776C3}" destId="{C4C314E3-2AD7-4689-AA1A-F2FDFEBA05AA}" srcOrd="0" destOrd="0" presId="urn:microsoft.com/office/officeart/2005/8/layout/bProcess4"/>
    <dgm:cxn modelId="{9EDE7CBE-02B6-44B8-AD6F-60E81F72CE24}" type="presParOf" srcId="{5D392ACA-6EAD-460F-A594-BFAF290776C3}" destId="{BCCD447E-53D1-490F-A198-5832EC368E77}" srcOrd="1" destOrd="0" presId="urn:microsoft.com/office/officeart/2005/8/layout/bProcess4"/>
    <dgm:cxn modelId="{63321FB6-F5FB-4028-9A55-1872C8D38064}" type="presParOf" srcId="{5B2D6AB0-4DE4-4DCA-894E-CAFB2AD4E2C0}" destId="{9FF1C71A-8B60-4A13-BA32-E8BC90B7DD8D}" srcOrd="3" destOrd="0" presId="urn:microsoft.com/office/officeart/2005/8/layout/bProcess4"/>
    <dgm:cxn modelId="{CBBB74AE-EE56-4AAF-9F89-7045F8127DCB}" type="presParOf" srcId="{5B2D6AB0-4DE4-4DCA-894E-CAFB2AD4E2C0}" destId="{9B9A2F36-7F0C-487E-912E-216A9B07183C}" srcOrd="4" destOrd="0" presId="urn:microsoft.com/office/officeart/2005/8/layout/bProcess4"/>
    <dgm:cxn modelId="{E6C605A9-9EF5-4052-94A7-04376075DD8B}" type="presParOf" srcId="{9B9A2F36-7F0C-487E-912E-216A9B07183C}" destId="{B46B1B3A-898D-4E16-87F8-AC25256E355B}" srcOrd="0" destOrd="0" presId="urn:microsoft.com/office/officeart/2005/8/layout/bProcess4"/>
    <dgm:cxn modelId="{986EAE2B-B062-4F2A-84CA-A94A7CE2FAC7}" type="presParOf" srcId="{9B9A2F36-7F0C-487E-912E-216A9B07183C}" destId="{A0274141-DCED-450E-9D40-842A2C180503}" srcOrd="1" destOrd="0" presId="urn:microsoft.com/office/officeart/2005/8/layout/bProcess4"/>
    <dgm:cxn modelId="{15E0941F-D05C-49D6-BD92-82D24EA49076}" type="presParOf" srcId="{5B2D6AB0-4DE4-4DCA-894E-CAFB2AD4E2C0}" destId="{ECEB2435-4D4F-4CE4-B227-A5C3D8844212}" srcOrd="5" destOrd="0" presId="urn:microsoft.com/office/officeart/2005/8/layout/bProcess4"/>
    <dgm:cxn modelId="{23D55C1D-4764-4AE7-8B3A-20A447831ACA}" type="presParOf" srcId="{5B2D6AB0-4DE4-4DCA-894E-CAFB2AD4E2C0}" destId="{EE53287B-789A-4650-8F7A-29C6F8ADAA02}" srcOrd="6" destOrd="0" presId="urn:microsoft.com/office/officeart/2005/8/layout/bProcess4"/>
    <dgm:cxn modelId="{512B05D6-C044-4C98-88D8-F4F9985F7269}" type="presParOf" srcId="{EE53287B-789A-4650-8F7A-29C6F8ADAA02}" destId="{7DC603A6-ED69-49EF-82BC-33D9666D9BCF}" srcOrd="0" destOrd="0" presId="urn:microsoft.com/office/officeart/2005/8/layout/bProcess4"/>
    <dgm:cxn modelId="{E39D0F65-58BD-4DAF-89B8-9702C8B0196B}" type="presParOf" srcId="{EE53287B-789A-4650-8F7A-29C6F8ADAA02}" destId="{E189BDAA-90AA-4BB3-BAFE-315FBA8992A7}" srcOrd="1" destOrd="0" presId="urn:microsoft.com/office/officeart/2005/8/layout/bProcess4"/>
    <dgm:cxn modelId="{F37BCD05-E723-4D46-8282-05E7C577D820}" type="presParOf" srcId="{5B2D6AB0-4DE4-4DCA-894E-CAFB2AD4E2C0}" destId="{4FB79E18-02F1-4F0A-9086-E4ED5F907D22}" srcOrd="7" destOrd="0" presId="urn:microsoft.com/office/officeart/2005/8/layout/bProcess4"/>
    <dgm:cxn modelId="{C835F70C-E5F3-4184-A70B-AE078CBB427D}" type="presParOf" srcId="{5B2D6AB0-4DE4-4DCA-894E-CAFB2AD4E2C0}" destId="{DB343323-61FD-4D2D-9CFF-09D815034F99}" srcOrd="8" destOrd="0" presId="urn:microsoft.com/office/officeart/2005/8/layout/bProcess4"/>
    <dgm:cxn modelId="{B1426B31-6B1A-412A-A121-0A9EAD6DE35F}" type="presParOf" srcId="{DB343323-61FD-4D2D-9CFF-09D815034F99}" destId="{DE3DFB32-2506-4437-9FB0-C3E8A178D4A9}" srcOrd="0" destOrd="0" presId="urn:microsoft.com/office/officeart/2005/8/layout/bProcess4"/>
    <dgm:cxn modelId="{7054EEEC-30E1-41EF-94FD-6AAF4EE1FBCD}" type="presParOf" srcId="{DB343323-61FD-4D2D-9CFF-09D815034F99}" destId="{1281E895-C2BD-4A81-BB0E-1B7596198130}" srcOrd="1" destOrd="0" presId="urn:microsoft.com/office/officeart/2005/8/layout/bProcess4"/>
    <dgm:cxn modelId="{849529D1-B513-42F6-8FD0-D8C4AB1E1028}" type="presParOf" srcId="{5B2D6AB0-4DE4-4DCA-894E-CAFB2AD4E2C0}" destId="{D8F8A4A7-D2C1-4E63-9E00-D62F3DCAA03A}" srcOrd="9" destOrd="0" presId="urn:microsoft.com/office/officeart/2005/8/layout/bProcess4"/>
    <dgm:cxn modelId="{56CC384E-6F63-43B6-8CD8-BE80E1D053F6}" type="presParOf" srcId="{5B2D6AB0-4DE4-4DCA-894E-CAFB2AD4E2C0}" destId="{2454C145-B00B-4C80-9398-D87B4356E6A6}" srcOrd="10" destOrd="0" presId="urn:microsoft.com/office/officeart/2005/8/layout/bProcess4"/>
    <dgm:cxn modelId="{4C2071D0-79B3-4289-95E5-577375FE1834}" type="presParOf" srcId="{2454C145-B00B-4C80-9398-D87B4356E6A6}" destId="{662A955B-C303-4811-B437-F0EE5BCE3D10}" srcOrd="0" destOrd="0" presId="urn:microsoft.com/office/officeart/2005/8/layout/bProcess4"/>
    <dgm:cxn modelId="{127FF7C3-E0C0-4241-8F51-30393C6C9367}" type="presParOf" srcId="{2454C145-B00B-4C80-9398-D87B4356E6A6}" destId="{BD5738DD-F6DF-4787-AE4F-86E6ED1955CE}" srcOrd="1" destOrd="0" presId="urn:microsoft.com/office/officeart/2005/8/layout/bProcess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Не знает, что делать со старыми джинсами</a:t>
          </a:r>
          <a:endParaRPr lang="ru-RU" sz="4000" kern="1200" dirty="0"/>
        </a:p>
      </dsp:txBody>
      <dsp:txXfrm rot="5400000">
        <a:off x="5895172" y="-2254143"/>
        <a:ext cx="1332392" cy="6175406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Молодая</a:t>
          </a:r>
          <a:r>
            <a:rPr lang="ru-RU" sz="4000" kern="1200" baseline="0" dirty="0" smtClean="0"/>
            <a:t> девушка</a:t>
          </a:r>
          <a:endParaRPr lang="ru-RU" sz="4000" kern="1200" dirty="0"/>
        </a:p>
      </dsp:txBody>
      <dsp:txXfrm>
        <a:off x="0" y="0"/>
        <a:ext cx="3473665" cy="16654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331857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Конкуренты Продукты/Услуги</a:t>
          </a:r>
        </a:p>
      </dsp:txBody>
      <dsp:txXfrm>
        <a:off x="3137" y="331857"/>
        <a:ext cx="3059169" cy="740177"/>
      </dsp:txXfrm>
    </dsp:sp>
    <dsp:sp modelId="{B206DAC4-D1DF-4053-8506-5DE426BC8BEF}">
      <dsp:nvSpPr>
        <dsp:cNvPr id="0" name=""/>
        <dsp:cNvSpPr/>
      </dsp:nvSpPr>
      <dsp:spPr>
        <a:xfrm>
          <a:off x="0" y="1019975"/>
          <a:ext cx="3059169" cy="3356526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Магазины сумок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Предприятия, утилизирующие старую одежду</a:t>
          </a:r>
          <a:endParaRPr lang="ru-RU" sz="2100" kern="1200" dirty="0"/>
        </a:p>
      </dsp:txBody>
      <dsp:txXfrm>
        <a:off x="0" y="1019975"/>
        <a:ext cx="3059169" cy="3356526"/>
      </dsp:txXfrm>
    </dsp:sp>
    <dsp:sp modelId="{34E68AF3-FEED-4A3D-869A-6E2B7BBFBA4D}">
      <dsp:nvSpPr>
        <dsp:cNvPr id="0" name=""/>
        <dsp:cNvSpPr/>
      </dsp:nvSpPr>
      <dsp:spPr>
        <a:xfrm>
          <a:off x="3490590" y="331857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Фирмы конкуренты</a:t>
          </a:r>
        </a:p>
      </dsp:txBody>
      <dsp:txXfrm>
        <a:off x="3490590" y="331857"/>
        <a:ext cx="3059169" cy="740177"/>
      </dsp:txXfrm>
    </dsp:sp>
    <dsp:sp modelId="{400F4E5D-F016-41EA-97FB-BF5BA36522C2}">
      <dsp:nvSpPr>
        <dsp:cNvPr id="0" name=""/>
        <dsp:cNvSpPr/>
      </dsp:nvSpPr>
      <dsp:spPr>
        <a:xfrm>
          <a:off x="3490590" y="1072034"/>
          <a:ext cx="3059169" cy="335652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Утилизируют:</a:t>
          </a:r>
          <a:br>
            <a:rPr lang="ru-RU" sz="2100" kern="1200" dirty="0" smtClean="0"/>
          </a:br>
          <a:r>
            <a:rPr lang="en-US" sz="2100" kern="1200" dirty="0" smtClean="0">
              <a:latin typeface="Calibri" pitchFamily="34" charset="0"/>
            </a:rPr>
            <a:t>SWOP</a:t>
          </a:r>
          <a:r>
            <a:rPr lang="ru-RU" sz="2100" kern="1200" dirty="0" err="1" smtClean="0"/>
            <a:t>маркет</a:t>
          </a:r>
          <a:r>
            <a:rPr lang="ru-RU" sz="2100" kern="1200" dirty="0" smtClean="0"/>
            <a:t>, «Благодарю»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Продают сумки:</a:t>
          </a:r>
          <a:br>
            <a:rPr lang="ru-RU" sz="2100" kern="1200" dirty="0" smtClean="0"/>
          </a:br>
          <a:r>
            <a:rPr lang="ru-RU" sz="2100" kern="1200" dirty="0" smtClean="0"/>
            <a:t>5 сезонов, Мир сумок, </a:t>
          </a:r>
          <a:r>
            <a:rPr lang="en-US" sz="2100" kern="1200" dirty="0" smtClean="0"/>
            <a:t>OZITI</a:t>
          </a:r>
          <a:endParaRPr lang="ru-RU" sz="2100" kern="1200" dirty="0"/>
        </a:p>
      </dsp:txBody>
      <dsp:txXfrm>
        <a:off x="3490590" y="1072034"/>
        <a:ext cx="3059169" cy="3356526"/>
      </dsp:txXfrm>
    </dsp:sp>
    <dsp:sp modelId="{869E6585-1C72-4E82-914E-39E2C4E28665}">
      <dsp:nvSpPr>
        <dsp:cNvPr id="0" name=""/>
        <dsp:cNvSpPr/>
      </dsp:nvSpPr>
      <dsp:spPr>
        <a:xfrm>
          <a:off x="6981180" y="325728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Наши преимущества</a:t>
          </a:r>
        </a:p>
      </dsp:txBody>
      <dsp:txXfrm>
        <a:off x="6981180" y="325728"/>
        <a:ext cx="3059169" cy="740177"/>
      </dsp:txXfrm>
    </dsp:sp>
    <dsp:sp modelId="{0C85A15E-56D2-44B3-8E52-7FFFB1AE2983}">
      <dsp:nvSpPr>
        <dsp:cNvPr id="0" name=""/>
        <dsp:cNvSpPr/>
      </dsp:nvSpPr>
      <dsp:spPr>
        <a:xfrm>
          <a:off x="6978043" y="1072034"/>
          <a:ext cx="3059169" cy="335652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Наша уникальность в том, что каждая сумка, которую мы изготавливаем, в своем роде уникальна, так как навряд ли существуют две одинаковые пары старых поношенных джинсов.</a:t>
          </a:r>
          <a:endParaRPr lang="ru-RU" sz="2100" kern="1200" dirty="0"/>
        </a:p>
      </dsp:txBody>
      <dsp:txXfrm>
        <a:off x="6978043" y="1072034"/>
        <a:ext cx="3059169" cy="33565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E3DF25-612A-40BB-82C5-CE26DE8584CE}">
      <dsp:nvSpPr>
        <dsp:cNvPr id="0" name=""/>
        <dsp:cNvSpPr/>
      </dsp:nvSpPr>
      <dsp:spPr>
        <a:xfrm rot="5400000">
          <a:off x="1761360" y="842493"/>
          <a:ext cx="1313829" cy="158584"/>
        </a:xfrm>
        <a:prstGeom prst="rect">
          <a:avLst/>
        </a:prstGeom>
        <a:solidFill>
          <a:srgbClr val="A4D4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9D9B5-00A3-4858-95A3-DD83F77A201C}">
      <dsp:nvSpPr>
        <dsp:cNvPr id="0" name=""/>
        <dsp:cNvSpPr/>
      </dsp:nvSpPr>
      <dsp:spPr>
        <a:xfrm>
          <a:off x="2062011" y="1665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1. Разработка эскиза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Сумки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2062011" y="1665"/>
        <a:ext cx="1762050" cy="1057230"/>
      </dsp:txXfrm>
    </dsp:sp>
    <dsp:sp modelId="{9FF1C71A-8B60-4A13-BA32-E8BC90B7DD8D}">
      <dsp:nvSpPr>
        <dsp:cNvPr id="0" name=""/>
        <dsp:cNvSpPr/>
      </dsp:nvSpPr>
      <dsp:spPr>
        <a:xfrm rot="5400000">
          <a:off x="1761360" y="2164031"/>
          <a:ext cx="1313829" cy="158584"/>
        </a:xfrm>
        <a:prstGeom prst="rect">
          <a:avLst/>
        </a:prstGeom>
        <a:solidFill>
          <a:srgbClr val="A4D4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D447E-53D1-490F-A198-5832EC368E77}">
      <dsp:nvSpPr>
        <dsp:cNvPr id="0" name=""/>
        <dsp:cNvSpPr/>
      </dsp:nvSpPr>
      <dsp:spPr>
        <a:xfrm>
          <a:off x="2062011" y="1323203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2. Поиск старых </a:t>
          </a:r>
          <a:r>
            <a:rPr lang="ru-RU" sz="1400" kern="1200" dirty="0" smtClean="0"/>
            <a:t>джинсов </a:t>
          </a:r>
          <a:endParaRPr lang="ru-RU" sz="1400" kern="1200" dirty="0"/>
        </a:p>
      </dsp:txBody>
      <dsp:txXfrm>
        <a:off x="2062011" y="1323203"/>
        <a:ext cx="1762050" cy="1057230"/>
      </dsp:txXfrm>
    </dsp:sp>
    <dsp:sp modelId="{ECEB2435-4D4F-4CE4-B227-A5C3D8844212}">
      <dsp:nvSpPr>
        <dsp:cNvPr id="0" name=""/>
        <dsp:cNvSpPr/>
      </dsp:nvSpPr>
      <dsp:spPr>
        <a:xfrm>
          <a:off x="2422129" y="2824800"/>
          <a:ext cx="2335819" cy="158584"/>
        </a:xfrm>
        <a:prstGeom prst="rect">
          <a:avLst/>
        </a:prstGeom>
        <a:solidFill>
          <a:srgbClr val="A4D4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74141-DCED-450E-9D40-842A2C180503}">
      <dsp:nvSpPr>
        <dsp:cNvPr id="0" name=""/>
        <dsp:cNvSpPr/>
      </dsp:nvSpPr>
      <dsp:spPr>
        <a:xfrm>
          <a:off x="2062011" y="2644741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3. Подготовка старых </a:t>
          </a:r>
          <a:r>
            <a:rPr lang="ru-RU" sz="1400" kern="1200" dirty="0" smtClean="0"/>
            <a:t>джинсов </a:t>
          </a:r>
          <a:r>
            <a:rPr lang="ru-RU" sz="1400" kern="1200" dirty="0" smtClean="0"/>
            <a:t>к пошиву (отрезание штанин от основы)  </a:t>
          </a:r>
          <a:endParaRPr lang="ru-RU" sz="1400" kern="1200" dirty="0"/>
        </a:p>
      </dsp:txBody>
      <dsp:txXfrm>
        <a:off x="2062011" y="2644741"/>
        <a:ext cx="1762050" cy="1057230"/>
      </dsp:txXfrm>
    </dsp:sp>
    <dsp:sp modelId="{4FB79E18-02F1-4F0A-9086-E4ED5F907D22}">
      <dsp:nvSpPr>
        <dsp:cNvPr id="0" name=""/>
        <dsp:cNvSpPr/>
      </dsp:nvSpPr>
      <dsp:spPr>
        <a:xfrm rot="16200000">
          <a:off x="4104887" y="2164031"/>
          <a:ext cx="1313829" cy="158584"/>
        </a:xfrm>
        <a:prstGeom prst="rect">
          <a:avLst/>
        </a:prstGeom>
        <a:solidFill>
          <a:srgbClr val="A4D4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9BDAA-90AA-4BB3-BAFE-315FBA8992A7}">
      <dsp:nvSpPr>
        <dsp:cNvPr id="0" name=""/>
        <dsp:cNvSpPr/>
      </dsp:nvSpPr>
      <dsp:spPr>
        <a:xfrm>
          <a:off x="4405538" y="2644741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4.</a:t>
          </a:r>
          <a:r>
            <a:rPr lang="ru-RU" sz="1400" kern="1200" baseline="0" dirty="0" smtClean="0"/>
            <a:t> Формирование дна из штанин</a:t>
          </a:r>
          <a:endParaRPr lang="ru-RU" sz="1400" kern="1200" dirty="0"/>
        </a:p>
      </dsp:txBody>
      <dsp:txXfrm>
        <a:off x="4405538" y="2644741"/>
        <a:ext cx="1762050" cy="1057230"/>
      </dsp:txXfrm>
    </dsp:sp>
    <dsp:sp modelId="{D8F8A4A7-D2C1-4E63-9E00-D62F3DCAA03A}">
      <dsp:nvSpPr>
        <dsp:cNvPr id="0" name=""/>
        <dsp:cNvSpPr/>
      </dsp:nvSpPr>
      <dsp:spPr>
        <a:xfrm rot="16200000">
          <a:off x="4104887" y="842493"/>
          <a:ext cx="1313829" cy="158584"/>
        </a:xfrm>
        <a:prstGeom prst="rect">
          <a:avLst/>
        </a:prstGeom>
        <a:solidFill>
          <a:srgbClr val="A4D4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1E895-C2BD-4A81-BB0E-1B7596198130}">
      <dsp:nvSpPr>
        <dsp:cNvPr id="0" name=""/>
        <dsp:cNvSpPr/>
      </dsp:nvSpPr>
      <dsp:spPr>
        <a:xfrm>
          <a:off x="4405538" y="1323203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5. Пришивание дна к основе</a:t>
          </a:r>
          <a:endParaRPr lang="ru-RU" sz="1400" kern="1200" dirty="0"/>
        </a:p>
      </dsp:txBody>
      <dsp:txXfrm>
        <a:off x="4405538" y="1323203"/>
        <a:ext cx="1762050" cy="1057230"/>
      </dsp:txXfrm>
    </dsp:sp>
    <dsp:sp modelId="{BD5738DD-F6DF-4787-AE4F-86E6ED1955CE}">
      <dsp:nvSpPr>
        <dsp:cNvPr id="0" name=""/>
        <dsp:cNvSpPr/>
      </dsp:nvSpPr>
      <dsp:spPr>
        <a:xfrm>
          <a:off x="4405538" y="1665"/>
          <a:ext cx="1762050" cy="1057230"/>
        </a:xfrm>
        <a:prstGeom prst="roundRect">
          <a:avLst>
            <a:gd name="adj" fmla="val 10000"/>
          </a:avLst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6. Притачивание лямок к основе</a:t>
          </a:r>
          <a:endParaRPr lang="ru-RU" sz="1400" kern="1200" dirty="0"/>
        </a:p>
      </dsp:txBody>
      <dsp:txXfrm>
        <a:off x="4405538" y="1665"/>
        <a:ext cx="1762050" cy="1057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6312" y="936696"/>
            <a:ext cx="8041542" cy="5686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2" name="Прямоугольник 231"/>
          <p:cNvSpPr/>
          <p:nvPr/>
        </p:nvSpPr>
        <p:spPr>
          <a:xfrm>
            <a:off x="-144264" y="2259211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 smtClean="0">
                <a:latin typeface="Arial"/>
              </a:rPr>
              <a:t>БРЕНД ДЖИНСОВЫХ СУМОК</a:t>
            </a:r>
            <a:br>
              <a:rPr lang="ru-RU" sz="2800" spc="-1" dirty="0" smtClean="0">
                <a:latin typeface="Arial"/>
              </a:rPr>
            </a:b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pic>
        <p:nvPicPr>
          <p:cNvPr id="13" name="Picture 10" descr="https://sun9-6.userapi.com/impg/KhL45iTpU4Af3l_RWhbexlVi0FgAISYbkpAlew/QQSuk2vFNq0.jpg?size=1280x1280&amp;quality=95&amp;sign=b6ae437ce7c9cdc1cc491327857dd6bb&amp;type=album"/>
          <p:cNvPicPr>
            <a:picLocks noChangeAspect="1" noChangeArrowheads="1"/>
          </p:cNvPicPr>
          <p:nvPr/>
        </p:nvPicPr>
        <p:blipFill rotWithShape="1">
          <a:blip r:embed="rId3" cstate="print"/>
          <a:srcRect l="10260" r="17035"/>
          <a:stretch/>
        </p:blipFill>
        <p:spPr bwMode="auto">
          <a:xfrm>
            <a:off x="433680" y="1072443"/>
            <a:ext cx="2362696" cy="292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s://sun9-1.userapi.com/impg/TjP3GuIEbW8ypDDKtbR_Em301iSyarlfNScBOg/CWTDZt5Zs_c.jpg?size=1080x1080&amp;quality=96&amp;sign=23972567cb53789f72066596f8f7daa2&amp;type=album"/>
          <p:cNvPicPr>
            <a:picLocks noChangeAspect="1" noChangeArrowheads="1"/>
          </p:cNvPicPr>
          <p:nvPr/>
        </p:nvPicPr>
        <p:blipFill rotWithShape="1">
          <a:blip r:embed="rId4" cstate="print"/>
          <a:srcRect l="23253" t="10427" r="16287" b="13105"/>
          <a:stretch/>
        </p:blipFill>
        <p:spPr bwMode="auto">
          <a:xfrm>
            <a:off x="3499992" y="1068687"/>
            <a:ext cx="2596173" cy="29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26468" y="4150405"/>
            <a:ext cx="3207353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Наиля </a:t>
            </a:r>
            <a:r>
              <a:rPr lang="ru-RU" sz="2000" b="1" dirty="0" err="1"/>
              <a:t>Хуснимарданова</a:t>
            </a:r>
            <a:endParaRPr lang="ru-RU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Фотограф</a:t>
            </a:r>
            <a:r>
              <a:rPr lang="en-US" dirty="0"/>
              <a:t>/</a:t>
            </a:r>
            <a:r>
              <a:rPr lang="ru-RU" dirty="0" smtClean="0"/>
              <a:t>видеограф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Швея</a:t>
            </a:r>
            <a:r>
              <a:rPr lang="ru-RU" dirty="0"/>
              <a:t>, </a:t>
            </a:r>
            <a:r>
              <a:rPr lang="ru-RU" dirty="0" smtClean="0"/>
              <a:t>конструктор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Разработчик </a:t>
            </a:r>
            <a:r>
              <a:rPr lang="ru-RU" dirty="0"/>
              <a:t>сайтов</a:t>
            </a:r>
          </a:p>
          <a:p>
            <a:endParaRPr lang="ru-RU" dirty="0"/>
          </a:p>
        </p:txBody>
      </p:sp>
      <p:pic>
        <p:nvPicPr>
          <p:cNvPr id="15" name="Picture 2" descr="https://sun9-15.userapi.com/impg/EWfiNIwS0wfrmLBtu_clGdSOaqHdtH9ZLuxcmw/5dr-BsZiTFQ.jpg?size=717x717&amp;quality=95&amp;sign=8a04afeb1cf494fc7b80f1c587281ec5&amp;type=album"/>
          <p:cNvPicPr>
            <a:picLocks noChangeAspect="1" noChangeArrowheads="1"/>
          </p:cNvPicPr>
          <p:nvPr/>
        </p:nvPicPr>
        <p:blipFill rotWithShape="1">
          <a:blip r:embed="rId5" cstate="print"/>
          <a:srcRect l="4782" r="5275"/>
          <a:stretch/>
        </p:blipFill>
        <p:spPr bwMode="auto">
          <a:xfrm>
            <a:off x="6840058" y="1068688"/>
            <a:ext cx="2852935" cy="29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740209" y="4181182"/>
            <a:ext cx="30526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Анастасия Владимирова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Швея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Пиар менеджер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SMM</a:t>
            </a:r>
            <a:r>
              <a:rPr lang="ru-RU" dirty="0" smtClean="0"/>
              <a:t>-менеджер</a:t>
            </a:r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9104" y="4150405"/>
            <a:ext cx="25318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Виктория </a:t>
            </a:r>
            <a:r>
              <a:rPr lang="ru-RU" b="1" dirty="0" err="1"/>
              <a:t>Курсакова</a:t>
            </a: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Лидер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Швея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Бухгалтер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50865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dirty="0" smtClean="0"/>
              <a:t>Перешив старых джинсов </a:t>
            </a:r>
            <a:r>
              <a:rPr lang="ru-RU" sz="4000" dirty="0"/>
              <a:t>в </a:t>
            </a:r>
            <a:r>
              <a:rPr lang="ru-RU" sz="4000" dirty="0" smtClean="0"/>
              <a:t>модные, удобные </a:t>
            </a:r>
            <a:r>
              <a:rPr lang="ru-RU" sz="4000" dirty="0"/>
              <a:t>сумки и </a:t>
            </a:r>
            <a:r>
              <a:rPr lang="ru-RU" sz="4000" dirty="0" smtClean="0"/>
              <a:t>их продажа</a:t>
            </a:r>
            <a:endParaRPr lang="ru-RU" sz="40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72256" y="17097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1183502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О проекте. </a:t>
            </a:r>
            <a:r>
              <a:rPr lang="ru-RU" sz="4000" dirty="0" smtClean="0">
                <a:latin typeface="+mn-lt"/>
              </a:rPr>
              <a:t/>
            </a:r>
            <a:br>
              <a:rPr lang="ru-RU" sz="4000" dirty="0" smtClean="0">
                <a:latin typeface="+mn-lt"/>
              </a:rPr>
            </a:br>
            <a:r>
              <a:rPr lang="ru-RU" sz="4000" dirty="0" smtClean="0">
                <a:latin typeface="+mn-lt"/>
              </a:rPr>
              <a:t>Что </a:t>
            </a:r>
            <a:r>
              <a:rPr lang="ru-RU" sz="40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294647"/>
            <a:ext cx="9393370" cy="1108580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r>
              <a:rPr lang="ru-RU" dirty="0" smtClean="0"/>
              <a:t>Наш проект – бренд джинсовых сумок «</a:t>
            </a:r>
            <a:r>
              <a:rPr lang="ru-RU" dirty="0" err="1" smtClean="0"/>
              <a:t>Тринж</a:t>
            </a:r>
            <a:r>
              <a:rPr lang="ru-RU" dirty="0" smtClean="0"/>
              <a:t>». Мы перешиваем </a:t>
            </a:r>
            <a:r>
              <a:rPr lang="ru-RU" dirty="0"/>
              <a:t>старые джинсы в стильные и удобные </a:t>
            </a:r>
            <a:r>
              <a:rPr lang="ru-RU" dirty="0" smtClean="0"/>
              <a:t>сумки. На </a:t>
            </a:r>
            <a:r>
              <a:rPr lang="ru-RU" dirty="0"/>
              <a:t>данный момент мы отшили 4 сумки (по 1 на каждого из участников </a:t>
            </a:r>
            <a:r>
              <a:rPr lang="ru-RU" dirty="0" smtClean="0"/>
              <a:t>проекта) и реализовали одну сумку.</a:t>
            </a:r>
            <a:endParaRPr lang="ru-RU" kern="0" dirty="0" smtClean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15" y="2403227"/>
            <a:ext cx="2354481" cy="30199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184" y="2403227"/>
            <a:ext cx="2267857" cy="30199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520" y="2403227"/>
            <a:ext cx="2336305" cy="30199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2978156"/>
              </p:ext>
            </p:extLst>
          </p:nvPr>
        </p:nvGraphicFramePr>
        <p:xfrm>
          <a:off x="503808" y="1251100"/>
          <a:ext cx="9217024" cy="3690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661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134644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</a:t>
                      </a:r>
                      <a:r>
                        <a:rPr lang="ru-RU" baseline="0" dirty="0" smtClean="0"/>
                        <a:t> мирового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00260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6730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617" y="189917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365721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02977" y="1543590"/>
            <a:ext cx="96536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Молодые </a:t>
            </a:r>
            <a:r>
              <a:rPr lang="ru-RU" sz="3600" dirty="0" smtClean="0"/>
              <a:t>люди</a:t>
            </a:r>
            <a:r>
              <a:rPr lang="ru-RU" sz="3600" dirty="0"/>
              <a:t> </a:t>
            </a:r>
            <a:r>
              <a:rPr lang="ru-RU" sz="3600" dirty="0" smtClean="0"/>
              <a:t>от 18 до 35 лет</a:t>
            </a:r>
            <a:br>
              <a:rPr lang="ru-RU" sz="3600" dirty="0" smtClean="0"/>
            </a:br>
            <a:r>
              <a:rPr lang="ru-RU" sz="3600" dirty="0" smtClean="0"/>
              <a:t>В </a:t>
            </a:r>
            <a:r>
              <a:rPr lang="ru-RU" sz="3600" dirty="0"/>
              <a:t>основном </a:t>
            </a:r>
            <a:r>
              <a:rPr lang="ru-RU" sz="3600" dirty="0" smtClean="0"/>
              <a:t>- девушки</a:t>
            </a:r>
            <a:r>
              <a:rPr lang="ru-RU" sz="3600" dirty="0"/>
              <a:t>, у которых скопились старые джинсы и которые стремятся </a:t>
            </a:r>
            <a:r>
              <a:rPr lang="ru-RU" sz="3600" dirty="0" smtClean="0"/>
              <a:t>к </a:t>
            </a:r>
            <a:r>
              <a:rPr lang="ru-RU" sz="3600" dirty="0"/>
              <a:t>осознанной утилизации </a:t>
            </a:r>
            <a:r>
              <a:rPr lang="ru-RU" sz="3600" dirty="0" smtClean="0"/>
              <a:t>вещей, а также ценят </a:t>
            </a:r>
            <a:r>
              <a:rPr lang="ru-RU" sz="3600" dirty="0"/>
              <a:t>удобство.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42195" y="117909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b="1" dirty="0"/>
              <a:t>PAM (</a:t>
            </a:r>
            <a:r>
              <a:rPr lang="ru-RU" sz="2200" b="1" dirty="0" err="1"/>
              <a:t>Potential</a:t>
            </a:r>
            <a:r>
              <a:rPr lang="ru-RU" sz="2200" b="1" dirty="0"/>
              <a:t> </a:t>
            </a:r>
            <a:r>
              <a:rPr lang="ru-RU" sz="2200" b="1" dirty="0" err="1"/>
              <a:t>Available</a:t>
            </a:r>
            <a:r>
              <a:rPr lang="ru-RU" sz="2200" b="1" dirty="0"/>
              <a:t> </a:t>
            </a:r>
            <a:r>
              <a:rPr lang="ru-RU" sz="2200" b="1" dirty="0" err="1"/>
              <a:t>Market</a:t>
            </a:r>
            <a:r>
              <a:rPr lang="ru-RU" sz="2200" b="1" dirty="0"/>
              <a:t>) </a:t>
            </a:r>
            <a:r>
              <a:rPr lang="ru-RU" sz="2400" dirty="0" smtClean="0"/>
              <a:t>Потенциальный </a:t>
            </a:r>
            <a:r>
              <a:rPr lang="ru-RU" sz="2400" dirty="0"/>
              <a:t>объем рынка 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2400" b="1" dirty="0"/>
              <a:t> 	40 млрд. </a:t>
            </a:r>
            <a:r>
              <a:rPr lang="ru-RU" sz="2400" b="1" dirty="0" smtClean="0"/>
              <a:t>руб.</a:t>
            </a:r>
            <a:br>
              <a:rPr lang="ru-RU" sz="2400" b="1" dirty="0" smtClean="0"/>
            </a:br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TAM (</a:t>
            </a:r>
            <a:r>
              <a:rPr lang="ru-RU" sz="2200" b="1" dirty="0" err="1"/>
              <a:t>Total</a:t>
            </a:r>
            <a:r>
              <a:rPr lang="ru-RU" sz="2200" b="1" dirty="0"/>
              <a:t> </a:t>
            </a:r>
            <a:r>
              <a:rPr lang="ru-RU" sz="2200" b="1" dirty="0" err="1"/>
              <a:t>Addressable</a:t>
            </a:r>
            <a:r>
              <a:rPr lang="ru-RU" sz="2200" b="1" dirty="0"/>
              <a:t> </a:t>
            </a:r>
            <a:r>
              <a:rPr lang="ru-RU" sz="2200" b="1" dirty="0" err="1"/>
              <a:t>Market</a:t>
            </a:r>
            <a:r>
              <a:rPr lang="ru-RU" sz="2400" b="1" dirty="0"/>
              <a:t>) </a:t>
            </a:r>
            <a:br>
              <a:rPr lang="ru-RU" sz="2400" b="1" dirty="0"/>
            </a:br>
            <a:r>
              <a:rPr lang="ru-RU" sz="2400" dirty="0" smtClean="0"/>
              <a:t>Общий </a:t>
            </a:r>
            <a:r>
              <a:rPr lang="ru-RU" sz="2400" dirty="0"/>
              <a:t>объем целевого рынка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2400" b="1" dirty="0"/>
              <a:t>	20 млрд. руб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SAM (</a:t>
            </a:r>
            <a:r>
              <a:rPr lang="ru-RU" sz="2200" b="1" dirty="0" err="1"/>
              <a:t>Serviceable</a:t>
            </a:r>
            <a:r>
              <a:rPr lang="ru-RU" sz="2200" b="1" dirty="0"/>
              <a:t> </a:t>
            </a:r>
            <a:r>
              <a:rPr lang="ru-RU" sz="2200" b="1" dirty="0" err="1"/>
              <a:t>Available</a:t>
            </a:r>
            <a:r>
              <a:rPr lang="ru-RU" sz="2200" b="1" dirty="0"/>
              <a:t> </a:t>
            </a:r>
            <a:r>
              <a:rPr lang="ru-RU" sz="2200" b="1" dirty="0" err="1"/>
              <a:t>Market</a:t>
            </a:r>
            <a:r>
              <a:rPr lang="ru-RU" sz="2200" b="1" dirty="0"/>
              <a:t>) </a:t>
            </a:r>
            <a:r>
              <a:rPr lang="ru-RU" sz="2400" dirty="0" smtClean="0"/>
              <a:t>Доступный </a:t>
            </a:r>
            <a:r>
              <a:rPr lang="ru-RU" sz="2400" dirty="0"/>
              <a:t>объем рынка 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2400" b="1" dirty="0"/>
              <a:t>	3 млрд. </a:t>
            </a:r>
            <a:r>
              <a:rPr lang="ru-RU" sz="2400" b="1" dirty="0" err="1" smtClean="0"/>
              <a:t>руб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200" b="1" dirty="0" smtClean="0"/>
              <a:t>SOM </a:t>
            </a:r>
            <a:r>
              <a:rPr lang="ru-RU" sz="2200" b="1" dirty="0"/>
              <a:t>(</a:t>
            </a:r>
            <a:r>
              <a:rPr lang="ru-RU" sz="2200" b="1" dirty="0" err="1"/>
              <a:t>Serviceable</a:t>
            </a:r>
            <a:r>
              <a:rPr lang="ru-RU" sz="2200" b="1" dirty="0"/>
              <a:t> &amp; </a:t>
            </a:r>
            <a:r>
              <a:rPr lang="ru-RU" sz="2200" b="1" dirty="0" err="1"/>
              <a:t>Obtainable</a:t>
            </a:r>
            <a:r>
              <a:rPr lang="ru-RU" sz="2200" b="1" dirty="0"/>
              <a:t> </a:t>
            </a:r>
            <a:r>
              <a:rPr lang="ru-RU" sz="2200" b="1" dirty="0" err="1"/>
              <a:t>Market</a:t>
            </a:r>
            <a:r>
              <a:rPr lang="ru-RU" sz="2200" b="1" dirty="0"/>
              <a:t>) </a:t>
            </a:r>
            <a:r>
              <a:rPr lang="ru-RU" sz="2400" b="1" dirty="0" smtClean="0"/>
              <a:t> </a:t>
            </a:r>
            <a:r>
              <a:rPr lang="ru-RU" sz="2400" dirty="0"/>
              <a:t>Реально </a:t>
            </a:r>
            <a:r>
              <a:rPr lang="ru-RU" sz="2400" dirty="0" smtClean="0"/>
              <a:t>достижимый объем рынка</a:t>
            </a:r>
            <a:endParaRPr lang="ru-RU" sz="2400" dirty="0"/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2400" dirty="0"/>
              <a:t>	</a:t>
            </a:r>
            <a:r>
              <a:rPr lang="ru-RU" sz="2400" b="1" dirty="0"/>
              <a:t>100 тыс. </a:t>
            </a:r>
            <a:r>
              <a:rPr lang="ru-RU" sz="2400" b="1" dirty="0" err="1"/>
              <a:t>руб</a:t>
            </a:r>
            <a:endParaRPr lang="ru-RU" sz="2400" b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96758167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0625" cy="763573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16" name="Group 2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73854054"/>
              </p:ext>
            </p:extLst>
          </p:nvPr>
        </p:nvGraphicFramePr>
        <p:xfrm>
          <a:off x="0" y="701852"/>
          <a:ext cx="9865096" cy="4968698"/>
        </p:xfrm>
        <a:graphic>
          <a:graphicData uri="http://schemas.openxmlformats.org/drawingml/2006/table">
            <a:tbl>
              <a:tblPr/>
              <a:tblGrid>
                <a:gridCol w="19722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41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51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70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741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722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4509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Ключевые партнёры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Секондхенды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 распределители  б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/>
                          <a:cs typeface="Arial" charset="0"/>
                        </a:rPr>
                        <a:t>/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у одежды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Ключевые виды деятельности: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Пошив сумок, продажа на интернет и офлайн площадках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Ценностные предложения: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Новизна,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экологичность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  доступность, удобство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Взаимоотношения с клиентами: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Сообщества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Оплата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онлайн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Доставка почта, другие службы доставки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Потребительские сегменты: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Нишевый рынок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Каналы сбыта: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Продажи через интернет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вк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 сайт,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маркетплейсы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),</a:t>
                      </a:r>
                      <a:b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ярмарки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6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Ключевые ресурсы: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Швейное оборудование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персонал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64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Структура издержек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 постоянные – аренда швейной машинки, интернет; переменные – иглы, фурнитура, нитки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Потоки поступления доходов: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Продажа продукта, проведение мастер-классов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80645692"/>
              </p:ext>
            </p:extLst>
          </p:nvPr>
        </p:nvGraphicFramePr>
        <p:xfrm>
          <a:off x="719832" y="1611139"/>
          <a:ext cx="8229600" cy="370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be799657-2f3a-48de-99d2-02774eab93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824" y="1395115"/>
            <a:ext cx="7261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Продать 3 сумки к 30 июня 2023 года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50911596"/>
              </p:ext>
            </p:extLst>
          </p:nvPr>
        </p:nvGraphicFramePr>
        <p:xfrm>
          <a:off x="287536" y="977887"/>
          <a:ext cx="9793089" cy="389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baseline="0" dirty="0" smtClean="0"/>
                        <a:t>Покупка швейного оборудования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267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Материалы (нитки, иглы, фурнитура) в месяц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Интернет (в месяц)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16250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03808" y="1539542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3200" dirty="0"/>
              <a:t>Все </a:t>
            </a:r>
            <a:r>
              <a:rPr lang="ru-RU" sz="3200" dirty="0" smtClean="0"/>
              <a:t>участники проекта </a:t>
            </a:r>
            <a:r>
              <a:rPr lang="ru-RU" sz="3200" dirty="0" err="1" smtClean="0"/>
              <a:t>самозанятые</a:t>
            </a:r>
            <a:endParaRPr lang="ru-RU" sz="3200" dirty="0"/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Group 29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2659915"/>
              </p:ext>
            </p:extLst>
          </p:nvPr>
        </p:nvGraphicFramePr>
        <p:xfrm>
          <a:off x="215776" y="675035"/>
          <a:ext cx="9864850" cy="4422643"/>
        </p:xfrm>
        <a:graphic>
          <a:graphicData uri="http://schemas.openxmlformats.org/drawingml/2006/table">
            <a:tbl>
              <a:tblPr/>
              <a:tblGrid>
                <a:gridCol w="6360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282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0040"/>
                <a:gridCol w="165050"/>
                <a:gridCol w="266998"/>
                <a:gridCol w="82268"/>
                <a:gridCol w="421788"/>
                <a:gridCol w="504056"/>
                <a:gridCol w="504056"/>
                <a:gridCol w="504056"/>
                <a:gridCol w="616398"/>
                <a:gridCol w="53573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84611"/>
                <a:gridCol w="36108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43428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70859"/>
                <a:gridCol w="165311"/>
                <a:gridCol w="502236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519203"/>
                <a:gridCol w="593377"/>
              </a:tblGrid>
              <a:tr h="35573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№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Статья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Ед.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изм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Месяц (за 1 год/либо до срока окупаемости)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ИТОГО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987">
                <a:tc gridSpan="20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БЮДЖЕТ ОПЕРАЦИОННОЙ ДЕЯТЕЛЬНОСТИ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11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3000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3000 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10000 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10000 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13000 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15000 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20000 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20000 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20000 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23000 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143000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866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РАСХОДЫ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1250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15000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057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2.1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Постоянные расходы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 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813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2.1.1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Интернет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700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8400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</a:tr>
              <a:tr h="24798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2.2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Переменные расходы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075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2.2.1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Материалы (нитки, иглы, фурнитура)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 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6600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338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3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ПРИБЫЛЬ ДО НАЛОГООБЛОЖЕНИ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1750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1750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3750 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11750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13750 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21750 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128000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798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4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НАЛОГИ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40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120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40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40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52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60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92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720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866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5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ЧИСТАЯ ПРИБЫЛЬ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1680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1680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3600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8400 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8400 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11280 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13200 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18000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18000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18000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20880 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2228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2987">
                <a:tc gridSpan="20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БЮДЖЕТ ИНВЕСТИЦИОННОЙ ДЕЯТЕЛЬНОСТИ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456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6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Стартовые инвестиции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2903" marR="2903" marT="290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16250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0 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0</a:t>
                      </a: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625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2903" marR="2903" marT="2903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15769" y="400033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>(за год с 05.2023 по 05.2024)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5372835"/>
              </p:ext>
            </p:extLst>
          </p:nvPr>
        </p:nvGraphicFramePr>
        <p:xfrm>
          <a:off x="143768" y="1410432"/>
          <a:ext cx="9721080" cy="3580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Ед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. 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45000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28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16250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317,8%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Group 144"/>
          <p:cNvGraphicFramePr>
            <a:graphicFrameLocks noGrp="1"/>
          </p:cNvGraphicFramePr>
          <p:nvPr/>
        </p:nvGraphicFramePr>
        <p:xfrm>
          <a:off x="395288" y="1131888"/>
          <a:ext cx="8424862" cy="3931920"/>
        </p:xfrm>
        <a:graphic>
          <a:graphicData uri="http://schemas.openxmlformats.org/drawingml/2006/table">
            <a:tbl>
              <a:tblPr/>
              <a:tblGrid>
                <a:gridCol w="1925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50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3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921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фев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март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апр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июнь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авг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сбор организационной группы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разработка идеи и целей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разработка сумки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пошив сумок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продажа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размещение товара на онлайн-лощадках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создание интернет-магазина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реклама сумок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0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1" name="Picture 10" descr="https://sun9-6.userapi.com/impg/KhL45iTpU4Af3l_RWhbexlVi0FgAISYbkpAlew/QQSuk2vFNq0.jpg?size=1280x1280&amp;quality=95&amp;sign=b6ae437ce7c9cdc1cc491327857dd6bb&amp;type=album"/>
          <p:cNvPicPr>
            <a:picLocks noChangeAspect="1" noChangeArrowheads="1"/>
          </p:cNvPicPr>
          <p:nvPr/>
        </p:nvPicPr>
        <p:blipFill rotWithShape="1">
          <a:blip r:embed="rId3" cstate="print"/>
          <a:srcRect l="10260" r="17035"/>
          <a:stretch/>
        </p:blipFill>
        <p:spPr bwMode="auto">
          <a:xfrm>
            <a:off x="433680" y="1072443"/>
            <a:ext cx="2362696" cy="292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s://sun9-1.userapi.com/impg/TjP3GuIEbW8ypDDKtbR_Em301iSyarlfNScBOg/CWTDZt5Zs_c.jpg?size=1080x1080&amp;quality=96&amp;sign=23972567cb53789f72066596f8f7daa2&amp;type=album"/>
          <p:cNvPicPr>
            <a:picLocks noChangeAspect="1" noChangeArrowheads="1"/>
          </p:cNvPicPr>
          <p:nvPr/>
        </p:nvPicPr>
        <p:blipFill rotWithShape="1">
          <a:blip r:embed="rId4" cstate="print"/>
          <a:srcRect l="23253" t="10427" r="16287" b="13105"/>
          <a:stretch/>
        </p:blipFill>
        <p:spPr bwMode="auto">
          <a:xfrm>
            <a:off x="3499992" y="1068687"/>
            <a:ext cx="2596173" cy="29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s://sun9-15.userapi.com/impg/EWfiNIwS0wfrmLBtu_clGdSOaqHdtH9ZLuxcmw/5dr-BsZiTFQ.jpg?size=717x717&amp;quality=95&amp;sign=8a04afeb1cf494fc7b80f1c587281ec5&amp;type=album"/>
          <p:cNvPicPr>
            <a:picLocks noChangeAspect="1" noChangeArrowheads="1"/>
          </p:cNvPicPr>
          <p:nvPr/>
        </p:nvPicPr>
        <p:blipFill rotWithShape="1">
          <a:blip r:embed="rId5" cstate="print"/>
          <a:srcRect l="4782" r="5275"/>
          <a:stretch/>
        </p:blipFill>
        <p:spPr bwMode="auto">
          <a:xfrm>
            <a:off x="6840058" y="1068688"/>
            <a:ext cx="2852935" cy="29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49104" y="4150405"/>
            <a:ext cx="25318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Виктория </a:t>
            </a:r>
            <a:r>
              <a:rPr lang="ru-RU" b="1" dirty="0" err="1" smtClean="0"/>
              <a:t>Курсакова</a:t>
            </a:r>
            <a:endParaRPr lang="en-US" b="1" dirty="0" smtClean="0"/>
          </a:p>
          <a:p>
            <a:endParaRPr lang="en-US" b="1" dirty="0"/>
          </a:p>
          <a:p>
            <a:r>
              <a:rPr lang="en-US" dirty="0">
                <a:latin typeface="Gill Sans MT"/>
              </a:rPr>
              <a:t>+79128740322</a:t>
            </a: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en-US" dirty="0">
                <a:latin typeface="Gill Sans MT"/>
              </a:rPr>
              <a:t>VK</a:t>
            </a:r>
            <a:r>
              <a:rPr lang="ru-RU" dirty="0">
                <a:latin typeface="Calibri" pitchFamily="34" charset="0"/>
              </a:rPr>
              <a:t>: </a:t>
            </a:r>
            <a:r>
              <a:rPr lang="en-US" dirty="0">
                <a:latin typeface="Gill Sans MT"/>
              </a:rPr>
              <a:t>@</a:t>
            </a:r>
            <a:r>
              <a:rPr lang="en-US" dirty="0" err="1">
                <a:latin typeface="Gill Sans MT"/>
              </a:rPr>
              <a:t>babylamo</a:t>
            </a:r>
            <a:endParaRPr lang="ru-RU" dirty="0">
              <a:latin typeface="Calibri" pitchFamily="34" charset="0"/>
            </a:endParaRPr>
          </a:p>
          <a:p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26468" y="4150405"/>
            <a:ext cx="320735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Наиля </a:t>
            </a:r>
            <a:r>
              <a:rPr lang="ru-RU" sz="2000" b="1" dirty="0" err="1"/>
              <a:t>Хуснимарданова</a:t>
            </a:r>
            <a:endParaRPr lang="ru-RU" sz="2000" b="1" dirty="0"/>
          </a:p>
          <a:p>
            <a:pPr algn="ctr"/>
            <a:r>
              <a:rPr lang="ru-RU" dirty="0" smtClean="0">
                <a:latin typeface="Gill Sans MT"/>
              </a:rPr>
              <a:t/>
            </a:r>
            <a:br>
              <a:rPr lang="ru-RU" dirty="0" smtClean="0">
                <a:latin typeface="Gill Sans MT"/>
              </a:rPr>
            </a:br>
            <a:r>
              <a:rPr lang="en-US" dirty="0" smtClean="0">
                <a:latin typeface="Gill Sans MT"/>
              </a:rPr>
              <a:t>+</a:t>
            </a:r>
            <a:r>
              <a:rPr lang="en-US" dirty="0">
                <a:latin typeface="Gill Sans MT"/>
              </a:rPr>
              <a:t>79512196149</a:t>
            </a: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en-US" dirty="0" smtClean="0">
                <a:latin typeface="Gill Sans MT"/>
              </a:rPr>
              <a:t>VK/</a:t>
            </a:r>
            <a:r>
              <a:rPr lang="en-US" dirty="0">
                <a:latin typeface="Gill Sans MT"/>
              </a:rPr>
              <a:t> TG</a:t>
            </a:r>
            <a:r>
              <a:rPr lang="en-US" dirty="0" smtClean="0">
                <a:latin typeface="Gill Sans MT"/>
              </a:rPr>
              <a:t> </a:t>
            </a:r>
            <a:r>
              <a:rPr lang="ru-RU" dirty="0" smtClean="0">
                <a:latin typeface="Calibri" pitchFamily="34" charset="0"/>
              </a:rPr>
              <a:t>:</a:t>
            </a:r>
            <a:r>
              <a:rPr lang="en-US" dirty="0" smtClean="0">
                <a:latin typeface="Gill Sans MT"/>
              </a:rPr>
              <a:t> </a:t>
            </a:r>
            <a:r>
              <a:rPr lang="en-US" dirty="0">
                <a:latin typeface="Gill Sans MT"/>
              </a:rPr>
              <a:t>@</a:t>
            </a:r>
            <a:r>
              <a:rPr lang="en-US" dirty="0" err="1">
                <a:latin typeface="Gill Sans MT"/>
              </a:rPr>
              <a:t>Panelnaya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40209" y="4181182"/>
            <a:ext cx="30526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Анастасия Владимирова</a:t>
            </a:r>
          </a:p>
          <a:p>
            <a:pPr algn="ctr"/>
            <a:endParaRPr lang="en-US" dirty="0" smtClean="0">
              <a:latin typeface="Gill Sans MT"/>
            </a:endParaRPr>
          </a:p>
          <a:p>
            <a:pPr algn="ctr"/>
            <a:r>
              <a:rPr lang="en-US" dirty="0" smtClean="0">
                <a:latin typeface="Gill Sans MT"/>
              </a:rPr>
              <a:t>+</a:t>
            </a:r>
            <a:r>
              <a:rPr lang="en-US" dirty="0">
                <a:latin typeface="Gill Sans MT"/>
              </a:rPr>
              <a:t>79225074021</a:t>
            </a:r>
            <a:br>
              <a:rPr lang="en-US" dirty="0">
                <a:latin typeface="Gill Sans MT"/>
              </a:rPr>
            </a:br>
            <a:r>
              <a:rPr lang="en-US" dirty="0">
                <a:latin typeface="Gill Sans MT"/>
              </a:rPr>
              <a:t>TG</a:t>
            </a:r>
            <a:r>
              <a:rPr lang="ru-RU" dirty="0">
                <a:latin typeface="Calibri" pitchFamily="34" charset="0"/>
              </a:rPr>
              <a:t>: </a:t>
            </a:r>
            <a:r>
              <a:rPr lang="en-US" dirty="0">
                <a:latin typeface="Gill Sans MT"/>
              </a:rPr>
              <a:t>@</a:t>
            </a:r>
            <a:r>
              <a:rPr lang="en-US" dirty="0" err="1">
                <a:latin typeface="Gill Sans MT"/>
              </a:rPr>
              <a:t>Move_imgay</a:t>
            </a:r>
            <a:endParaRPr lang="ru-RU" dirty="0">
              <a:latin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8321</TotalTime>
  <Words>674</Words>
  <Application>Microsoft Office PowerPoint</Application>
  <PresentationFormat>Произвольный</PresentationFormat>
  <Paragraphs>359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Слайд 11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(за год с 05.2023 по 05.2024)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63</cp:revision>
  <dcterms:created xsi:type="dcterms:W3CDTF">2022-10-14T10:42:52Z</dcterms:created>
  <dcterms:modified xsi:type="dcterms:W3CDTF">2023-06-14T18:11:08Z</dcterms:modified>
  <dc:language>ru-RU</dc:language>
</cp:coreProperties>
</file>