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5"/>
  </p:notesMasterIdLst>
  <p:handoutMasterIdLst>
    <p:handoutMasterId r:id="rId16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1" r:id="rId12"/>
    <p:sldId id="302" r:id="rId13"/>
    <p:sldId id="303" r:id="rId14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70" d="100"/>
          <a:sy n="70" d="100"/>
        </p:scale>
        <p:origin x="79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3366" y="3426446"/>
            <a:ext cx="16435517" cy="3171782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Приложение Систематикс для планирования задач с интегрированием принципов критического и систематического мышления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7041" y="1426464"/>
            <a:ext cx="18771836" cy="7554912"/>
          </a:xfrm>
        </p:spPr>
        <p:txBody>
          <a:bodyPr/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400" dirty="0"/>
              <a:t>	В современном мире информации огромное количество, и способность к критическому мышлению становится все более важной. Критическое и систематическое мышление - это ключевые навыки для успешной учебы и карьеры. В контексте образования, развитие критического мышления является приоритетом. Работодатели все более ценят сотрудников, обладающих навыками критического мышления и способных принимать обоснованные решения.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400" dirty="0"/>
              <a:t>	Приложение способствует </a:t>
            </a:r>
            <a:r>
              <a:rPr lang="en-US" sz="2400" dirty="0"/>
              <a:t>:</a:t>
            </a:r>
            <a:endParaRPr lang="ru-RU" sz="2400" dirty="0"/>
          </a:p>
          <a:p>
            <a:pPr marL="358775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/>
              <a:t>лучше анализировать информацию, определять ее ценность и использовать ее в планировании задач. </a:t>
            </a:r>
            <a:endParaRPr lang="en-US" sz="2400" dirty="0"/>
          </a:p>
          <a:p>
            <a:pPr marL="358775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/>
              <a:t>создавать структурированный подход к их развитию и применению в повседневных задачах.</a:t>
            </a:r>
          </a:p>
          <a:p>
            <a:pPr marL="358775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/>
              <a:t>анализировать информацию, аргументировать свои решения и разбивать сложные задачи на более мелкие компоненты.</a:t>
            </a:r>
          </a:p>
          <a:p>
            <a:pPr marL="358775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/>
              <a:t>развитию коллективного критического мышления, что важно для успешной совместной работы в учебных и профессиональных проектах.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400" dirty="0"/>
              <a:t>	Комбинируя эти аспекты, приложение может предоставить значимый инструмент для повышения производительности, обучения и развития навыков критического и систематического мышления, что делает его актуальным и востребованным на сегодняшнем рынке приложений.</a:t>
            </a:r>
          </a:p>
        </p:txBody>
      </p:sp>
      <p:pic>
        <p:nvPicPr>
          <p:cNvPr id="1026" name="Picture 2" descr="Планирование Изображения – скачать бесплатно на Freepik">
            <a:extLst>
              <a:ext uri="{FF2B5EF4-FFF2-40B4-BE49-F238E27FC236}">
                <a16:creationId xmlns:a16="http://schemas.microsoft.com/office/drawing/2014/main" id="{E2CAE020-2273-4860-8E11-ABC8F9BB5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483" y="6087874"/>
            <a:ext cx="9141394" cy="5227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280" y="1798844"/>
            <a:ext cx="9649777" cy="911090"/>
          </a:xfrm>
        </p:spPr>
        <p:txBody>
          <a:bodyPr/>
          <a:lstStyle/>
          <a:p>
            <a:r>
              <a:rPr lang="ru-RU" dirty="0"/>
              <a:t>Проблемы клиента, которые решит разрабатываемый продукт</a:t>
            </a:r>
            <a:r>
              <a:rPr lang="en-US" dirty="0"/>
              <a:t>:</a:t>
            </a:r>
            <a:endParaRPr lang="ru-RU" dirty="0"/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6280" y="2942400"/>
            <a:ext cx="8793162" cy="1916203"/>
          </a:xfrm>
        </p:spPr>
        <p:txBody>
          <a:bodyPr/>
          <a:lstStyle/>
          <a:p>
            <a:pPr marL="0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/>
              <a:t>Неэффективное управление временем и задачами</a:t>
            </a:r>
            <a:r>
              <a:rPr lang="en-US" sz="2400" dirty="0"/>
              <a:t>;</a:t>
            </a:r>
            <a:endParaRPr lang="ru-RU" sz="2400" dirty="0"/>
          </a:p>
          <a:p>
            <a:pPr marL="0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/>
              <a:t>Недостаточное развитие критического мышления</a:t>
            </a:r>
            <a:r>
              <a:rPr lang="en-US" sz="2400" dirty="0"/>
              <a:t>;</a:t>
            </a:r>
            <a:endParaRPr lang="ru-RU" sz="2400" dirty="0"/>
          </a:p>
          <a:p>
            <a:pPr marL="0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/>
              <a:t>Отсутствие систематичности в подходе к задачам</a:t>
            </a:r>
            <a:r>
              <a:rPr lang="en-US" sz="2400" dirty="0"/>
              <a:t>;</a:t>
            </a:r>
            <a:endParaRPr lang="ru-RU" sz="2400" dirty="0"/>
          </a:p>
          <a:p>
            <a:pPr marL="0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/>
              <a:t>Недостаточное самоанализа и улучшения</a:t>
            </a:r>
            <a:r>
              <a:rPr lang="en-US" sz="2400" dirty="0"/>
              <a:t>;</a:t>
            </a:r>
            <a:endParaRPr lang="ru-RU" sz="2400" dirty="0"/>
          </a:p>
          <a:p>
            <a:pPr marL="0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/>
              <a:t>Недостаток ориентации на обучение</a:t>
            </a:r>
            <a:r>
              <a:rPr lang="en-US" sz="2400" dirty="0"/>
              <a:t>;</a:t>
            </a:r>
            <a:endParaRPr lang="ru-RU" sz="2400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20076" y="2724911"/>
            <a:ext cx="8793162" cy="4986073"/>
          </a:xfrm>
        </p:spPr>
        <p:txBody>
          <a:bodyPr/>
          <a:lstStyle/>
          <a:p>
            <a:pPr marL="0" algn="just">
              <a:lnSpc>
                <a:spcPct val="150000"/>
              </a:lnSpc>
              <a:spcBef>
                <a:spcPts val="0"/>
              </a:spcBef>
            </a:pPr>
            <a:r>
              <a:rPr lang="ru-RU" sz="2400" dirty="0"/>
              <a:t>	Существует несколько причин, почему существующие варианты решения проблемы управления временем и развития критического мышления могут оставлять желать лучшего и почему  приложение может быть ценным дополнением к рынку:</a:t>
            </a:r>
            <a:endParaRPr lang="en-US" sz="2400" dirty="0"/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/>
              <a:t>Фрагментация инструментов</a:t>
            </a:r>
            <a:endParaRPr lang="en-US" sz="2400" dirty="0"/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/>
              <a:t>Отсутствие фокуса на развитие навыков</a:t>
            </a:r>
            <a:endParaRPr lang="en-US" sz="2400" dirty="0"/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/>
              <a:t>Недостаточная персонализация</a:t>
            </a:r>
            <a:endParaRPr lang="en-US" sz="2400" dirty="0"/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/>
              <a:t>Отсутствие интеграции обучения и практики</a:t>
            </a:r>
            <a:endParaRPr lang="en-US" sz="2400" dirty="0"/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/>
              <a:t>Недостаточное внимание систематическому мышлению</a:t>
            </a:r>
            <a:endParaRPr lang="en-US" sz="2400" dirty="0"/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/>
              <a:t>Неудовлетворительные аналитические инструменты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/>
              <a:t>Ориентация на учебу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  <p:pic>
        <p:nvPicPr>
          <p:cNvPr id="2054" name="Picture 6" descr="Как планировать рабочее время, чтобы получить повышение?">
            <a:extLst>
              <a:ext uri="{FF2B5EF4-FFF2-40B4-BE49-F238E27FC236}">
                <a16:creationId xmlns:a16="http://schemas.microsoft.com/office/drawing/2014/main" id="{1156ED81-A7C5-411D-AB17-5A99DD5F5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1256" y="5800130"/>
            <a:ext cx="8269319" cy="5515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489393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6894" y="1226393"/>
            <a:ext cx="18424652" cy="5996883"/>
          </a:xfrm>
        </p:spPr>
        <p:txBody>
          <a:bodyPr/>
          <a:lstStyle/>
          <a:p>
            <a:pPr marL="0" algn="just">
              <a:lnSpc>
                <a:spcPct val="150000"/>
              </a:lnSpc>
              <a:spcBef>
                <a:spcPts val="0"/>
              </a:spcBef>
            </a:pPr>
            <a:r>
              <a:rPr lang="ru-RU" sz="2400" dirty="0"/>
              <a:t>Приложение уникально тем, что оно</a:t>
            </a:r>
            <a:r>
              <a:rPr lang="en-US" sz="2400" dirty="0"/>
              <a:t>: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/>
              <a:t>объединяет управление задачами с развитием критического и систематического мышления</a:t>
            </a:r>
            <a:r>
              <a:rPr lang="en-US" sz="2400" dirty="0"/>
              <a:t>;</a:t>
            </a:r>
            <a:endParaRPr lang="ru-RU" sz="2400" dirty="0"/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/>
              <a:t>учитывает индивидуальные потребности пользователей и предоставляет персонализированные рекомендации по управлению задачами и развитию навыков критического мышления.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/>
              <a:t>помогает пользователям разбивать сложные задачи на более мелкие компоненты и создавать систематичные планы для их выполнения, что способствует более успешному достижению целей.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/>
              <a:t>дает возможность анализировать свой прогресс, оценивать затраты времени и качество выполнения задач, что помогает им лучше понимать свои сильные и слабые стороны.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/>
              <a:t>возможность совместной работы над задачами и проектами делает  приложение полезным инструментом для студентов и профессионалов, работающих в команде.</a:t>
            </a:r>
          </a:p>
        </p:txBody>
      </p:sp>
      <p:pic>
        <p:nvPicPr>
          <p:cNvPr id="3076" name="Picture 4" descr="Процесс принятия решения о покупке: этапы, факторы влияния и советы для  повышения продаж | Семинары Moscow Business School">
            <a:extLst>
              <a:ext uri="{FF2B5EF4-FFF2-40B4-BE49-F238E27FC236}">
                <a16:creationId xmlns:a16="http://schemas.microsoft.com/office/drawing/2014/main" id="{8BB67612-3B60-4518-BE6A-1D718FC30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176" y="6815570"/>
            <a:ext cx="4735773" cy="4735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9367" y="1249043"/>
            <a:ext cx="18432491" cy="7554912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2400" dirty="0"/>
              <a:t>Рынок, на котором приложение работает, ориентирован на сегмент образования и профессионального развития. </a:t>
            </a:r>
          </a:p>
          <a:p>
            <a:pPr marL="358775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/>
              <a:t>Этот сегмент объединяет студентов, преподавателей, профессионалов, работающих над повышением своей профессиональной квалификации, а также обучающие центры и организации.</a:t>
            </a:r>
          </a:p>
          <a:p>
            <a:pPr marL="358775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/>
              <a:t>Образовательная индустрия является крупным и постоянно растущим сектором. Согласно исследованиям, </a:t>
            </a:r>
            <a:r>
              <a:rPr lang="ru-RU" sz="2400" dirty="0" err="1"/>
              <a:t>общеглобальный</a:t>
            </a:r>
            <a:r>
              <a:rPr lang="ru-RU" sz="2400" dirty="0"/>
              <a:t> объем рынка образования оценивается в несколько триллионов долларов. Он включает в себя как высшее образование, так и профессиональное обучение.</a:t>
            </a:r>
          </a:p>
          <a:p>
            <a:pPr marL="358775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/>
              <a:t>Рынок образования и управления временем </a:t>
            </a:r>
            <a:r>
              <a:rPr lang="ru-RU" sz="2400" dirty="0" err="1"/>
              <a:t>конкурентен</a:t>
            </a:r>
            <a:r>
              <a:rPr lang="ru-RU" sz="2400" dirty="0"/>
              <a:t>, но в нем есть пространство для инноваций и улучшений.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ru-RU" sz="2400" dirty="0"/>
          </a:p>
        </p:txBody>
      </p:sp>
      <p:pic>
        <p:nvPicPr>
          <p:cNvPr id="4100" name="Picture 4" descr="Отчет рынка мобильных приложений 2021 | Блог ASOMobile">
            <a:extLst>
              <a:ext uri="{FF2B5EF4-FFF2-40B4-BE49-F238E27FC236}">
                <a16:creationId xmlns:a16="http://schemas.microsoft.com/office/drawing/2014/main" id="{C24DF064-EB49-4301-84F4-805656D95A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36" t="11147"/>
          <a:stretch/>
        </p:blipFill>
        <p:spPr bwMode="auto">
          <a:xfrm>
            <a:off x="1358823" y="5131396"/>
            <a:ext cx="3797452" cy="584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114" y="1180837"/>
            <a:ext cx="18424652" cy="7554912"/>
          </a:xfrm>
        </p:spPr>
        <p:txBody>
          <a:bodyPr/>
          <a:lstStyle/>
          <a:p>
            <a:pPr marL="358775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Подписка с доступом к продвинутым функциям:  подписка с дополнительными возможностями, такими как более продвинутые аналитические инструменты, доступ к обучающим курсам и индивидуальной поддержке. </a:t>
            </a:r>
          </a:p>
          <a:p>
            <a:pPr marL="358775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Реклама и спонсорство: внедрение рекламных баннеров или видеорекламы в бесплатную версию приложения. Также можно искать спонсоров или партнеров, готовых размещать рекламу или предоставлять финансовую поддержку.</a:t>
            </a:r>
          </a:p>
          <a:p>
            <a:pPr marL="358775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Модель "</a:t>
            </a:r>
            <a:r>
              <a:rPr lang="ru-RU" sz="2400" dirty="0" err="1"/>
              <a:t>фримиум</a:t>
            </a:r>
            <a:r>
              <a:rPr lang="ru-RU" sz="2400" dirty="0"/>
              <a:t>": бесплатная версию приложения с ограниченным функционалом и возможностью покупки дополнительных функций или ресурсов внутри приложения.</a:t>
            </a:r>
          </a:p>
          <a:p>
            <a:pPr marL="358775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Партнерские соглашения: сотрудничество с образовательными учреждениями, тренинговыми центрами и компаниями, предоставляющими обучение и развитие навыков. Вы можете предложить им специальные условия для использования вашего приложения в рамках их курсов и программ.</a:t>
            </a:r>
          </a:p>
          <a:p>
            <a:pPr marL="358775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Продажа данных и аналитики: Анализ данных о планировании и выполнении задач может быть ценной информацией для образовательных и исследовательских организаций. </a:t>
            </a:r>
          </a:p>
          <a:p>
            <a:pPr marL="358775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Консультационные услуги: Предоставьте возможность пользователям заказывать индивидуальные консультации по управлению временем и развитию навыков мышления от профессионалов в данной области.</a:t>
            </a:r>
          </a:p>
          <a:p>
            <a:pPr marL="358775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Создание корпоративных версий: Разработайте корпоративные версии вашего приложения с функциями для управления задачами и развития навыков в командной среде. Это может заинтересовать компании, организации и образовательные учреждения.</a:t>
            </a:r>
          </a:p>
        </p:txBody>
      </p:sp>
      <p:pic>
        <p:nvPicPr>
          <p:cNvPr id="5124" name="Picture 4" descr="монетизация">
            <a:extLst>
              <a:ext uri="{FF2B5EF4-FFF2-40B4-BE49-F238E27FC236}">
                <a16:creationId xmlns:a16="http://schemas.microsoft.com/office/drawing/2014/main" id="{03B515FF-B1BE-4E72-88BF-3B625BE47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45" y="6667735"/>
            <a:ext cx="7582486" cy="4549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Проектный лидер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60679" y="6003307"/>
            <a:ext cx="4134612" cy="438912"/>
          </a:xfrm>
        </p:spPr>
        <p:txBody>
          <a:bodyPr/>
          <a:lstStyle/>
          <a:p>
            <a:r>
              <a:rPr lang="ru-RU" b="1" i="0" cap="all" dirty="0">
                <a:solidFill>
                  <a:srgbClr val="2C2C2C"/>
                </a:solidFill>
                <a:effectLst/>
                <a:latin typeface="Roboto" panose="02000000000000000000" pitchFamily="2" charset="0"/>
              </a:rPr>
              <a:t>ШАЯХМЕТОВ ИЛЬДАР ГАЗИНУРОВИЧ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796857" y="7261819"/>
            <a:ext cx="4134612" cy="2103120"/>
          </a:xfrm>
        </p:spPr>
        <p:txBody>
          <a:bodyPr/>
          <a:lstStyle/>
          <a:p>
            <a:r>
              <a:rPr lang="ru-RU" dirty="0"/>
              <a:t>Проектный</a:t>
            </a:r>
            <a:r>
              <a:rPr lang="en-US" dirty="0"/>
              <a:t> </a:t>
            </a:r>
            <a:r>
              <a:rPr lang="ru-RU" dirty="0"/>
              <a:t>программист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76276" y="5986818"/>
            <a:ext cx="4375774" cy="438912"/>
          </a:xfrm>
        </p:spPr>
        <p:txBody>
          <a:bodyPr/>
          <a:lstStyle/>
          <a:p>
            <a:r>
              <a:rPr lang="ru-RU" b="1" i="0" cap="all" dirty="0">
                <a:solidFill>
                  <a:srgbClr val="2C2C2C"/>
                </a:solidFill>
                <a:effectLst/>
                <a:latin typeface="Roboto" panose="02000000000000000000" pitchFamily="2" charset="0"/>
              </a:rPr>
              <a:t>ВЛАДИМИРОВ ДМИТРИЙ АЛЕКСЕЕВИЧ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 dirty="0"/>
              <a:t>Проектный Маркетолог</a:t>
            </a:r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393680" y="5987362"/>
            <a:ext cx="4134612" cy="438912"/>
          </a:xfrm>
        </p:spPr>
        <p:txBody>
          <a:bodyPr/>
          <a:lstStyle/>
          <a:p>
            <a:r>
              <a:rPr lang="ru-RU" dirty="0"/>
              <a:t>ТРУХАНОВ ДАНИИЛ АЛЕКСЕЕВИЧ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ru-RU" dirty="0"/>
              <a:t>Проектный </a:t>
            </a:r>
            <a:r>
              <a:rPr lang="en-US" dirty="0"/>
              <a:t>PR-</a:t>
            </a:r>
            <a:r>
              <a:rPr lang="ru-RU" dirty="0"/>
              <a:t>менеджер</a:t>
            </a:r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5143226" y="6003307"/>
            <a:ext cx="4134612" cy="805681"/>
          </a:xfrm>
        </p:spPr>
        <p:txBody>
          <a:bodyPr/>
          <a:lstStyle/>
          <a:p>
            <a:r>
              <a:rPr lang="ru-RU" dirty="0"/>
              <a:t>Хабибуллин Алмаз </a:t>
            </a:r>
            <a:r>
              <a:rPr lang="ru-RU" dirty="0" err="1"/>
              <a:t>Инсафович</a:t>
            </a:r>
            <a:endParaRPr lang="ru-RU" dirty="0"/>
          </a:p>
        </p:txBody>
      </p:sp>
      <p:sp>
        <p:nvSpPr>
          <p:cNvPr id="19" name="Текст 29">
            <a:extLst>
              <a:ext uri="{FF2B5EF4-FFF2-40B4-BE49-F238E27FC236}">
                <a16:creationId xmlns:a16="http://schemas.microsoft.com/office/drawing/2014/main" id="{AE5C1108-8D83-4A74-A4D8-5EF3E6403C36}"/>
              </a:ext>
            </a:extLst>
          </p:cNvPr>
          <p:cNvSpPr txBox="1">
            <a:spLocks/>
          </p:cNvSpPr>
          <p:nvPr/>
        </p:nvSpPr>
        <p:spPr>
          <a:xfrm>
            <a:off x="8731348" y="2807277"/>
            <a:ext cx="4134612" cy="911088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dirty="0"/>
              <a:t>ЯГАФАРОВА ГЮЗЕЛЬ АЛМАСОВНА</a:t>
            </a:r>
          </a:p>
        </p:txBody>
      </p:sp>
      <p:sp>
        <p:nvSpPr>
          <p:cNvPr id="34" name="Текст 24">
            <a:extLst>
              <a:ext uri="{FF2B5EF4-FFF2-40B4-BE49-F238E27FC236}">
                <a16:creationId xmlns:a16="http://schemas.microsoft.com/office/drawing/2014/main" id="{6AFE11F4-52F1-4E5B-B4B6-CD1A43F8A157}"/>
              </a:ext>
            </a:extLst>
          </p:cNvPr>
          <p:cNvSpPr txBox="1">
            <a:spLocks/>
          </p:cNvSpPr>
          <p:nvPr/>
        </p:nvSpPr>
        <p:spPr>
          <a:xfrm>
            <a:off x="8731348" y="3816402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dirty="0"/>
              <a:t>Проектный</a:t>
            </a:r>
            <a:r>
              <a:rPr lang="en-US" dirty="0"/>
              <a:t> </a:t>
            </a:r>
            <a:r>
              <a:rPr lang="ru-RU" dirty="0"/>
              <a:t>наставник</a:t>
            </a: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426464"/>
            <a:ext cx="16450877" cy="7554912"/>
          </a:xfrm>
        </p:spPr>
        <p:txBody>
          <a:bodyPr/>
          <a:lstStyle/>
          <a:p>
            <a:pPr marL="358775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Расширение функционала: В ближайшей перспективе планируется добавление дополнительных инструментов для управления задачами, таких как голосовые напоминания и интеграции с популярными календарными приложениями. Также планируется усовершенствование образовательных ресурсов с добавлением новых курсов и уроков.</a:t>
            </a:r>
          </a:p>
          <a:p>
            <a:pPr marL="358775" indent="-342900" algn="just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58775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Мобильное приложение для </a:t>
            </a:r>
            <a:r>
              <a:rPr lang="ru-RU" sz="2400" dirty="0" err="1"/>
              <a:t>iOS</a:t>
            </a:r>
            <a:r>
              <a:rPr lang="ru-RU" sz="2400" dirty="0"/>
              <a:t>: Разработка версии приложения для операционной системы </a:t>
            </a:r>
            <a:r>
              <a:rPr lang="ru-RU" sz="2400" dirty="0" err="1"/>
              <a:t>iOS</a:t>
            </a:r>
            <a:r>
              <a:rPr lang="ru-RU" sz="2400" dirty="0"/>
              <a:t>, чтобы охватить более широкую аудиторию среди пользователей iPhone и </a:t>
            </a:r>
            <a:r>
              <a:rPr lang="ru-RU" sz="2400" dirty="0" err="1"/>
              <a:t>iPad</a:t>
            </a:r>
            <a:r>
              <a:rPr lang="ru-RU" sz="2400" dirty="0"/>
              <a:t>.</a:t>
            </a:r>
          </a:p>
          <a:p>
            <a:pPr marL="358775" indent="-342900" algn="just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58775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Развитие сотрудничества: Установление партнерских отношений с образовательными учреждениями и тренинговыми центрами для интеграции вашего приложения в их обучающие программы.</a:t>
            </a:r>
          </a:p>
          <a:p>
            <a:pPr marL="358775" indent="-342900" algn="just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58775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Усиление маркетинга и продвижения: Расширение маркетинговых усилий для привлечения новых пользователей, включая сотрудничество с блогерами и ведущими в области образования и развития навыков.</a:t>
            </a:r>
          </a:p>
        </p:txBody>
      </p:sp>
      <p:pic>
        <p:nvPicPr>
          <p:cNvPr id="6148" name="Picture 4" descr="План развития санатория и увеличение загрузки">
            <a:extLst>
              <a:ext uri="{FF2B5EF4-FFF2-40B4-BE49-F238E27FC236}">
                <a16:creationId xmlns:a16="http://schemas.microsoft.com/office/drawing/2014/main" id="{EEC79DF7-481A-4D3B-A484-CCA1645C1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13" y="5430600"/>
            <a:ext cx="6810161" cy="577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373340" y="8335276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937) 36-27-988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ildar060301@mail.ru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3755</TotalTime>
  <Words>817</Words>
  <Application>Microsoft Office PowerPoint</Application>
  <PresentationFormat>Произвольный</PresentationFormat>
  <Paragraphs>71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Roboto</vt:lpstr>
      <vt:lpstr>ОБЛОЖКИ</vt:lpstr>
      <vt:lpstr>РАЗДЕЛИТЕЛИ</vt:lpstr>
      <vt:lpstr>Приложение Систематикс для планирования задач с интегрированием принципов критического и систематического мышления</vt:lpstr>
      <vt:lpstr>Актуальность проекта</vt:lpstr>
      <vt:lpstr>Проблема</vt:lpstr>
      <vt:lpstr>Решение</vt:lpstr>
      <vt:lpstr>Рынок</vt:lpstr>
      <vt:lpstr>Бизнес-модель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Marat Shayahmetov</cp:lastModifiedBy>
  <cp:revision>237</cp:revision>
  <dcterms:created xsi:type="dcterms:W3CDTF">2021-03-01T12:07:13Z</dcterms:created>
  <dcterms:modified xsi:type="dcterms:W3CDTF">2023-10-19T16:04:42Z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