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0">
          <p15:clr>
            <a:srgbClr val="747775"/>
          </p15:clr>
        </p15:guide>
        <p15:guide id="2" orient="horz" pos="1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18378E-8855-42AB-A106-05167B63EDEC}">
  <a:tblStyle styleId="{B618378E-8855-42AB-A106-05167B63ED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CA83F32-9E92-4C8A-AF15-D77E6FACA66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 orient="horz"/>
        <p:guide pos="17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9cfdbe054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g29cfdbe0545_0_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e29ae820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9e29ae820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e29ae820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e29ae820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0" name="Google Shape;34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2.jp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30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18.png"/><Relationship Id="rId8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43.png"/><Relationship Id="rId5" Type="http://schemas.openxmlformats.org/officeDocument/2006/relationships/image" Target="../media/image31.png"/><Relationship Id="rId6" Type="http://schemas.openxmlformats.org/officeDocument/2006/relationships/image" Target="../media/image40.png"/><Relationship Id="rId7" Type="http://schemas.openxmlformats.org/officeDocument/2006/relationships/image" Target="../media/image33.png"/><Relationship Id="rId8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Relationship Id="rId5" Type="http://schemas.openxmlformats.org/officeDocument/2006/relationships/image" Target="../media/image37.png"/><Relationship Id="rId6" Type="http://schemas.openxmlformats.org/officeDocument/2006/relationships/image" Target="../media/image36.png"/><Relationship Id="rId7" Type="http://schemas.openxmlformats.org/officeDocument/2006/relationships/image" Target="../media/image48.png"/><Relationship Id="rId8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Relationship Id="rId4" Type="http://schemas.openxmlformats.org/officeDocument/2006/relationships/image" Target="../media/image5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SJclbfTSV7pg5AKAUuYs-2ccZhq9C9Wb/view" TargetMode="External"/><Relationship Id="rId4" Type="http://schemas.openxmlformats.org/officeDocument/2006/relationships/image" Target="../media/image49.jpg"/><Relationship Id="rId5" Type="http://schemas.openxmlformats.org/officeDocument/2006/relationships/hyperlink" Target="http://drive.google.com/file/d/1MwUBjX4WCPpI_-PC3fPHDbtNcjfraNHc/view" TargetMode="External"/><Relationship Id="rId6" Type="http://schemas.openxmlformats.org/officeDocument/2006/relationships/image" Target="../media/image4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02050" y="1678325"/>
            <a:ext cx="50226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Высокотехнологичный</a:t>
            </a:r>
            <a:r>
              <a:rPr lang="ru" sz="3100">
                <a:solidFill>
                  <a:schemeClr val="dk1"/>
                </a:solidFill>
              </a:rPr>
              <a:t> автошампунь для бесконтактной мойки 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423907" y="-1888731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152400" y="1541400"/>
            <a:ext cx="41760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69999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Автошампунь позволяет обеспечить высокий уровень чистоты и сохранить качество поверхности автомобиля. Это бережное отношение к лакокрасочному покрытию с хорошей пеной для удаления грязи и масел, а также возможность образования защитной пленки на поверхности автомобиля.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6204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11421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 rotWithShape="1">
          <a:blip r:embed="rId5">
            <a:alphaModFix/>
          </a:blip>
          <a:srcRect b="8037" l="24327" r="23745" t="30654"/>
          <a:stretch/>
        </p:blipFill>
        <p:spPr>
          <a:xfrm>
            <a:off x="4728296" y="1823713"/>
            <a:ext cx="2411451" cy="189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2171442" y="250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1110800" y="2749500"/>
            <a:ext cx="6777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Сегмент клиентов А</a:t>
            </a:r>
            <a:r>
              <a:rPr lang="ru">
                <a:solidFill>
                  <a:srgbClr val="132C40"/>
                </a:solidFill>
              </a:rPr>
              <a:t> -</a:t>
            </a:r>
            <a:r>
              <a:rPr lang="ru">
                <a:solidFill>
                  <a:srgbClr val="132C40"/>
                </a:solidFill>
              </a:rPr>
              <a:t> пользователь готов купить продукт, если он попадет в нужные характеристики.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1960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270027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27"/>
          <p:cNvCxnSpPr/>
          <p:nvPr/>
        </p:nvCxnSpPr>
        <p:spPr>
          <a:xfrm flipH="1">
            <a:off x="3071450" y="837850"/>
            <a:ext cx="364500" cy="58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27"/>
          <p:cNvCxnSpPr/>
          <p:nvPr/>
        </p:nvCxnSpPr>
        <p:spPr>
          <a:xfrm>
            <a:off x="4911375" y="795250"/>
            <a:ext cx="357000" cy="60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7"/>
          <p:cNvSpPr txBox="1"/>
          <p:nvPr/>
        </p:nvSpPr>
        <p:spPr>
          <a:xfrm>
            <a:off x="530800" y="1489325"/>
            <a:ext cx="3667200" cy="1159500"/>
          </a:xfrm>
          <a:prstGeom prst="rect">
            <a:avLst/>
          </a:prstGeom>
          <a:noFill/>
          <a:ln cap="flat" cmpd="sng" w="38100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производители автохимии, торговые сети,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 также компании, специализирующиеся на производстве средств для ухода за автомобилями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4572025" y="1489325"/>
            <a:ext cx="3072000" cy="1159500"/>
          </a:xfrm>
          <a:prstGeom prst="rect">
            <a:avLst/>
          </a:prstGeom>
          <a:noFill/>
          <a:ln cap="flat" cmpd="sng" w="38100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магазины розничной торговли, частные лица,  онлайн магазины, автомойки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6" name="Google Shape;15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22" y="3390175"/>
            <a:ext cx="2083800" cy="121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4202" y="3390172"/>
            <a:ext cx="2083801" cy="125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9963" y="790393"/>
            <a:ext cx="1496250" cy="5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87224" y="506499"/>
            <a:ext cx="882150" cy="8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243" y="3328168"/>
            <a:ext cx="940950" cy="94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43841" y="4650350"/>
            <a:ext cx="2043958" cy="3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87175" y="3179965"/>
            <a:ext cx="1269675" cy="73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0800" y="4658625"/>
            <a:ext cx="2306224" cy="38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33967" y="9801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101325" y="1862775"/>
            <a:ext cx="84633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Плохие моющие свойства;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Малая эффективность удаления различных загрязнений;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Коррозия;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Повреждение </a:t>
            </a:r>
            <a:r>
              <a:rPr lang="ru">
                <a:solidFill>
                  <a:srgbClr val="132C40"/>
                </a:solidFill>
              </a:rPr>
              <a:t>лакокрасочного</a:t>
            </a:r>
            <a:r>
              <a:rPr lang="ru">
                <a:solidFill>
                  <a:srgbClr val="132C40"/>
                </a:solidFill>
              </a:rPr>
              <a:t> </a:t>
            </a:r>
            <a:r>
              <a:rPr lang="ru">
                <a:solidFill>
                  <a:srgbClr val="132C40"/>
                </a:solidFill>
              </a:rPr>
              <a:t>покрытия;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Загрязнение окружающей среды.</a:t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415618" y="632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600" y="1372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2178" y="260138"/>
            <a:ext cx="2120896" cy="15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1" y="3108151"/>
            <a:ext cx="2375949" cy="174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9633" y="3108150"/>
            <a:ext cx="2326718" cy="174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6350" y="260150"/>
            <a:ext cx="1632509" cy="15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0425" y="3108150"/>
            <a:ext cx="1745050" cy="17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128334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456825" y="1537023"/>
            <a:ext cx="7993200" cy="28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Улучшенная </a:t>
            </a:r>
            <a:r>
              <a:rPr lang="ru">
                <a:solidFill>
                  <a:srgbClr val="132C40"/>
                </a:solidFill>
              </a:rPr>
              <a:t>формула состава, в которой состоят</a:t>
            </a:r>
            <a:r>
              <a:rPr lang="ru">
                <a:solidFill>
                  <a:srgbClr val="132C40"/>
                </a:solidFill>
              </a:rPr>
              <a:t>:</a:t>
            </a:r>
            <a:endParaRPr>
              <a:solidFill>
                <a:srgbClr val="132C40"/>
              </a:solidFill>
            </a:endParaRPr>
          </a:p>
          <a:p>
            <a:pPr indent="0" lvl="0" marL="134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1)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Анионные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 ПАВ (АПАВ):  хорошая моющая способность, растворяет жир и сложные загрязнения; </a:t>
            </a:r>
            <a:endParaRPr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0" lvl="0" marL="134999" rt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2) </a:t>
            </a:r>
            <a:r>
              <a:rPr lang="ru">
                <a:solidFill>
                  <a:srgbClr val="132C40"/>
                </a:solidFill>
              </a:rPr>
              <a:t>Неионогенные ПАВ (НПАВ):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 удерживают загрязнения в растворе; химическая стойкость в жесткой воде;</a:t>
            </a:r>
            <a:endParaRPr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0" lvl="0" marL="134999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3) </a:t>
            </a:r>
            <a:r>
              <a:rPr lang="ru">
                <a:highlight>
                  <a:srgbClr val="FFFFFF"/>
                </a:highlight>
              </a:rPr>
              <a:t>Комплексообразователи: смягчает воду, позволяет моющему средству попадать в более труднодоступные места; </a:t>
            </a:r>
            <a:endParaRPr>
              <a:highlight>
                <a:srgbClr val="FFFFFF"/>
              </a:highlight>
            </a:endParaRPr>
          </a:p>
          <a:p>
            <a:pPr indent="0" lvl="0" marL="134999" rt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4)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Смачиватели: позволяет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поддерживать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контакт жидкости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 с твердой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поверхностью;</a:t>
            </a:r>
            <a:endParaRPr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0" lvl="0" marL="134999" rt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5) </a:t>
            </a:r>
            <a:r>
              <a:rPr lang="ru">
                <a:solidFill>
                  <a:srgbClr val="132C40"/>
                </a:solidFill>
              </a:rPr>
              <a:t>Использование натуральных и биоразлагаемых компонентов, которые помогают снизить вредность автошампуней на окружающую среду.</a:t>
            </a:r>
            <a:endParaRPr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0" lvl="0" marL="269999" rt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3958" y="118988"/>
            <a:ext cx="2155541" cy="16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775" y="3709025"/>
            <a:ext cx="1998183" cy="132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4" name="Google Shape;204;p30"/>
          <p:cNvSpPr txBox="1"/>
          <p:nvPr>
            <p:ph idx="1" type="body"/>
          </p:nvPr>
        </p:nvSpPr>
        <p:spPr>
          <a:xfrm>
            <a:off x="356132" y="1481081"/>
            <a:ext cx="7743900" cy="6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132C40"/>
                </a:solidFill>
              </a:rPr>
              <a:t>Ценность заключается в разработке технологии получения высококонцентрированных автошампуней</a:t>
            </a:r>
            <a:r>
              <a:rPr lang="ru" sz="1600">
                <a:highlight>
                  <a:schemeClr val="lt1"/>
                </a:highlight>
              </a:rPr>
              <a:t>.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808057" y="2127050"/>
            <a:ext cx="51189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стартап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Молекулярный блеск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производителям  и потребителям моющих средств для автомобилей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</a:t>
            </a: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улучшения эффективностей автошампуней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подобранного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инновационного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состава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ый продукт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4100" y="380225"/>
            <a:ext cx="2161825" cy="17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4100" y="2322275"/>
            <a:ext cx="2161825" cy="21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488957" y="214923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B2B, В2С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целевая аудитория - это производители автохимии, автомойки и потребители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 165 рублей за 1 кг.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Приблизительные продажи в месяц -  1 т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- 396 000 рублей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3" name="Google Shape;22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788" y="270650"/>
            <a:ext cx="1356575" cy="15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5550" y="331700"/>
            <a:ext cx="1661575" cy="14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950" y="3514713"/>
            <a:ext cx="280035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2525" y="2789053"/>
            <a:ext cx="2800351" cy="2100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4825" y="408275"/>
            <a:ext cx="2137800" cy="14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22625" y="3668409"/>
            <a:ext cx="1356575" cy="122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25225" y="510414"/>
            <a:ext cx="1356575" cy="122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401726" y="789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401719" y="1952513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России большое количество производителей автошампуней.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тратеги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за счет чего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можно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преодолеть конкурентов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состоит в разработке технологии получения более высококонцентрированных систем, которые имеют более меньший расход автошампуня на количество воды в отличии от других производителей.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2"/>
          <p:cNvSpPr txBox="1"/>
          <p:nvPr>
            <p:ph type="title"/>
          </p:nvPr>
        </p:nvSpPr>
        <p:spPr>
          <a:xfrm>
            <a:off x="401725" y="8232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9" name="Google Shape;23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3921875" y="44075"/>
            <a:ext cx="764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ТАЙФУН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pic>
        <p:nvPicPr>
          <p:cNvPr id="244" name="Google Shape;24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6575" y="269996"/>
            <a:ext cx="1274700" cy="151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575" y="3394275"/>
            <a:ext cx="1596825" cy="159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2"/>
          <p:cNvSpPr txBox="1"/>
          <p:nvPr/>
        </p:nvSpPr>
        <p:spPr>
          <a:xfrm>
            <a:off x="1110688" y="3071175"/>
            <a:ext cx="62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 ХОРС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47" name="Google Shape;247;p32"/>
          <p:cNvSpPr txBox="1"/>
          <p:nvPr/>
        </p:nvSpPr>
        <p:spPr>
          <a:xfrm>
            <a:off x="7171513" y="-17575"/>
            <a:ext cx="1161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1700">
                <a:solidFill>
                  <a:schemeClr val="dk2"/>
                </a:solidFill>
                <a:highlight>
                  <a:srgbClr val="FFFFFF"/>
                </a:highlight>
              </a:rPr>
              <a:t> </a:t>
            </a: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GRASS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48" name="Google Shape;248;p32"/>
          <p:cNvSpPr txBox="1"/>
          <p:nvPr/>
        </p:nvSpPr>
        <p:spPr>
          <a:xfrm>
            <a:off x="5607850" y="44075"/>
            <a:ext cx="11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Dr. Activе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6915400" y="3071175"/>
            <a:ext cx="514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AGA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50" name="Google Shape;250;p32"/>
          <p:cNvSpPr txBox="1"/>
          <p:nvPr/>
        </p:nvSpPr>
        <p:spPr>
          <a:xfrm>
            <a:off x="5246375" y="3071175"/>
            <a:ext cx="661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FILL inn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3862438" y="3071175"/>
            <a:ext cx="92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ASTROhim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2631000" y="3071175"/>
            <a:ext cx="708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900">
                <a:solidFill>
                  <a:schemeClr val="dk2"/>
                </a:solidFill>
                <a:highlight>
                  <a:srgbClr val="FFFFFF"/>
                </a:highlight>
              </a:rPr>
              <a:t>Hi-Gear</a:t>
            </a:r>
            <a:endParaRPr b="1" sz="9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0951" y="3475050"/>
            <a:ext cx="838352" cy="151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8225" y="3323813"/>
            <a:ext cx="1667287" cy="166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 rotWithShape="1">
          <a:blip r:embed="rId7">
            <a:alphaModFix/>
          </a:blip>
          <a:srcRect b="0" l="29472" r="24143" t="0"/>
          <a:stretch/>
        </p:blipFill>
        <p:spPr>
          <a:xfrm>
            <a:off x="5085500" y="3357363"/>
            <a:ext cx="12747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4915" y="3399425"/>
            <a:ext cx="1516072" cy="151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19747" y="255825"/>
            <a:ext cx="1196054" cy="159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45775" y="310750"/>
            <a:ext cx="1388250" cy="146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3"/>
          <p:cNvGraphicFramePr/>
          <p:nvPr/>
        </p:nvGraphicFramePr>
        <p:xfrm>
          <a:off x="457200" y="5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{B618378E-8855-42AB-A106-05167B63EDEC}</a:tableStyleId>
              </a:tblPr>
              <a:tblGrid>
                <a:gridCol w="1366250"/>
                <a:gridCol w="1093625"/>
                <a:gridCol w="1093625"/>
                <a:gridCol w="1972700"/>
                <a:gridCol w="1305050"/>
                <a:gridCol w="1305050"/>
              </a:tblGrid>
              <a:tr h="74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Название производителя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 концентрата автошампуня, мл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 воды, л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Моющая способность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 моек на 1 л автошампуня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 за автомойку, руб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4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Молекулярный блеск</a:t>
                      </a:r>
                      <a:endParaRPr b="1" sz="1000"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31</a:t>
                      </a:r>
                      <a:r>
                        <a:rPr lang="ru" sz="1000"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</a:t>
                      </a:r>
                      <a:endParaRPr sz="1000"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</a:t>
                      </a:r>
                      <a:endParaRPr sz="1000"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Безопасно удаляет все загрязнения без разводов, </a:t>
                      </a: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действует</a:t>
                      </a: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быстро и эффективно с первого раза.</a:t>
                      </a:r>
                      <a:endParaRPr sz="10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10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8,25</a:t>
                      </a:r>
                      <a:endParaRPr sz="10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88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Grass - Автошампунь, активная пена "Active Foam Pink"</a:t>
                      </a:r>
                      <a:endParaRPr b="1"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450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Эффективно удаляет дорожную грязь, пыль, масло, следы от насекомых. Легко смывается.</a:t>
                      </a:r>
                      <a:endParaRPr sz="10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10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34,75</a:t>
                      </a:r>
                      <a:endParaRPr sz="10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125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Шампунь AutoFlex ECO биоразлагаемый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500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Быстродействующая формула для безопасного удаления трудных загрязнений с кузова автомобиля, таких как грязь, следы осадков, соляные разводы, жир и другие.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31,58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1119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Автошампунь для б/м K-PARTS SOFT Karcher 9.605-626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420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Бережно удаляет стойкие загрязнения, не оставляя разводов на кузове. Подходит для любой воды, совместим с различными типами восков.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30,40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457200" y="40800"/>
            <a:ext cx="3141900" cy="45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4"/>
          <p:cNvSpPr txBox="1"/>
          <p:nvPr>
            <p:ph type="title"/>
          </p:nvPr>
        </p:nvSpPr>
        <p:spPr>
          <a:xfrm>
            <a:off x="401725" y="23700"/>
            <a:ext cx="299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>
                <a:solidFill>
                  <a:schemeClr val="lt1"/>
                </a:solidFill>
              </a:rPr>
              <a:t>БИЗНЕС-МОДЕЛЬ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78" name="Google Shape;27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2" name="Google Shape;282;p34"/>
          <p:cNvGraphicFramePr/>
          <p:nvPr/>
        </p:nvGraphicFramePr>
        <p:xfrm>
          <a:off x="457188" y="616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{B618378E-8855-42AB-A106-05167B63EDEC}</a:tableStyleId>
              </a:tblPr>
              <a:tblGrid>
                <a:gridCol w="1072200"/>
                <a:gridCol w="1625050"/>
                <a:gridCol w="1590775"/>
                <a:gridCol w="1783875"/>
                <a:gridCol w="1578825"/>
              </a:tblGrid>
              <a:tr h="2020700">
                <a:tc rowSpan="2">
                  <a:txBody>
                    <a:bodyPr/>
                    <a:lstStyle/>
                    <a:p>
                      <a:pPr indent="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Ключевые партнеры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Автомойки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12537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Ключевые действия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2537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состава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2537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Получение опытной партии автошампуня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2537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опытно-промышленных испытаний, корректировка состава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2537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Организация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опытно-промышленного производства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Ценностное предложение</a:t>
                      </a:r>
                      <a:endParaRPr b="1" sz="9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141478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</a:t>
                      </a:r>
                      <a:r>
                        <a:rPr lang="ru" sz="9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сследования и разработка инновационной формулы автошампуня, которая обеспечивает высокую моющую способность элементов кузова автомобиля и экономичность продукта.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Взаимоотношения</a:t>
                      </a: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с клиентами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Удовлетворение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запросов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клиентов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Поддержка производств и клиентов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Сервис для 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самостоятельного заказа(рейтинг, отзывы, обратная связь)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119075" marL="91425"/>
                </a:tc>
                <a:tc rowSpan="2">
                  <a:txBody>
                    <a:bodyPr/>
                    <a:lstStyle/>
                    <a:p>
                      <a:pPr indent="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Клиенты</a:t>
                      </a:r>
                      <a:endParaRPr b="1"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Производители автохимии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Компании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Торговые сети 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Магазин розничной торговли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Частные лица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5715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Онлайн магазины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1394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Ключевые ресурсы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оснащенная 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современным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оборудованием лаборатория,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специальные 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химические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реактивы.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 vMerge="1"/>
                <a:tc>
                  <a:txBody>
                    <a:bodyPr/>
                    <a:lstStyle/>
                    <a:p>
                      <a:pPr indent="0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Канал сбыта</a:t>
                      </a:r>
                      <a:endParaRPr b="1"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создать собственный сайт, 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66675" lvl="0" marL="0" marR="13672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900"/>
                        <a:buFont typeface="Raleway"/>
                        <a:buChar char="●"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коммерческие предприятия как автомойки и магазины автозапчастей.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9525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 vMerge="1"/>
              </a:tr>
              <a:tr h="7688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Издержки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Затраты на испытания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Затраты на сырье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Потоки доходов</a:t>
                      </a:r>
                      <a:endParaRPr b="1"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Продажа технологии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Продажа продукта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/>
          <p:nvPr>
            <p:ph type="title"/>
          </p:nvPr>
        </p:nvSpPr>
        <p:spPr>
          <a:xfrm>
            <a:off x="456817" y="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35"/>
          <p:cNvSpPr txBox="1"/>
          <p:nvPr>
            <p:ph idx="1" type="body"/>
          </p:nvPr>
        </p:nvSpPr>
        <p:spPr>
          <a:xfrm>
            <a:off x="457200" y="647453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Разработан состав продукта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Получены опытные образцы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Организован контроль параметров продукта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В настоящее время  идет </a:t>
            </a:r>
            <a:r>
              <a:rPr lang="ru"/>
              <a:t>взаимодействие</a:t>
            </a:r>
            <a:r>
              <a:rPr lang="ru"/>
              <a:t> с заказчиком по корректировке </a:t>
            </a:r>
            <a:r>
              <a:rPr lang="ru"/>
              <a:t>состава</a:t>
            </a:r>
            <a:r>
              <a:rPr lang="ru"/>
              <a:t> для улучшения параметров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3" name="Google Shape;2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675" y="2010100"/>
            <a:ext cx="2122802" cy="2830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650" y="2010100"/>
            <a:ext cx="1935574" cy="283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type="title"/>
          </p:nvPr>
        </p:nvSpPr>
        <p:spPr>
          <a:xfrm>
            <a:off x="456829" y="0"/>
            <a:ext cx="67575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Контроль параметров продукта</a:t>
            </a:r>
            <a:endParaRPr/>
          </a:p>
        </p:txBody>
      </p:sp>
      <p:graphicFrame>
        <p:nvGraphicFramePr>
          <p:cNvPr id="300" name="Google Shape;300;p36"/>
          <p:cNvGraphicFramePr/>
          <p:nvPr/>
        </p:nvGraphicFramePr>
        <p:xfrm>
          <a:off x="456825" y="566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{B618378E-8855-42AB-A106-05167B63EDEC}</a:tableStyleId>
              </a:tblPr>
              <a:tblGrid>
                <a:gridCol w="1689125"/>
                <a:gridCol w="1689125"/>
                <a:gridCol w="1689125"/>
                <a:gridCol w="1689125"/>
                <a:gridCol w="1689125"/>
              </a:tblGrid>
              <a:tr h="106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Параметры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Нормы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Автошампунь разработанный </a:t>
                      </a:r>
                      <a:endParaRPr sz="16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Автошампунь </a:t>
                      </a:r>
                      <a:r>
                        <a:rPr lang="ru" sz="1500">
                          <a:solidFill>
                            <a:srgbClr val="262626"/>
                          </a:solidFill>
                          <a:highlight>
                            <a:srgbClr val="FFFFFF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AVS "Active Foam"</a:t>
                      </a:r>
                      <a:endParaRPr sz="1500">
                        <a:solidFill>
                          <a:srgbClr val="262626"/>
                        </a:solidFill>
                        <a:highlight>
                          <a:srgbClr val="FFFFFF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79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pH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11,00-13,00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12,20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12,50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12,32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879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Вязкость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6502,8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6119,1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2522,3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162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Внешний вид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Цветная жидкость, без посторонних включений и осадка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Прозрачная жидкость розового цвета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Прозрачная жидкость </a:t>
                      </a: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лазурного</a:t>
                      </a:r>
                      <a:r>
                        <a:rPr lang="ru" sz="16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цвета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Прозрачная жидкость голубого цвета</a:t>
                      </a:r>
                      <a:endParaRPr sz="16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/>
          <p:cNvSpPr txBox="1"/>
          <p:nvPr>
            <p:ph type="title"/>
          </p:nvPr>
        </p:nvSpPr>
        <p:spPr>
          <a:xfrm>
            <a:off x="3407996" y="0"/>
            <a:ext cx="23280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Видеообзор</a:t>
            </a:r>
            <a:endParaRPr/>
          </a:p>
        </p:txBody>
      </p:sp>
      <p:pic>
        <p:nvPicPr>
          <p:cNvPr id="306" name="Google Shape;306;p37" title="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700" y="771625"/>
            <a:ext cx="4310300" cy="3232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7" title="2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7650" y="771631"/>
            <a:ext cx="4310300" cy="3232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8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13" name="Google Shape;313;p38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{CCA83F32-9E92-4C8A-AF15-D77E6FACA66B}</a:tableStyleId>
              </a:tblPr>
              <a:tblGrid>
                <a:gridCol w="2423000"/>
                <a:gridCol w="2955800"/>
                <a:gridCol w="2689400"/>
              </a:tblGrid>
              <a:tr h="533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9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Смирнова Анастасия Владиславовна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Яковлева Анна Васильевна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Иванова Екатерина Сергеевна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4" name="Google Shape;31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0" name="Google Shape;3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0600" y="1516400"/>
            <a:ext cx="820975" cy="10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8"/>
          <p:cNvPicPr preferRelativeResize="0"/>
          <p:nvPr/>
        </p:nvPicPr>
        <p:blipFill rotWithShape="1">
          <a:blip r:embed="rId4">
            <a:alphaModFix/>
          </a:blip>
          <a:srcRect b="4997" l="4461" r="0" t="0"/>
          <a:stretch/>
        </p:blipFill>
        <p:spPr>
          <a:xfrm>
            <a:off x="6680600" y="2697575"/>
            <a:ext cx="820974" cy="108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8"/>
          <p:cNvPicPr preferRelativeResize="0"/>
          <p:nvPr/>
        </p:nvPicPr>
        <p:blipFill rotWithShape="1">
          <a:blip r:embed="rId5">
            <a:alphaModFix/>
          </a:blip>
          <a:srcRect b="11988" l="15418" r="8477" t="15657"/>
          <a:stretch/>
        </p:blipFill>
        <p:spPr>
          <a:xfrm>
            <a:off x="6680600" y="3908500"/>
            <a:ext cx="820977" cy="1085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9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8" name="Google Shape;328;p39"/>
          <p:cNvSpPr txBox="1"/>
          <p:nvPr>
            <p:ph idx="1" type="body"/>
          </p:nvPr>
        </p:nvSpPr>
        <p:spPr>
          <a:xfrm>
            <a:off x="456825" y="1433725"/>
            <a:ext cx="7973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Доработать состав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Испытать автошампунь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Обсудить продукт с заказчиком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Продать технологию и продукт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29" name="Google Shape;329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7" name="Google Shape;3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5200" y="2330425"/>
            <a:ext cx="2146425" cy="214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3" name="Google Shape;343;p40"/>
          <p:cNvSpPr txBox="1"/>
          <p:nvPr>
            <p:ph idx="1" type="body"/>
          </p:nvPr>
        </p:nvSpPr>
        <p:spPr>
          <a:xfrm>
            <a:off x="401718" y="24139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Смирнова Анастасия Владиславовна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44" name="Google Shape;344;p40"/>
          <p:cNvSpPr txBox="1"/>
          <p:nvPr>
            <p:ph idx="1" type="body"/>
          </p:nvPr>
        </p:nvSpPr>
        <p:spPr>
          <a:xfrm>
            <a:off x="4313822" y="2385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Leader ID 4996868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Телефон 8(926)729-45-82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Почта 89267294582nastya 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45" name="Google Shape;345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