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74" r:id="rId2"/>
  </p:sldMasterIdLst>
  <p:notesMasterIdLst>
    <p:notesMasterId r:id="rId21"/>
  </p:notesMasterIdLst>
  <p:sldIdLst>
    <p:sldId id="256" r:id="rId3"/>
    <p:sldId id="258" r:id="rId4"/>
    <p:sldId id="321" r:id="rId5"/>
    <p:sldId id="320" r:id="rId6"/>
    <p:sldId id="276" r:id="rId7"/>
    <p:sldId id="274" r:id="rId8"/>
    <p:sldId id="279" r:id="rId9"/>
    <p:sldId id="261" r:id="rId10"/>
    <p:sldId id="260" r:id="rId11"/>
    <p:sldId id="316" r:id="rId12"/>
    <p:sldId id="267" r:id="rId13"/>
    <p:sldId id="264" r:id="rId14"/>
    <p:sldId id="271" r:id="rId15"/>
    <p:sldId id="318" r:id="rId16"/>
    <p:sldId id="284" r:id="rId17"/>
    <p:sldId id="266" r:id="rId18"/>
    <p:sldId id="312" r:id="rId19"/>
    <p:sldId id="286" r:id="rId20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F3"/>
    <a:srgbClr val="34607F"/>
    <a:srgbClr val="FCFCFC"/>
    <a:srgbClr val="5696CB"/>
    <a:srgbClr val="1336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85DCE7-1E49-41FC-B437-AEF1DC2B1E36}">
  <a:tblStyle styleId="{7C85DCE7-1E49-41FC-B437-AEF1DC2B1E3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Всего, тыс.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3050677244292783"/>
                  <c:y val="-6.7460526182965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B4-4540-9AA8-4CFEB21863F5}"/>
                </c:ext>
              </c:extLst>
            </c:dLbl>
            <c:dLbl>
              <c:idx val="1"/>
              <c:layout>
                <c:manualLayout>
                  <c:x val="-0.13741163650432306"/>
                  <c:y val="-6.4681327193699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B4-4540-9AA8-4CFEB21863F5}"/>
                </c:ext>
              </c:extLst>
            </c:dLbl>
            <c:dLbl>
              <c:idx val="2"/>
              <c:layout>
                <c:manualLayout>
                  <c:x val="-0.14718960408200696"/>
                  <c:y val="-6.7460526182965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B4-4540-9AA8-4CFEB21863F5}"/>
                </c:ext>
              </c:extLst>
            </c:dLbl>
            <c:dLbl>
              <c:idx val="3"/>
              <c:layout>
                <c:manualLayout>
                  <c:x val="-0.13278191700731362"/>
                  <c:y val="-0.130164377055111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B4-4540-9AA8-4CFEB21863F5}"/>
                </c:ext>
              </c:extLst>
            </c:dLbl>
            <c:dLbl>
              <c:idx val="4"/>
              <c:layout>
                <c:manualLayout>
                  <c:x val="-0.1523139784284078"/>
                  <c:y val="-4.5578119612346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8B4-4540-9AA8-4CFEB21863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0.0</c:formatCode>
                <c:ptCount val="5"/>
                <c:pt idx="0">
                  <c:v>114382</c:v>
                </c:pt>
                <c:pt idx="1">
                  <c:v>114841</c:v>
                </c:pt>
                <c:pt idx="2">
                  <c:v>114512</c:v>
                </c:pt>
                <c:pt idx="3">
                  <c:v>111294</c:v>
                </c:pt>
                <c:pt idx="4">
                  <c:v>125022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8B4-4540-9AA8-4CFEB2186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580864"/>
        <c:axId val="88582400"/>
      </c:lineChart>
      <c:catAx>
        <c:axId val="8858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582400"/>
        <c:crosses val="autoZero"/>
        <c:auto val="1"/>
        <c:lblAlgn val="ctr"/>
        <c:lblOffset val="100"/>
        <c:noMultiLvlLbl val="0"/>
      </c:catAx>
      <c:valAx>
        <c:axId val="88582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8858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2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рублей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0681048918335491E-2"/>
                  <c:y val="-0.106258218333041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12-4C20-A501-B6279C54D2CD}"/>
                </c:ext>
              </c:extLst>
            </c:dLbl>
            <c:dLbl>
              <c:idx val="1"/>
              <c:layout>
                <c:manualLayout>
                  <c:x val="-0.13077427857261156"/>
                  <c:y val="-0.1046836151806058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12-4C20-A501-B6279C54D2CD}"/>
                </c:ext>
              </c:extLst>
            </c:dLbl>
            <c:dLbl>
              <c:idx val="2"/>
              <c:layout>
                <c:manualLayout>
                  <c:x val="-0.14028061286757243"/>
                  <c:y val="-0.11180075160242492"/>
                </c:manualLayout>
              </c:layout>
              <c:tx>
                <c:rich>
                  <a:bodyPr/>
                  <a:lstStyle/>
                  <a:p>
                    <a:fld id="{D49261BC-58BB-4E04-8B0B-1D3BEDEC1426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312-4C20-A501-B6279C54D2CD}"/>
                </c:ext>
              </c:extLst>
            </c:dLbl>
            <c:dLbl>
              <c:idx val="3"/>
              <c:layout>
                <c:manualLayout>
                  <c:x val="-0.11589699147970203"/>
                  <c:y val="-0.1308871413664570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12-4C20-A501-B6279C54D2CD}"/>
                </c:ext>
              </c:extLst>
            </c:dLbl>
            <c:dLbl>
              <c:idx val="4"/>
              <c:layout>
                <c:manualLayout>
                  <c:x val="6.5371303801059237E-3"/>
                  <c:y val="-9.7896624788425105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312-4C20-A501-B6279C54D2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0.0</c:formatCode>
                <c:ptCount val="5"/>
                <c:pt idx="0">
                  <c:v>4267.3</c:v>
                </c:pt>
                <c:pt idx="1">
                  <c:v>5273</c:v>
                </c:pt>
                <c:pt idx="2">
                  <c:v>6195.9</c:v>
                </c:pt>
                <c:pt idx="3">
                  <c:v>5916.7</c:v>
                </c:pt>
                <c:pt idx="4">
                  <c:v>7486.2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312-4C20-A501-B6279C54D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580864"/>
        <c:axId val="88582400"/>
      </c:lineChart>
      <c:catAx>
        <c:axId val="8858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582400"/>
        <c:crosses val="autoZero"/>
        <c:auto val="1"/>
        <c:lblAlgn val="ctr"/>
        <c:lblOffset val="100"/>
        <c:noMultiLvlLbl val="0"/>
      </c:catAx>
      <c:valAx>
        <c:axId val="88582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8858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accent5"/>
                </a:solidFill>
              </a:rPr>
              <a:t>Средняя</a:t>
            </a:r>
            <a:r>
              <a:rPr lang="ru-RU" baseline="0" dirty="0">
                <a:solidFill>
                  <a:schemeClr val="accent5"/>
                </a:solidFill>
              </a:rPr>
              <a:t> заработная плата в РБ</a:t>
            </a:r>
            <a:endParaRPr lang="ru-RU" dirty="0">
              <a:solidFill>
                <a:schemeClr val="accent5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рублей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solidFill>
                <a:schemeClr val="bg1">
                  <a:alpha val="6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30358</c:v>
                </c:pt>
                <c:pt idx="1">
                  <c:v>33753</c:v>
                </c:pt>
                <c:pt idx="2">
                  <c:v>36465</c:v>
                </c:pt>
                <c:pt idx="3">
                  <c:v>28738</c:v>
                </c:pt>
                <c:pt idx="4">
                  <c:v>42848</c:v>
                </c:pt>
                <c:pt idx="5">
                  <c:v>49085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0-49D8-A20E-481B0F538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747648"/>
        <c:axId val="94749440"/>
      </c:barChart>
      <c:catAx>
        <c:axId val="94747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749440"/>
        <c:crosses val="autoZero"/>
        <c:auto val="1"/>
        <c:lblAlgn val="ctr"/>
        <c:lblOffset val="100"/>
        <c:noMultiLvlLbl val="0"/>
      </c:catAx>
      <c:valAx>
        <c:axId val="94749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74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>
        <a:lumMod val="5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4" name="Google Shape;4;n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marL="4572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 lvl="0"/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4e43ccfeb_5_86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152" name="Google Shape;152;g74e43ccfeb_5_86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80360d04b_0_29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165" name="Google Shape;165;g780360d04b_0_29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780360d04b_0_1372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588" name="Google Shape;588;g780360d04b_0_1372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74e0427b6d_0_37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571" name="Google Shape;571;g74e0427b6d_0_37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77fad2794a_0_6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689" name="Google Shape;689;g77fad2794a_0_6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80360d04b_0_1232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201" name="Google Shape;201;g780360d04b_0_1232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4e0427b6d_0_18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193" name="Google Shape;193;g74e0427b6d_0_18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74e43ccfeb_5_103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451" name="Google Shape;451;g74e43ccfeb_5_10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74e0427b6d_0_61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271" name="Google Shape;271;g74e0427b6d_0_61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780360d04b_0_1299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548" name="Google Shape;548;g780360d04b_0_1299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780360d04b_0_1332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772" name="Google Shape;772;g780360d04b_0_1332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780360d04b_0_261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366" name="Google Shape;366;g780360d04b_0_261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780360d04b_0_925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724" name="Google Shape;724;g780360d04b_0_925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780360d04b_0_888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800" name="Google Shape;800;g780360d04b_0_888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12575" y="0"/>
            <a:ext cx="46347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" name="Google Shape;10;p2"/>
          <p:cNvSpPr>
            <a:spLocks noGrp="1" noEditPoints="1"/>
          </p:cNvSpPr>
          <p:nvPr>
            <p:ph type="ctrTitle"/>
          </p:nvPr>
        </p:nvSpPr>
        <p:spPr>
          <a:xfrm>
            <a:off x="1100350" y="1135638"/>
            <a:ext cx="3859200" cy="17028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>
            <a:spLocks noGrp="1" noEditPoints="1"/>
          </p:cNvSpPr>
          <p:nvPr>
            <p:ph type="subTitle" idx="1"/>
          </p:nvPr>
        </p:nvSpPr>
        <p:spPr>
          <a:xfrm>
            <a:off x="1100300" y="3307963"/>
            <a:ext cx="3859200" cy="699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4572000" y="536925"/>
            <a:ext cx="4572000" cy="406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4" name="Google Shape;14;p3"/>
          <p:cNvSpPr>
            <a:spLocks noGrp="1" noEditPoints="1"/>
          </p:cNvSpPr>
          <p:nvPr>
            <p:ph type="title"/>
          </p:nvPr>
        </p:nvSpPr>
        <p:spPr>
          <a:xfrm>
            <a:off x="4980974" y="2273175"/>
            <a:ext cx="3450600" cy="8418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>
            <a:spLocks noGrp="1" noEditPoints="1"/>
          </p:cNvSpPr>
          <p:nvPr>
            <p:ph type="title" idx="2" hasCustomPrompt="1"/>
          </p:nvPr>
        </p:nvSpPr>
        <p:spPr>
          <a:xfrm>
            <a:off x="4980974" y="1363575"/>
            <a:ext cx="3450600" cy="9096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200"/>
              <a:buNone/>
              <a:defRPr sz="72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200"/>
              <a:buNone/>
              <a:defRPr sz="7200">
                <a:solidFill>
                  <a:schemeClr val="accent5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200"/>
              <a:buNone/>
              <a:defRPr sz="7200">
                <a:solidFill>
                  <a:schemeClr val="accent5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200"/>
              <a:buNone/>
              <a:defRPr sz="7200">
                <a:solidFill>
                  <a:schemeClr val="accent5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200"/>
              <a:buNone/>
              <a:defRPr sz="7200">
                <a:solidFill>
                  <a:schemeClr val="accent5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200"/>
              <a:buNone/>
              <a:defRPr sz="7200">
                <a:solidFill>
                  <a:schemeClr val="accent5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200"/>
              <a:buNone/>
              <a:defRPr sz="7200">
                <a:solidFill>
                  <a:schemeClr val="accent5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200"/>
              <a:buNone/>
              <a:defRPr sz="7200">
                <a:solidFill>
                  <a:schemeClr val="accent5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200"/>
              <a:buNone/>
              <a:defRPr sz="72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>
            <a:spLocks noGrp="1" noEditPoints="1"/>
          </p:cNvSpPr>
          <p:nvPr>
            <p:ph type="subTitle" idx="1"/>
          </p:nvPr>
        </p:nvSpPr>
        <p:spPr>
          <a:xfrm>
            <a:off x="5426700" y="3114125"/>
            <a:ext cx="3004800" cy="6651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None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>
            <a:spLocks noGrp="1" noEditPoints="1"/>
          </p:cNvSpPr>
          <p:nvPr>
            <p:ph type="title"/>
          </p:nvPr>
        </p:nvSpPr>
        <p:spPr>
          <a:xfrm>
            <a:off x="712575" y="536925"/>
            <a:ext cx="7719000" cy="564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30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/>
          <p:nvPr/>
        </p:nvSpPr>
        <p:spPr>
          <a:xfrm>
            <a:off x="2749275" y="0"/>
            <a:ext cx="6394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7"/>
          <p:cNvSpPr>
            <a:spLocks noGrp="1" noEditPoints="1"/>
          </p:cNvSpPr>
          <p:nvPr>
            <p:ph type="title"/>
          </p:nvPr>
        </p:nvSpPr>
        <p:spPr>
          <a:xfrm>
            <a:off x="4803825" y="1109900"/>
            <a:ext cx="3395700" cy="5649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7"/>
          <p:cNvSpPr>
            <a:spLocks noGrp="1" noEditPoints="1"/>
          </p:cNvSpPr>
          <p:nvPr>
            <p:ph type="body" idx="1"/>
          </p:nvPr>
        </p:nvSpPr>
        <p:spPr>
          <a:xfrm>
            <a:off x="4803825" y="1840000"/>
            <a:ext cx="3395700" cy="2193600"/>
          </a:xfrm>
          <a:prstGeom prst="rect">
            <a:avLst/>
          </a:prstGeom>
          <a:noFill/>
        </p:spPr>
        <p:txBody>
          <a:bodyPr wrap="square" lIns="91425" tIns="91425" rIns="91425" bIns="91425" anchor="t">
            <a:noAutofit/>
          </a:bodyPr>
          <a:lstStyle>
            <a:lvl1pPr marL="457200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1pPr>
            <a:lvl2pPr marL="914400" lvl="1" indent="-342900" algn="ctr">
              <a:spcBef>
                <a:spcPts val="0"/>
              </a:spcBef>
              <a:spcAft>
                <a:spcPts val="0"/>
              </a:spcAft>
              <a:buSzPts val="1800"/>
              <a:buChar char="□"/>
              <a:defRPr sz="1800"/>
            </a:lvl2pPr>
            <a:lvl3pPr marL="1371600" lvl="2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>
              <a:spcBef>
                <a:spcPts val="0"/>
              </a:spcBef>
              <a:spcAft>
                <a:spcPts val="0"/>
              </a:spcAft>
              <a:buSzPts val="1800"/>
              <a:buChar char="□"/>
              <a:defRPr sz="1800"/>
            </a:lvl4pPr>
            <a:lvl5pPr marL="2286000" lvl="4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/>
          <p:nvPr/>
        </p:nvSpPr>
        <p:spPr>
          <a:xfrm>
            <a:off x="0" y="955050"/>
            <a:ext cx="3951000" cy="323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36" name="Google Shape;36;p8"/>
          <p:cNvSpPr>
            <a:spLocks noGrp="1" noEditPoints="1"/>
          </p:cNvSpPr>
          <p:nvPr>
            <p:ph type="title"/>
          </p:nvPr>
        </p:nvSpPr>
        <p:spPr>
          <a:xfrm>
            <a:off x="713225" y="1301550"/>
            <a:ext cx="2746200" cy="25404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>
            <a:spLocks noGrp="1" noEditPoints="1"/>
          </p:cNvSpPr>
          <p:nvPr>
            <p:ph type="title"/>
          </p:nvPr>
        </p:nvSpPr>
        <p:spPr>
          <a:xfrm>
            <a:off x="712575" y="1233175"/>
            <a:ext cx="3837000" cy="1482300"/>
          </a:xfrm>
          <a:prstGeom prst="rect">
            <a:avLst/>
          </a:prstGeom>
        </p:spPr>
        <p:txBody>
          <a:bodyPr wrap="square" lIns="91425" tIns="91425" rIns="91425" bIns="91425" anchor="b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>
            <a:spLocks noGrp="1" noEditPoints="1"/>
          </p:cNvSpPr>
          <p:nvPr>
            <p:ph type="subTitle" idx="1"/>
          </p:nvPr>
        </p:nvSpPr>
        <p:spPr>
          <a:xfrm>
            <a:off x="712575" y="2803075"/>
            <a:ext cx="3837000" cy="12351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 lvl="0"/>
            <a:endParaRPr/>
          </a:p>
        </p:txBody>
      </p:sp>
      <p:sp>
        <p:nvSpPr>
          <p:cNvPr id="40" name="Google Shape;40;p9"/>
          <p:cNvSpPr>
            <a:spLocks noGrp="1" noEditPoints="1"/>
          </p:cNvSpPr>
          <p:nvPr>
            <p:ph type="body" idx="2"/>
          </p:nvPr>
        </p:nvSpPr>
        <p:spPr>
          <a:xfrm>
            <a:off x="4572000" y="724075"/>
            <a:ext cx="3859500" cy="36951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□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□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_NUMBER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>
            <a:spLocks noGrp="1" noEditPoints="1"/>
          </p:cNvSpPr>
          <p:nvPr>
            <p:ph type="title" hasCustomPrompt="1"/>
          </p:nvPr>
        </p:nvSpPr>
        <p:spPr>
          <a:xfrm>
            <a:off x="712500" y="1642988"/>
            <a:ext cx="7719000" cy="13041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>
            <a:spLocks noGrp="1" noEditPoints="1"/>
          </p:cNvSpPr>
          <p:nvPr>
            <p:ph type="body" idx="1"/>
          </p:nvPr>
        </p:nvSpPr>
        <p:spPr>
          <a:xfrm>
            <a:off x="712575" y="3099413"/>
            <a:ext cx="7719000" cy="4011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marL="457200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□"/>
              <a:defRPr>
                <a:solidFill>
                  <a:srgbClr val="FFFFFF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□"/>
              <a:defRPr>
                <a:solidFill>
                  <a:srgbClr val="FFFFFF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3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2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>
            <a:spLocks noGrp="1" noEditPoints="1"/>
          </p:cNvSpPr>
          <p:nvPr>
            <p:ph type="title"/>
          </p:nvPr>
        </p:nvSpPr>
        <p:spPr>
          <a:xfrm>
            <a:off x="1296312" y="1508513"/>
            <a:ext cx="2962200" cy="3387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4"/>
          <p:cNvSpPr>
            <a:spLocks noGrp="1" noEditPoints="1"/>
          </p:cNvSpPr>
          <p:nvPr>
            <p:ph type="title" idx="2" hasCustomPrompt="1"/>
          </p:nvPr>
        </p:nvSpPr>
        <p:spPr>
          <a:xfrm>
            <a:off x="1296312" y="488675"/>
            <a:ext cx="2962200" cy="9096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4"/>
          <p:cNvSpPr>
            <a:spLocks noGrp="1" noEditPoints="1"/>
          </p:cNvSpPr>
          <p:nvPr>
            <p:ph type="subTitle" idx="1"/>
          </p:nvPr>
        </p:nvSpPr>
        <p:spPr>
          <a:xfrm>
            <a:off x="1296312" y="1957450"/>
            <a:ext cx="2962200" cy="4482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  <p:sp>
        <p:nvSpPr>
          <p:cNvPr id="54" name="Google Shape;54;p14"/>
          <p:cNvSpPr>
            <a:spLocks noGrp="1" noEditPoints="1"/>
          </p:cNvSpPr>
          <p:nvPr>
            <p:ph type="title" idx="3"/>
          </p:nvPr>
        </p:nvSpPr>
        <p:spPr>
          <a:xfrm>
            <a:off x="4885487" y="1508513"/>
            <a:ext cx="2962200" cy="3387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>
            <a:spLocks noGrp="1" noEditPoints="1"/>
          </p:cNvSpPr>
          <p:nvPr>
            <p:ph type="title" idx="4" hasCustomPrompt="1"/>
          </p:nvPr>
        </p:nvSpPr>
        <p:spPr>
          <a:xfrm>
            <a:off x="4885487" y="488675"/>
            <a:ext cx="2962200" cy="9096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4"/>
          <p:cNvSpPr>
            <a:spLocks noGrp="1" noEditPoints="1"/>
          </p:cNvSpPr>
          <p:nvPr>
            <p:ph type="subTitle" idx="5"/>
          </p:nvPr>
        </p:nvSpPr>
        <p:spPr>
          <a:xfrm>
            <a:off x="4885487" y="1957450"/>
            <a:ext cx="2962200" cy="4482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None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  <p:sp>
        <p:nvSpPr>
          <p:cNvPr id="57" name="Google Shape;57;p14"/>
          <p:cNvSpPr>
            <a:spLocks noGrp="1" noEditPoints="1"/>
          </p:cNvSpPr>
          <p:nvPr>
            <p:ph type="title" idx="6"/>
          </p:nvPr>
        </p:nvSpPr>
        <p:spPr>
          <a:xfrm>
            <a:off x="1296312" y="3709438"/>
            <a:ext cx="2962200" cy="3387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>
            <a:spLocks noGrp="1" noEditPoints="1"/>
          </p:cNvSpPr>
          <p:nvPr>
            <p:ph type="title" idx="7" hasCustomPrompt="1"/>
          </p:nvPr>
        </p:nvSpPr>
        <p:spPr>
          <a:xfrm>
            <a:off x="1296312" y="2689600"/>
            <a:ext cx="2962200" cy="9096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4"/>
          <p:cNvSpPr>
            <a:spLocks noGrp="1" noEditPoints="1"/>
          </p:cNvSpPr>
          <p:nvPr>
            <p:ph type="subTitle" idx="8"/>
          </p:nvPr>
        </p:nvSpPr>
        <p:spPr>
          <a:xfrm>
            <a:off x="1296312" y="4158375"/>
            <a:ext cx="2962200" cy="4482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  <p:sp>
        <p:nvSpPr>
          <p:cNvPr id="60" name="Google Shape;60;p14"/>
          <p:cNvSpPr>
            <a:spLocks noGrp="1" noEditPoints="1"/>
          </p:cNvSpPr>
          <p:nvPr>
            <p:ph type="title" idx="9"/>
          </p:nvPr>
        </p:nvSpPr>
        <p:spPr>
          <a:xfrm>
            <a:off x="4885487" y="3709438"/>
            <a:ext cx="2962200" cy="3387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>
            <a:spLocks noGrp="1" noEditPoints="1"/>
          </p:cNvSpPr>
          <p:nvPr>
            <p:ph type="title" idx="13" hasCustomPrompt="1"/>
          </p:nvPr>
        </p:nvSpPr>
        <p:spPr>
          <a:xfrm>
            <a:off x="4885487" y="2689600"/>
            <a:ext cx="2962200" cy="9096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14"/>
          <p:cNvSpPr>
            <a:spLocks noGrp="1" noEditPoints="1"/>
          </p:cNvSpPr>
          <p:nvPr>
            <p:ph type="subTitle" idx="14"/>
          </p:nvPr>
        </p:nvSpPr>
        <p:spPr>
          <a:xfrm>
            <a:off x="4885487" y="4158375"/>
            <a:ext cx="2962200" cy="4482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None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/>
          <p:nvPr/>
        </p:nvSpPr>
        <p:spPr>
          <a:xfrm>
            <a:off x="0" y="0"/>
            <a:ext cx="6394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5"/>
          <p:cNvSpPr>
            <a:spLocks noGrp="1" noEditPoints="1"/>
          </p:cNvSpPr>
          <p:nvPr>
            <p:ph type="title"/>
          </p:nvPr>
        </p:nvSpPr>
        <p:spPr>
          <a:xfrm>
            <a:off x="938275" y="1109900"/>
            <a:ext cx="3395700" cy="5649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>
            <a:spLocks noGrp="1" noEditPoints="1"/>
          </p:cNvSpPr>
          <p:nvPr>
            <p:ph type="subTitle" idx="1"/>
          </p:nvPr>
        </p:nvSpPr>
        <p:spPr>
          <a:xfrm>
            <a:off x="950675" y="1840000"/>
            <a:ext cx="3395700" cy="2193600"/>
          </a:xfrm>
          <a:prstGeom prst="rect">
            <a:avLst/>
          </a:prstGeom>
          <a:noFill/>
        </p:spPr>
        <p:txBody>
          <a:bodyPr wrap="square" lIns="91425" tIns="91425" rIns="91425" bIns="91425" anchor="t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>
            <a:spLocks noGrp="1" noEditPoints="1"/>
          </p:cNvSpPr>
          <p:nvPr>
            <p:ph type="title"/>
          </p:nvPr>
        </p:nvSpPr>
        <p:spPr>
          <a:xfrm>
            <a:off x="712575" y="536925"/>
            <a:ext cx="7719000" cy="564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>
            <a:spLocks noGrp="1" noEditPoints="1"/>
          </p:cNvSpPr>
          <p:nvPr>
            <p:ph type="subTitle" idx="1"/>
          </p:nvPr>
        </p:nvSpPr>
        <p:spPr>
          <a:xfrm>
            <a:off x="864975" y="3073175"/>
            <a:ext cx="2185800" cy="10275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73" name="Google Shape;73;p17"/>
          <p:cNvSpPr>
            <a:spLocks noGrp="1" noEditPoints="1"/>
          </p:cNvSpPr>
          <p:nvPr>
            <p:ph type="subTitle" idx="2"/>
          </p:nvPr>
        </p:nvSpPr>
        <p:spPr>
          <a:xfrm>
            <a:off x="864975" y="2669100"/>
            <a:ext cx="21858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74" name="Google Shape;74;p17"/>
          <p:cNvSpPr>
            <a:spLocks noGrp="1" noEditPoints="1"/>
          </p:cNvSpPr>
          <p:nvPr>
            <p:ph type="subTitle" idx="3"/>
          </p:nvPr>
        </p:nvSpPr>
        <p:spPr>
          <a:xfrm>
            <a:off x="3479175" y="3073175"/>
            <a:ext cx="2185800" cy="10275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75" name="Google Shape;75;p17"/>
          <p:cNvSpPr>
            <a:spLocks noGrp="1" noEditPoints="1"/>
          </p:cNvSpPr>
          <p:nvPr>
            <p:ph type="subTitle" idx="4"/>
          </p:nvPr>
        </p:nvSpPr>
        <p:spPr>
          <a:xfrm>
            <a:off x="3479175" y="2669100"/>
            <a:ext cx="21858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76" name="Google Shape;76;p17"/>
          <p:cNvSpPr>
            <a:spLocks noGrp="1" noEditPoints="1"/>
          </p:cNvSpPr>
          <p:nvPr>
            <p:ph type="subTitle" idx="5"/>
          </p:nvPr>
        </p:nvSpPr>
        <p:spPr>
          <a:xfrm>
            <a:off x="6093375" y="3073175"/>
            <a:ext cx="2185800" cy="10275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77" name="Google Shape;77;p17"/>
          <p:cNvSpPr>
            <a:spLocks noGrp="1" noEditPoints="1"/>
          </p:cNvSpPr>
          <p:nvPr>
            <p:ph type="subTitle" idx="6"/>
          </p:nvPr>
        </p:nvSpPr>
        <p:spPr>
          <a:xfrm>
            <a:off x="6093375" y="2669100"/>
            <a:ext cx="21858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_2_1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>
            <a:spLocks noGrp="1" noEditPoints="1"/>
          </p:cNvSpPr>
          <p:nvPr>
            <p:ph type="title"/>
          </p:nvPr>
        </p:nvSpPr>
        <p:spPr>
          <a:xfrm>
            <a:off x="712575" y="536925"/>
            <a:ext cx="7719000" cy="564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104" name="Google Shape;104;p21"/>
          <p:cNvSpPr>
            <a:spLocks noGrp="1" noEditPoints="1"/>
          </p:cNvSpPr>
          <p:nvPr>
            <p:ph type="subTitle" idx="1"/>
          </p:nvPr>
        </p:nvSpPr>
        <p:spPr>
          <a:xfrm>
            <a:off x="981025" y="2272800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  <p:sp>
        <p:nvSpPr>
          <p:cNvPr id="105" name="Google Shape;105;p21"/>
          <p:cNvSpPr>
            <a:spLocks noGrp="1" noEditPoints="1"/>
          </p:cNvSpPr>
          <p:nvPr>
            <p:ph type="subTitle" idx="2"/>
          </p:nvPr>
        </p:nvSpPr>
        <p:spPr>
          <a:xfrm>
            <a:off x="981025" y="1944925"/>
            <a:ext cx="18414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106" name="Google Shape;106;p21"/>
          <p:cNvSpPr>
            <a:spLocks noGrp="1" noEditPoints="1"/>
          </p:cNvSpPr>
          <p:nvPr>
            <p:ph type="subTitle" idx="3"/>
          </p:nvPr>
        </p:nvSpPr>
        <p:spPr>
          <a:xfrm>
            <a:off x="981025" y="4022099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  <p:sp>
        <p:nvSpPr>
          <p:cNvPr id="107" name="Google Shape;107;p21"/>
          <p:cNvSpPr>
            <a:spLocks noGrp="1" noEditPoints="1"/>
          </p:cNvSpPr>
          <p:nvPr>
            <p:ph type="subTitle" idx="4"/>
          </p:nvPr>
        </p:nvSpPr>
        <p:spPr>
          <a:xfrm>
            <a:off x="981025" y="3694211"/>
            <a:ext cx="18414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108" name="Google Shape;108;p21"/>
          <p:cNvSpPr>
            <a:spLocks noGrp="1" noEditPoints="1"/>
          </p:cNvSpPr>
          <p:nvPr>
            <p:ph type="subTitle" idx="5"/>
          </p:nvPr>
        </p:nvSpPr>
        <p:spPr>
          <a:xfrm>
            <a:off x="3651375" y="2272800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  <p:sp>
        <p:nvSpPr>
          <p:cNvPr id="109" name="Google Shape;109;p21"/>
          <p:cNvSpPr>
            <a:spLocks noGrp="1" noEditPoints="1"/>
          </p:cNvSpPr>
          <p:nvPr>
            <p:ph type="subTitle" idx="6"/>
          </p:nvPr>
        </p:nvSpPr>
        <p:spPr>
          <a:xfrm>
            <a:off x="3651375" y="1944925"/>
            <a:ext cx="18414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110" name="Google Shape;110;p21"/>
          <p:cNvSpPr>
            <a:spLocks noGrp="1" noEditPoints="1"/>
          </p:cNvSpPr>
          <p:nvPr>
            <p:ph type="subTitle" idx="7"/>
          </p:nvPr>
        </p:nvSpPr>
        <p:spPr>
          <a:xfrm>
            <a:off x="3651375" y="4022099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  <p:sp>
        <p:nvSpPr>
          <p:cNvPr id="111" name="Google Shape;111;p21"/>
          <p:cNvSpPr>
            <a:spLocks noGrp="1" noEditPoints="1"/>
          </p:cNvSpPr>
          <p:nvPr>
            <p:ph type="subTitle" idx="8"/>
          </p:nvPr>
        </p:nvSpPr>
        <p:spPr>
          <a:xfrm>
            <a:off x="3651375" y="3694211"/>
            <a:ext cx="18414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112" name="Google Shape;112;p21"/>
          <p:cNvSpPr>
            <a:spLocks noGrp="1" noEditPoints="1"/>
          </p:cNvSpPr>
          <p:nvPr>
            <p:ph type="subTitle" idx="9"/>
          </p:nvPr>
        </p:nvSpPr>
        <p:spPr>
          <a:xfrm>
            <a:off x="6321725" y="2272800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  <p:sp>
        <p:nvSpPr>
          <p:cNvPr id="113" name="Google Shape;113;p21"/>
          <p:cNvSpPr>
            <a:spLocks noGrp="1" noEditPoints="1"/>
          </p:cNvSpPr>
          <p:nvPr>
            <p:ph type="subTitle" idx="13"/>
          </p:nvPr>
        </p:nvSpPr>
        <p:spPr>
          <a:xfrm>
            <a:off x="6321725" y="1944925"/>
            <a:ext cx="18414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114" name="Google Shape;114;p21"/>
          <p:cNvSpPr>
            <a:spLocks noGrp="1" noEditPoints="1"/>
          </p:cNvSpPr>
          <p:nvPr>
            <p:ph type="subTitle" idx="14"/>
          </p:nvPr>
        </p:nvSpPr>
        <p:spPr>
          <a:xfrm>
            <a:off x="6321725" y="4022099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lvl="0"/>
            <a:endParaRPr/>
          </a:p>
        </p:txBody>
      </p:sp>
      <p:sp>
        <p:nvSpPr>
          <p:cNvPr id="115" name="Google Shape;115;p21"/>
          <p:cNvSpPr>
            <a:spLocks noGrp="1" noEditPoints="1"/>
          </p:cNvSpPr>
          <p:nvPr>
            <p:ph type="subTitle" idx="15"/>
          </p:nvPr>
        </p:nvSpPr>
        <p:spPr>
          <a:xfrm>
            <a:off x="6321725" y="3694211"/>
            <a:ext cx="18414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/>
          <p:nvPr/>
        </p:nvSpPr>
        <p:spPr>
          <a:xfrm>
            <a:off x="4572000" y="536925"/>
            <a:ext cx="4572000" cy="406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18" name="Google Shape;118;p22"/>
          <p:cNvSpPr>
            <a:spLocks noGrp="1" noEditPoints="1"/>
          </p:cNvSpPr>
          <p:nvPr>
            <p:ph type="title"/>
          </p:nvPr>
        </p:nvSpPr>
        <p:spPr>
          <a:xfrm>
            <a:off x="1134675" y="1199100"/>
            <a:ext cx="3015300" cy="6090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None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119" name="Google Shape;119;p22"/>
          <p:cNvSpPr>
            <a:spLocks noGrp="1" noEditPoints="1"/>
          </p:cNvSpPr>
          <p:nvPr>
            <p:ph type="title" idx="2"/>
          </p:nvPr>
        </p:nvSpPr>
        <p:spPr>
          <a:xfrm>
            <a:off x="4994100" y="1199100"/>
            <a:ext cx="3015300" cy="6090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22"/>
          <p:cNvSpPr>
            <a:spLocks noGrp="1" noEditPoints="1"/>
          </p:cNvSpPr>
          <p:nvPr>
            <p:ph type="subTitle" idx="1"/>
          </p:nvPr>
        </p:nvSpPr>
        <p:spPr>
          <a:xfrm>
            <a:off x="1134675" y="2582700"/>
            <a:ext cx="3015300" cy="1361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pPr lvl="0"/>
            <a:endParaRPr/>
          </a:p>
        </p:txBody>
      </p:sp>
      <p:sp>
        <p:nvSpPr>
          <p:cNvPr id="121" name="Google Shape;121;p22"/>
          <p:cNvSpPr>
            <a:spLocks noGrp="1" noEditPoints="1"/>
          </p:cNvSpPr>
          <p:nvPr>
            <p:ph type="subTitle" idx="3"/>
          </p:nvPr>
        </p:nvSpPr>
        <p:spPr>
          <a:xfrm>
            <a:off x="4994100" y="2582700"/>
            <a:ext cx="3015300" cy="13617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>
            <a:spLocks noGrp="1" noEditPoints="1"/>
          </p:cNvSpPr>
          <p:nvPr>
            <p:ph type="ctrTitle"/>
          </p:nvPr>
        </p:nvSpPr>
        <p:spPr>
          <a:xfrm>
            <a:off x="2642425" y="1190924"/>
            <a:ext cx="3859200" cy="7278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40" name="Google Shape;140;p25"/>
          <p:cNvSpPr>
            <a:spLocks noGrp="1" noEditPoints="1"/>
          </p:cNvSpPr>
          <p:nvPr>
            <p:ph type="subTitle" idx="1"/>
          </p:nvPr>
        </p:nvSpPr>
        <p:spPr>
          <a:xfrm>
            <a:off x="2642375" y="2179874"/>
            <a:ext cx="3859200" cy="4011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lvl="0"/>
            <a:endParaRPr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/>
          <p:nvPr/>
        </p:nvSpPr>
        <p:spPr>
          <a:xfrm>
            <a:off x="3796725" y="0"/>
            <a:ext cx="46347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43" name="Google Shape;143;p26"/>
          <p:cNvSpPr>
            <a:spLocks noGrp="1" noEditPoints="1"/>
          </p:cNvSpPr>
          <p:nvPr>
            <p:ph type="ctrTitle"/>
          </p:nvPr>
        </p:nvSpPr>
        <p:spPr>
          <a:xfrm>
            <a:off x="4184500" y="729418"/>
            <a:ext cx="3859200" cy="7683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None/>
              <a:defRPr sz="45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26"/>
          <p:cNvSpPr>
            <a:spLocks noGrp="1" noEditPoints="1"/>
          </p:cNvSpPr>
          <p:nvPr>
            <p:ph type="subTitle" idx="1"/>
          </p:nvPr>
        </p:nvSpPr>
        <p:spPr>
          <a:xfrm>
            <a:off x="4184450" y="1541836"/>
            <a:ext cx="3859200" cy="12948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lvl="0"/>
            <a:endParaRPr/>
          </a:p>
        </p:txBody>
      </p:sp>
      <p:sp>
        <p:nvSpPr>
          <p:cNvPr id="145" name="Google Shape;145;p26"/>
          <p:cNvSpPr txBox="1"/>
          <p:nvPr/>
        </p:nvSpPr>
        <p:spPr>
          <a:xfrm>
            <a:off x="4554400" y="3594225"/>
            <a:ext cx="3119400" cy="46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CREDITS: This presentation template was created by </a:t>
            </a:r>
            <a:r>
              <a:rPr lang="en" sz="900" b="1">
                <a:solidFill>
                  <a:schemeClr val="lt1"/>
                </a:solidFill>
                <a:uFill>
                  <a:noFill/>
                </a:u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  <a:hlinkClick r:id="rId2"/>
              </a:rPr>
              <a:t>Slidesgo</a:t>
            </a:r>
            <a:r>
              <a:rPr lang="en" sz="900"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, including icons by </a:t>
            </a:r>
            <a:r>
              <a:rPr lang="en" sz="900" b="1">
                <a:solidFill>
                  <a:schemeClr val="lt1"/>
                </a:solidFill>
                <a:uFill>
                  <a:noFill/>
                </a:u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  <a:hlinkClick r:id="rId3"/>
              </a:rPr>
              <a:t>Flaticon</a:t>
            </a:r>
            <a:r>
              <a:rPr lang="en" sz="900"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, and infographics &amp; images by </a:t>
            </a:r>
            <a:r>
              <a:rPr lang="en" sz="900" b="1">
                <a:solidFill>
                  <a:schemeClr val="lt1"/>
                </a:solidFill>
                <a:uFill>
                  <a:noFill/>
                </a:u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  <a:hlinkClick r:id="rId4"/>
              </a:rPr>
              <a:t>Freepik</a:t>
            </a:r>
            <a:r>
              <a:rPr lang="en" sz="900"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. </a:t>
            </a:r>
            <a:endParaRPr sz="900">
              <a:solidFill>
                <a:schemeClr val="lt1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>
            <a:spLocks noGrp="1" noEditPoints="1"/>
          </p:cNvSpPr>
          <p:nvPr>
            <p:ph type="title"/>
          </p:nvPr>
        </p:nvSpPr>
        <p:spPr>
          <a:xfrm>
            <a:off x="712575" y="536925"/>
            <a:ext cx="7719000" cy="564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 panose="020B0604020202020204" charset="0"/>
              <a:buNone/>
              <a:defRPr sz="3000" b="1">
                <a:solidFill>
                  <a:schemeClr val="dk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 panose="020B0604020202020204" charset="0"/>
              <a:buNone/>
              <a:defRPr sz="2800" b="1">
                <a:solidFill>
                  <a:schemeClr val="dk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 panose="020B0604020202020204" charset="0"/>
              <a:buNone/>
              <a:defRPr sz="2800" b="1">
                <a:solidFill>
                  <a:schemeClr val="dk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 panose="020B0604020202020204" charset="0"/>
              <a:buNone/>
              <a:defRPr sz="2800" b="1">
                <a:solidFill>
                  <a:schemeClr val="dk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 panose="020B0604020202020204" charset="0"/>
              <a:buNone/>
              <a:defRPr sz="2800" b="1">
                <a:solidFill>
                  <a:schemeClr val="dk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 panose="020B0604020202020204" charset="0"/>
              <a:buNone/>
              <a:defRPr sz="2800" b="1">
                <a:solidFill>
                  <a:schemeClr val="dk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 panose="020B0604020202020204" charset="0"/>
              <a:buNone/>
              <a:defRPr sz="2800" b="1">
                <a:solidFill>
                  <a:schemeClr val="dk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 panose="020B0604020202020204" charset="0"/>
              <a:buNone/>
              <a:defRPr sz="2800" b="1">
                <a:solidFill>
                  <a:schemeClr val="dk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 panose="020B0604020202020204" charset="0"/>
              <a:buNone/>
              <a:defRPr sz="2800" b="1">
                <a:solidFill>
                  <a:schemeClr val="dk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9pPr>
          </a:lstStyle>
          <a:p>
            <a:endParaRPr/>
          </a:p>
        </p:txBody>
      </p:sp>
      <p:sp>
        <p:nvSpPr>
          <p:cNvPr id="7" name="Google Shape;7;p1"/>
          <p:cNvSpPr>
            <a:spLocks noGrp="1" noEditPoints="1"/>
          </p:cNvSpPr>
          <p:nvPr>
            <p:ph type="body" idx="1"/>
          </p:nvPr>
        </p:nvSpPr>
        <p:spPr>
          <a:xfrm>
            <a:off x="712575" y="1235088"/>
            <a:ext cx="7719000" cy="3371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marL="45720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 panose="020B0604020202020204" charset="0"/>
              <a:buChar char="■"/>
              <a:defRPr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 panose="020B0604020202020204" charset="0"/>
              <a:buChar char="□"/>
              <a:defRPr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 panose="020B0604020202020204" charset="0"/>
              <a:buChar char="■"/>
              <a:defRPr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 panose="020B0604020202020204" charset="0"/>
              <a:buChar char="□"/>
              <a:defRPr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 panose="020B0604020202020204" charset="0"/>
              <a:buChar char="○"/>
              <a:defRPr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 panose="020B0604020202020204" charset="0"/>
              <a:buChar char="■"/>
              <a:defRPr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 panose="020B0604020202020204" charset="0"/>
              <a:buChar char="●"/>
              <a:defRPr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 panose="020B0604020202020204" charset="0"/>
              <a:buChar char="○"/>
              <a:defRPr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 panose="020B0604020202020204" charset="0"/>
              <a:buChar char="■"/>
              <a:defRPr>
                <a:solidFill>
                  <a:schemeClr val="lt1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defRPr>
            </a:lvl9pPr>
          </a:lstStyle>
          <a:p>
            <a:pPr lvl="0"/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4" r:id="rId12"/>
    <p:sldLayoutId id="2147483668" r:id="rId13"/>
    <p:sldLayoutId id="2147483669" r:id="rId14"/>
    <p:sldLayoutId id="2147483672" r:id="rId15"/>
    <p:sldLayoutId id="2147483673" r:id="rId16"/>
  </p:sldLayoutIdLst>
  <p:hf sldNum="0" hdr="0" ftr="0" dt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 pos="5760">
          <p15:clr>
            <a:srgbClr val="EA4335"/>
          </p15:clr>
        </p15:guide>
        <p15:guide id="3" pos="449">
          <p15:clr>
            <a:srgbClr val="EA4335"/>
          </p15:clr>
        </p15:guide>
        <p15:guide id="4" pos="5311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orient="horz" pos="340">
          <p15:clr>
            <a:srgbClr val="EA4335"/>
          </p15:clr>
        </p15:guide>
        <p15:guide id="7" orient="horz">
          <p15:clr>
            <a:srgbClr val="EA4335"/>
          </p15:clr>
        </p15:guide>
        <p15:guide id="8" orient="horz" pos="2897">
          <p15:clr>
            <a:srgbClr val="EA4335"/>
          </p15:clr>
        </p15:guide>
        <p15:guide id="9" orient="horz" pos="3237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>
            <a:spLocks noGrp="1" noEditPoints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48" name="Google Shape;148;p27"/>
          <p:cNvSpPr>
            <a:spLocks noGrp="1" noEditPoints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marL="45720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lvl="0"/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/>
          <p:nvPr/>
        </p:nvSpPr>
        <p:spPr>
          <a:xfrm>
            <a:off x="0" y="913275"/>
            <a:ext cx="4091400" cy="38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9"/>
          <p:cNvSpPr>
            <a:spLocks noGrp="1" noEditPoints="1"/>
          </p:cNvSpPr>
          <p:nvPr>
            <p:ph type="ctrTitle"/>
          </p:nvPr>
        </p:nvSpPr>
        <p:spPr>
          <a:xfrm>
            <a:off x="1100300" y="1300875"/>
            <a:ext cx="3859200" cy="17028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spc="5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СТАРТАП </a:t>
            </a:r>
            <a:br>
              <a:rPr lang="ru-RU" sz="2000" spc="5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</a:br>
            <a:r>
              <a:rPr lang="ru-RU" sz="2000" dirty="0"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клиника </a:t>
            </a:r>
            <a:r>
              <a:rPr lang="ru-RU" sz="2000" dirty="0" err="1"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инфузионно</a:t>
            </a:r>
            <a:r>
              <a:rPr lang="ru-RU" sz="2000" dirty="0"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-капельной терапии </a:t>
            </a:r>
            <a:br>
              <a:rPr lang="en-US" sz="2000" dirty="0"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</a:br>
            <a:r>
              <a:rPr lang="ru-RU" sz="2000" dirty="0"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«</a:t>
            </a:r>
            <a:r>
              <a:rPr lang="en-US" sz="2000" dirty="0"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Clean Clinic</a:t>
            </a:r>
            <a:r>
              <a:rPr lang="ru-RU" sz="2000" dirty="0"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»</a:t>
            </a:r>
            <a:endParaRPr lang="en-US" sz="4800" dirty="0">
              <a:latin typeface="+mj-lt"/>
              <a:cs typeface="Poppins" panose="020B0604020202020204" charset="0"/>
            </a:endParaRPr>
          </a:p>
        </p:txBody>
      </p:sp>
      <p:sp>
        <p:nvSpPr>
          <p:cNvPr id="156" name="Google Shape;156;p29"/>
          <p:cNvSpPr>
            <a:spLocks noGrp="1" noEditPoints="1"/>
          </p:cNvSpPr>
          <p:nvPr>
            <p:ph type="subTitle" idx="1"/>
          </p:nvPr>
        </p:nvSpPr>
        <p:spPr>
          <a:xfrm>
            <a:off x="1100300" y="4230225"/>
            <a:ext cx="3859200" cy="699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+mn-lt"/>
              </a:rPr>
              <a:t>Разработчик студент УГНТУ Тихомирова Анна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+mn-lt"/>
              </a:rPr>
              <a:t>Руководитель: Закирова И.Р.</a:t>
            </a:r>
            <a:endParaRPr sz="120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/>
          <p:nvPr/>
        </p:nvSpPr>
        <p:spPr>
          <a:xfrm>
            <a:off x="0" y="317502"/>
            <a:ext cx="3833817" cy="8795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1"/>
          <p:cNvSpPr/>
          <p:nvPr/>
        </p:nvSpPr>
        <p:spPr>
          <a:xfrm>
            <a:off x="5616876" y="2461732"/>
            <a:ext cx="3527124" cy="90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1"/>
          <p:cNvSpPr>
            <a:spLocks noGrp="1" noEditPoints="1"/>
          </p:cNvSpPr>
          <p:nvPr>
            <p:ph type="title"/>
          </p:nvPr>
        </p:nvSpPr>
        <p:spPr>
          <a:xfrm>
            <a:off x="0" y="1365987"/>
            <a:ext cx="6815033" cy="926847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Представить людям высокий уровень сервиса медицинских услуг и широкий ассортимент препаратов </a:t>
            </a:r>
            <a:r>
              <a:rPr lang="ru-RU" sz="1800" b="0" i="0" u="none" strike="noStrike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инфузионно</a:t>
            </a:r>
            <a:r>
              <a:rPr lang="ru-RU" sz="1800" b="0" i="0" u="none" strike="noStrike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-капельной терапии</a:t>
            </a:r>
            <a:endParaRPr dirty="0">
              <a:latin typeface="+mn-lt"/>
            </a:endParaRPr>
          </a:p>
        </p:txBody>
      </p:sp>
      <p:sp>
        <p:nvSpPr>
          <p:cNvPr id="172" name="Google Shape;172;p31"/>
          <p:cNvSpPr>
            <a:spLocks noGrp="1" noEditPoints="1"/>
          </p:cNvSpPr>
          <p:nvPr>
            <p:ph type="title" idx="2"/>
          </p:nvPr>
        </p:nvSpPr>
        <p:spPr>
          <a:xfrm>
            <a:off x="526655" y="263317"/>
            <a:ext cx="3490579" cy="1018221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+mj-lt"/>
              </a:rPr>
              <a:t>Миссия</a:t>
            </a:r>
            <a:endParaRPr dirty="0">
              <a:latin typeface="+mj-lt"/>
            </a:endParaRPr>
          </a:p>
        </p:txBody>
      </p:sp>
      <p:sp>
        <p:nvSpPr>
          <p:cNvPr id="177" name="Google Shape;177;p31"/>
          <p:cNvSpPr>
            <a:spLocks noGrp="1" noEditPoints="1"/>
          </p:cNvSpPr>
          <p:nvPr>
            <p:ph type="title" idx="6"/>
          </p:nvPr>
        </p:nvSpPr>
        <p:spPr>
          <a:xfrm>
            <a:off x="2271945" y="3709128"/>
            <a:ext cx="6872055" cy="909599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dirty="0">
                <a:latin typeface="+mn-lt"/>
                <a:ea typeface="+mn-lt"/>
                <a:cs typeface="Times New Roman" panose="02020603050405020304" pitchFamily="18" charset="0"/>
              </a:rPr>
              <a:t>Предоставление качественных медицинских услуг </a:t>
            </a:r>
            <a:r>
              <a:rPr lang="ru-RU" sz="1800" b="0" i="0" u="none" strike="noStrike" dirty="0" err="1">
                <a:latin typeface="+mn-lt"/>
                <a:ea typeface="+mn-lt"/>
                <a:cs typeface="Times New Roman" panose="02020603050405020304" pitchFamily="18" charset="0"/>
              </a:rPr>
              <a:t>инфузионно</a:t>
            </a:r>
            <a:r>
              <a:rPr lang="ru-RU" sz="1800" b="0" i="0" u="none" strike="noStrike" dirty="0">
                <a:latin typeface="+mn-lt"/>
                <a:ea typeface="+mn-lt"/>
                <a:cs typeface="Times New Roman" panose="02020603050405020304" pitchFamily="18" charset="0"/>
              </a:rPr>
              <a:t>-капельной терапии на основе высокопрофессионального сервиса и максимизация прибыли</a:t>
            </a:r>
          </a:p>
        </p:txBody>
      </p:sp>
      <p:sp>
        <p:nvSpPr>
          <p:cNvPr id="178" name="Google Shape;178;p31"/>
          <p:cNvSpPr>
            <a:spLocks noGrp="1" noEditPoints="1"/>
          </p:cNvSpPr>
          <p:nvPr>
            <p:ph type="title" idx="7"/>
          </p:nvPr>
        </p:nvSpPr>
        <p:spPr>
          <a:xfrm>
            <a:off x="5899338" y="2461732"/>
            <a:ext cx="2962200" cy="9096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+mj-lt"/>
              </a:rPr>
              <a:t>Цель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B56C938-EB24-4BFF-B7B8-5E833B33B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3DC66D-F984-4324-94A2-B56AAAEA6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183" y="120289"/>
            <a:ext cx="3859200" cy="618137"/>
          </a:xfrm>
        </p:spPr>
        <p:txBody>
          <a:bodyPr/>
          <a:lstStyle/>
          <a:p>
            <a:r>
              <a:rPr lang="ru-RU" dirty="0"/>
              <a:t>Проблемы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652C1D-C2A9-462C-B47D-5A913CF58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300" y="1548473"/>
            <a:ext cx="3859200" cy="3467984"/>
          </a:xfrm>
        </p:spPr>
        <p:txBody>
          <a:bodyPr/>
          <a:lstStyle/>
          <a:p>
            <a:pPr marL="139700" indent="0"/>
            <a:endParaRPr lang="ru-RU" dirty="0"/>
          </a:p>
          <a:p>
            <a:pPr marL="139700" indent="0"/>
            <a:endParaRPr lang="ru-RU" dirty="0"/>
          </a:p>
          <a:p>
            <a:pPr marL="139700" indent="0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F19ABB-9F1A-4289-9DB4-ADAA03AF8FE6}"/>
              </a:ext>
            </a:extLst>
          </p:cNvPr>
          <p:cNvSpPr txBox="1"/>
          <p:nvPr/>
        </p:nvSpPr>
        <p:spPr>
          <a:xfrm>
            <a:off x="5419725" y="-301"/>
            <a:ext cx="3724275" cy="5016758"/>
          </a:xfrm>
          <a:prstGeom prst="rect">
            <a:avLst/>
          </a:prstGeom>
          <a:solidFill>
            <a:srgbClr val="34607F">
              <a:alpha val="41000"/>
            </a:srgbClr>
          </a:solidFill>
        </p:spPr>
        <p:txBody>
          <a:bodyPr wrap="square">
            <a:spAutoFit/>
          </a:bodyPr>
          <a:lstStyle/>
          <a:p>
            <a:pPr marL="4254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5"/>
              </a:solidFill>
            </a:endParaRPr>
          </a:p>
          <a:p>
            <a:pPr marL="4254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5"/>
              </a:solidFill>
            </a:endParaRPr>
          </a:p>
          <a:p>
            <a:pPr marL="4254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5"/>
              </a:solidFill>
            </a:endParaRPr>
          </a:p>
          <a:p>
            <a:pPr marL="4254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5"/>
              </a:solidFill>
            </a:endParaRPr>
          </a:p>
          <a:p>
            <a:pPr marL="139700"/>
            <a:endParaRPr lang="ru-RU" sz="2000" dirty="0">
              <a:solidFill>
                <a:schemeClr val="accent5"/>
              </a:solidFill>
              <a:latin typeface="+mn-lt"/>
            </a:endParaRPr>
          </a:p>
          <a:p>
            <a:pPr marL="4254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5"/>
                </a:solidFill>
                <a:latin typeface="Bahnschrift Condensed" panose="020B0502040204020203" pitchFamily="34" charset="0"/>
              </a:rPr>
              <a:t>Длительное определение диагноза </a:t>
            </a:r>
          </a:p>
          <a:p>
            <a:pPr marL="4254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5"/>
              </a:solidFill>
              <a:latin typeface="Bahnschrift Condensed" panose="020B0502040204020203" pitchFamily="34" charset="0"/>
            </a:endParaRPr>
          </a:p>
          <a:p>
            <a:pPr marL="4254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5"/>
                </a:solidFill>
                <a:latin typeface="Bahnschrift Condensed" panose="020B0502040204020203" pitchFamily="34" charset="0"/>
              </a:rPr>
              <a:t>Отсутствие комплексного и индивидуального подхода в лечении пациентов</a:t>
            </a:r>
          </a:p>
          <a:p>
            <a:pPr marL="4254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5"/>
              </a:solidFill>
            </a:endParaRPr>
          </a:p>
          <a:p>
            <a:pPr marL="4254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5"/>
              </a:solidFill>
            </a:endParaRPr>
          </a:p>
          <a:p>
            <a:pPr marL="4254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5"/>
              </a:solidFill>
            </a:endParaRPr>
          </a:p>
          <a:p>
            <a:pPr marL="139700"/>
            <a:endParaRPr lang="ru-RU" sz="2000" dirty="0">
              <a:solidFill>
                <a:schemeClr val="accent5"/>
              </a:solidFill>
            </a:endParaRPr>
          </a:p>
          <a:p>
            <a:pPr marL="139700"/>
            <a:endParaRPr lang="ru-RU" sz="2000" dirty="0">
              <a:solidFill>
                <a:schemeClr val="accent5"/>
              </a:solidFill>
            </a:endParaRPr>
          </a:p>
          <a:p>
            <a:pPr marL="4254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5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699F09D-6E2A-4E84-A544-3FC78D469993}"/>
              </a:ext>
            </a:extLst>
          </p:cNvPr>
          <p:cNvSpPr/>
          <p:nvPr/>
        </p:nvSpPr>
        <p:spPr>
          <a:xfrm>
            <a:off x="0" y="0"/>
            <a:ext cx="4434607" cy="954108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181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F64429-660A-4D0F-B141-32E1DFAFFE9F}"/>
              </a:ext>
            </a:extLst>
          </p:cNvPr>
          <p:cNvSpPr/>
          <p:nvPr/>
        </p:nvSpPr>
        <p:spPr>
          <a:xfrm>
            <a:off x="4572000" y="543000"/>
            <a:ext cx="4572000" cy="904875"/>
          </a:xfrm>
          <a:prstGeom prst="rect">
            <a:avLst/>
          </a:prstGeom>
          <a:solidFill>
            <a:srgbClr val="007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367D3-DFF6-4F01-8A19-6336556E0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128582"/>
            <a:ext cx="4572000" cy="3127976"/>
          </a:xfrm>
        </p:spPr>
        <p:txBody>
          <a:bodyPr/>
          <a:lstStyle/>
          <a:p>
            <a:br>
              <a:rPr lang="ru-RU" sz="1600" b="1" i="0" dirty="0">
                <a:solidFill>
                  <a:srgbClr val="D1D5DB"/>
                </a:solidFill>
                <a:effectLst/>
                <a:latin typeface="Söhne"/>
              </a:rPr>
            </a:br>
            <a:r>
              <a:rPr lang="ru-RU" sz="1600" b="1" i="0" dirty="0">
                <a:solidFill>
                  <a:schemeClr val="accent5"/>
                </a:solidFill>
                <a:effectLst/>
                <a:latin typeface="Söhne"/>
              </a:rPr>
              <a:t>Предоставление услуг на основе</a:t>
            </a:r>
            <a:br>
              <a:rPr lang="ru-RU" sz="1600" b="1" i="0" dirty="0">
                <a:solidFill>
                  <a:schemeClr val="accent5"/>
                </a:solidFill>
                <a:effectLst/>
                <a:latin typeface="Söhne"/>
              </a:rPr>
            </a:br>
            <a:r>
              <a:rPr lang="ru-RU" sz="1600" b="1" i="0" dirty="0">
                <a:solidFill>
                  <a:schemeClr val="accent5"/>
                </a:solidFill>
                <a:effectLst/>
                <a:latin typeface="Söhne"/>
              </a:rPr>
              <a:t> международных стандартов качества</a:t>
            </a:r>
            <a:br>
              <a:rPr lang="ru-RU" sz="1600" b="1" i="0" dirty="0">
                <a:solidFill>
                  <a:schemeClr val="accent5"/>
                </a:solidFill>
                <a:effectLst/>
                <a:latin typeface="Söhne"/>
              </a:rPr>
            </a:br>
            <a:r>
              <a:rPr lang="ru-RU" sz="1600" b="0" i="0" dirty="0">
                <a:solidFill>
                  <a:schemeClr val="accent5"/>
                </a:solidFill>
                <a:effectLst/>
                <a:latin typeface="Söhne"/>
              </a:rPr>
              <a:t> </a:t>
            </a:r>
            <a:br>
              <a:rPr lang="ru-RU" sz="1600" b="0" i="0" dirty="0">
                <a:solidFill>
                  <a:schemeClr val="accent5"/>
                </a:solidFill>
                <a:effectLst/>
                <a:latin typeface="Söhne"/>
              </a:rPr>
            </a:br>
            <a:r>
              <a:rPr lang="ru-RU" sz="1600" b="1" i="0" dirty="0">
                <a:solidFill>
                  <a:schemeClr val="accent5"/>
                </a:solidFill>
                <a:effectLst/>
                <a:latin typeface="Söhne"/>
              </a:rPr>
              <a:t>Удобство и комфорт для пациентов</a:t>
            </a:r>
            <a:br>
              <a:rPr lang="ru-RU" sz="1600" b="1" i="0" dirty="0">
                <a:solidFill>
                  <a:schemeClr val="accent5"/>
                </a:solidFill>
                <a:effectLst/>
                <a:latin typeface="Söhne"/>
              </a:rPr>
            </a:br>
            <a:r>
              <a:rPr lang="ru-RU" sz="1600" b="0" i="0" dirty="0">
                <a:solidFill>
                  <a:schemeClr val="accent5"/>
                </a:solidFill>
                <a:effectLst/>
                <a:latin typeface="Söhne"/>
              </a:rPr>
              <a:t> </a:t>
            </a:r>
            <a:br>
              <a:rPr lang="ru-RU" sz="1600" b="0" i="0" dirty="0">
                <a:solidFill>
                  <a:schemeClr val="accent5"/>
                </a:solidFill>
                <a:effectLst/>
                <a:latin typeface="Söhne"/>
              </a:rPr>
            </a:br>
            <a:r>
              <a:rPr lang="ru-RU" sz="1600" b="1" i="0" dirty="0">
                <a:solidFill>
                  <a:schemeClr val="accent5"/>
                </a:solidFill>
                <a:effectLst/>
                <a:latin typeface="Söhne"/>
              </a:rPr>
              <a:t>Контролируемая и безопасная администрация лекарств</a:t>
            </a:r>
            <a:br>
              <a:rPr lang="ru-RU" sz="1600" b="1" i="0" dirty="0">
                <a:solidFill>
                  <a:schemeClr val="accent5"/>
                </a:solidFill>
                <a:effectLst/>
                <a:latin typeface="Söhne"/>
              </a:rPr>
            </a:br>
            <a:br>
              <a:rPr lang="ru-RU" sz="1600" b="0" i="0" dirty="0">
                <a:solidFill>
                  <a:schemeClr val="accent5"/>
                </a:solidFill>
                <a:effectLst/>
                <a:latin typeface="Söhne"/>
              </a:rPr>
            </a:br>
            <a:r>
              <a:rPr lang="ru-RU" sz="1600" b="1" i="0" dirty="0">
                <a:solidFill>
                  <a:schemeClr val="accent5"/>
                </a:solidFill>
                <a:effectLst/>
                <a:latin typeface="Söhne"/>
              </a:rPr>
              <a:t>Расширение спектра медицинских услуг</a:t>
            </a:r>
            <a:endParaRPr lang="ru-RU" sz="1600" dirty="0">
              <a:solidFill>
                <a:schemeClr val="accent5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270BB72-2871-4C16-85D3-DA89AA03E51C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572000" y="549957"/>
            <a:ext cx="4572000" cy="909600"/>
          </a:xfrm>
          <a:ln>
            <a:noFill/>
          </a:ln>
        </p:spPr>
        <p:txBody>
          <a:bodyPr/>
          <a:lstStyle/>
          <a:p>
            <a:r>
              <a:rPr lang="ru-RU" sz="4800" dirty="0"/>
              <a:t>Актуальность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786EEF-3CEB-4CFD-A7EC-D270D9435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43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19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655;p49">
            <a:extLst>
              <a:ext uri="{FF2B5EF4-FFF2-40B4-BE49-F238E27FC236}">
                <a16:creationId xmlns:a16="http://schemas.microsoft.com/office/drawing/2014/main" id="{B067A919-C20B-48B1-84C9-AC0B9B029025}"/>
              </a:ext>
            </a:extLst>
          </p:cNvPr>
          <p:cNvSpPr/>
          <p:nvPr/>
        </p:nvSpPr>
        <p:spPr>
          <a:xfrm>
            <a:off x="1195831" y="4193977"/>
            <a:ext cx="1814013" cy="55911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274300" tIns="91425" rIns="274300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90 000 руб.</a:t>
            </a:r>
            <a:endParaRPr dirty="0">
              <a:solidFill>
                <a:schemeClr val="accent5"/>
              </a:solidFill>
              <a:latin typeface="+mn-lt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72" name="Google Shape;655;p49">
            <a:extLst>
              <a:ext uri="{FF2B5EF4-FFF2-40B4-BE49-F238E27FC236}">
                <a16:creationId xmlns:a16="http://schemas.microsoft.com/office/drawing/2014/main" id="{1B759000-2B1C-41F1-B88E-84A4F05FA43F}"/>
              </a:ext>
            </a:extLst>
          </p:cNvPr>
          <p:cNvSpPr/>
          <p:nvPr/>
        </p:nvSpPr>
        <p:spPr>
          <a:xfrm>
            <a:off x="1185695" y="3242407"/>
            <a:ext cx="1814013" cy="55911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274300" tIns="91425" rIns="274300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Аренда</a:t>
            </a:r>
            <a:endParaRPr dirty="0">
              <a:solidFill>
                <a:schemeClr val="accent5"/>
              </a:solidFill>
              <a:latin typeface="+mn-lt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590" name="Google Shape;590;p49"/>
          <p:cNvSpPr>
            <a:spLocks noGrp="1" noEditPoints="1"/>
          </p:cNvSpPr>
          <p:nvPr>
            <p:ph type="title"/>
          </p:nvPr>
        </p:nvSpPr>
        <p:spPr>
          <a:xfrm>
            <a:off x="712500" y="98561"/>
            <a:ext cx="7719000" cy="564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+mj-lt"/>
              </a:rPr>
              <a:t>Месторасположение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Клиники «</a:t>
            </a:r>
            <a:r>
              <a:rPr lang="en-US" sz="2000" dirty="0">
                <a:latin typeface="+mj-lt"/>
              </a:rPr>
              <a:t>Clean Clinic</a:t>
            </a:r>
            <a:r>
              <a:rPr lang="ru-RU" sz="2000" dirty="0">
                <a:latin typeface="+mj-lt"/>
              </a:rPr>
              <a:t>»</a:t>
            </a:r>
            <a:endParaRPr lang="en" sz="2000" dirty="0">
              <a:latin typeface="+mj-lt"/>
            </a:endParaRPr>
          </a:p>
        </p:txBody>
      </p:sp>
      <p:sp>
        <p:nvSpPr>
          <p:cNvPr id="591" name="Google Shape;591;p49"/>
          <p:cNvSpPr/>
          <p:nvPr/>
        </p:nvSpPr>
        <p:spPr>
          <a:xfrm>
            <a:off x="1179288" y="840243"/>
            <a:ext cx="1847100" cy="1016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274300" tIns="91425" rIns="274300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г. Уфа, ул. Бульвар </a:t>
            </a:r>
            <a:r>
              <a:rPr lang="ru-RU" sz="1200" dirty="0" err="1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Давлеткильдеева</a:t>
            </a:r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, д. 20 </a:t>
            </a:r>
            <a:endParaRPr sz="1200" dirty="0">
              <a:solidFill>
                <a:schemeClr val="accent5"/>
              </a:solidFill>
              <a:latin typeface="+mn-lt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655" name="Google Shape;655;p49"/>
          <p:cNvSpPr/>
          <p:nvPr/>
        </p:nvSpPr>
        <p:spPr>
          <a:xfrm>
            <a:off x="1195830" y="2218523"/>
            <a:ext cx="1814013" cy="55911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274300" tIns="91425" rIns="274300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150 м</a:t>
            </a:r>
            <a:r>
              <a:rPr lang="ru-RU" baseline="300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2</a:t>
            </a:r>
            <a:endParaRPr dirty="0">
              <a:solidFill>
                <a:schemeClr val="accent5"/>
              </a:solidFill>
              <a:latin typeface="+mn-lt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656" name="Google Shape;656;p49"/>
          <p:cNvSpPr txBox="1"/>
          <p:nvPr/>
        </p:nvSpPr>
        <p:spPr>
          <a:xfrm>
            <a:off x="847445" y="2025530"/>
            <a:ext cx="1248300" cy="315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FFFFFF"/>
                </a:solidFill>
                <a:latin typeface="+mj-lt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Площадь</a:t>
            </a:r>
            <a:endParaRPr b="1" dirty="0">
              <a:solidFill>
                <a:srgbClr val="FFFFFF"/>
              </a:solidFill>
              <a:latin typeface="+mj-lt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657" name="Google Shape;657;p49"/>
          <p:cNvSpPr txBox="1"/>
          <p:nvPr/>
        </p:nvSpPr>
        <p:spPr>
          <a:xfrm>
            <a:off x="854538" y="651375"/>
            <a:ext cx="12483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FFFFFF"/>
                </a:solidFill>
                <a:latin typeface="+mj-lt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Адрес</a:t>
            </a:r>
            <a:endParaRPr b="1" dirty="0">
              <a:solidFill>
                <a:srgbClr val="FFFFFF"/>
              </a:solidFill>
              <a:latin typeface="+mj-lt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70" name="Google Shape;657;p49">
            <a:extLst>
              <a:ext uri="{FF2B5EF4-FFF2-40B4-BE49-F238E27FC236}">
                <a16:creationId xmlns:a16="http://schemas.microsoft.com/office/drawing/2014/main" id="{5DF51C81-7C1F-49A2-A57E-C1646677B5B9}"/>
              </a:ext>
            </a:extLst>
          </p:cNvPr>
          <p:cNvSpPr txBox="1"/>
          <p:nvPr/>
        </p:nvSpPr>
        <p:spPr>
          <a:xfrm>
            <a:off x="847655" y="2973867"/>
            <a:ext cx="1248090" cy="4060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FFFFFF"/>
                </a:solidFill>
                <a:latin typeface="+mj-lt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Условия 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FFFFFF"/>
                </a:solidFill>
                <a:latin typeface="+mj-lt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получения</a:t>
            </a:r>
            <a:endParaRPr b="1" dirty="0">
              <a:solidFill>
                <a:srgbClr val="FFFFFF"/>
              </a:solidFill>
              <a:latin typeface="+mj-lt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FD1500-FF1C-4796-B127-9421C77D03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424" y="938151"/>
            <a:ext cx="5156202" cy="2840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5" name="Google Shape;656;p49">
            <a:extLst>
              <a:ext uri="{FF2B5EF4-FFF2-40B4-BE49-F238E27FC236}">
                <a16:creationId xmlns:a16="http://schemas.microsoft.com/office/drawing/2014/main" id="{F040CBCB-6E90-4EE3-861B-564F48BED0B3}"/>
              </a:ext>
            </a:extLst>
          </p:cNvPr>
          <p:cNvSpPr txBox="1"/>
          <p:nvPr/>
        </p:nvSpPr>
        <p:spPr>
          <a:xfrm>
            <a:off x="854537" y="4012986"/>
            <a:ext cx="1248300" cy="315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FFFFFF"/>
                </a:solidFill>
                <a:latin typeface="+mj-lt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Стоимость</a:t>
            </a:r>
            <a:endParaRPr b="1" dirty="0">
              <a:solidFill>
                <a:srgbClr val="FFFFFF"/>
              </a:solidFill>
              <a:latin typeface="+mj-lt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7"/>
          <p:cNvSpPr/>
          <p:nvPr/>
        </p:nvSpPr>
        <p:spPr>
          <a:xfrm>
            <a:off x="0" y="911897"/>
            <a:ext cx="3951276" cy="6580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</a:rPr>
              <a:t>Конкурентные преимущества</a:t>
            </a:r>
            <a:endParaRPr sz="2000" b="1" dirty="0">
              <a:solidFill>
                <a:schemeClr val="accent5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A09D88-4B4D-4A92-87FD-E9F7ECAB337D}"/>
              </a:ext>
            </a:extLst>
          </p:cNvPr>
          <p:cNvSpPr txBox="1"/>
          <p:nvPr/>
        </p:nvSpPr>
        <p:spPr>
          <a:xfrm>
            <a:off x="0" y="1879252"/>
            <a:ext cx="39512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19800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широкий ассортимент </a:t>
            </a:r>
            <a:r>
              <a:rPr lang="ru-RU" sz="1200" dirty="0" err="1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инфузионно</a:t>
            </a:r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-капельных препаратов;</a:t>
            </a:r>
          </a:p>
          <a:p>
            <a:pPr lvl="0" algn="ctr">
              <a:spcAft>
                <a:spcPts val="0"/>
              </a:spcAft>
            </a:pPr>
            <a:endParaRPr lang="ru-RU" sz="1200" dirty="0">
              <a:solidFill>
                <a:schemeClr val="accent5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lvl="0" indent="19800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целенаправленность на безопасность и комфорт клиентов, во время процедуры;</a:t>
            </a:r>
          </a:p>
          <a:p>
            <a:pPr lvl="0" algn="ctr">
              <a:spcAft>
                <a:spcPts val="0"/>
              </a:spcAft>
            </a:pPr>
            <a:endParaRPr lang="ru-RU" sz="1200" dirty="0">
              <a:solidFill>
                <a:schemeClr val="accent5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lvl="0" indent="19800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индивидуальный подход к клиенту.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0002EAA-DB7E-4953-B3EB-FF6CCB404BAD}"/>
              </a:ext>
            </a:extLst>
          </p:cNvPr>
          <p:cNvSpPr/>
          <p:nvPr/>
        </p:nvSpPr>
        <p:spPr>
          <a:xfrm>
            <a:off x="0" y="3573578"/>
            <a:ext cx="3951276" cy="658025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52"/>
          <p:cNvSpPr>
            <a:spLocks noGrp="1" noEditPoints="1"/>
          </p:cNvSpPr>
          <p:nvPr>
            <p:ph type="subTitle" idx="1"/>
          </p:nvPr>
        </p:nvSpPr>
        <p:spPr>
          <a:xfrm>
            <a:off x="0" y="44218"/>
            <a:ext cx="5426390" cy="4011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latin typeface="+mj-lt"/>
              </a:rPr>
              <a:t>Анализ заболеваемости населения в РФ</a:t>
            </a:r>
            <a:endParaRPr sz="2000" b="1" dirty="0">
              <a:latin typeface="+mj-lt"/>
            </a:endParaRPr>
          </a:p>
        </p:txBody>
      </p:sp>
      <p:sp>
        <p:nvSpPr>
          <p:cNvPr id="3" name="Заголовок 2"/>
          <p:cNvSpPr>
            <a:spLocks noGrp="1" noEditPoints="1"/>
          </p:cNvSpPr>
          <p:nvPr>
            <p:ph type="ctrTitle"/>
          </p:nvPr>
        </p:nvSpPr>
        <p:spPr>
          <a:xfrm>
            <a:off x="3515157" y="3682403"/>
            <a:ext cx="4278982" cy="559397"/>
          </a:xfrm>
        </p:spPr>
        <p:txBody>
          <a:bodyPr/>
          <a:lstStyle/>
          <a:p>
            <a:r>
              <a:rPr lang="ru-RU" sz="1200" b="0" dirty="0">
                <a:solidFill>
                  <a:schemeClr val="accent2"/>
                </a:solidFill>
                <a:latin typeface="+mn-lt"/>
                <a:ea typeface="Times New Roman" panose="02020603050405020304" pitchFamily="18" charset="0"/>
              </a:rPr>
              <a:t>Р</a:t>
            </a:r>
            <a:r>
              <a:rPr lang="ru-RU" sz="1200" b="0" dirty="0">
                <a:solidFill>
                  <a:schemeClr val="accent2"/>
                </a:solidFill>
                <a:effectLst/>
                <a:latin typeface="+mn-lt"/>
                <a:ea typeface="Times New Roman" panose="02020603050405020304" pitchFamily="18" charset="0"/>
              </a:rPr>
              <a:t>ост заболеваемости в России в 2022 году существенно увеличился на 12%. </a:t>
            </a:r>
            <a:endParaRPr lang="ru-RU" sz="1050" dirty="0">
              <a:solidFill>
                <a:schemeClr val="accent2"/>
              </a:solidFill>
              <a:latin typeface="+mn-lt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21915944"/>
              </p:ext>
            </p:extLst>
          </p:nvPr>
        </p:nvGraphicFramePr>
        <p:xfrm>
          <a:off x="2271555" y="1122762"/>
          <a:ext cx="4481913" cy="1882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/>
          <p:nvPr/>
        </p:nvSpPr>
        <p:spPr>
          <a:xfrm>
            <a:off x="0" y="184506"/>
            <a:ext cx="5192900" cy="7048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accent5"/>
                </a:solidFill>
                <a:latin typeface="+mj-lt"/>
              </a:rPr>
              <a:t>Анализ объема платных медицинских услуг в расчете на душу населения </a:t>
            </a:r>
            <a:endParaRPr sz="20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205" name="Google Shape;205;p34"/>
          <p:cNvSpPr>
            <a:spLocks noGrp="1" noEditPoints="1"/>
          </p:cNvSpPr>
          <p:nvPr>
            <p:ph type="subTitle" idx="1"/>
          </p:nvPr>
        </p:nvSpPr>
        <p:spPr>
          <a:xfrm>
            <a:off x="-62771" y="3895023"/>
            <a:ext cx="4957221" cy="908764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indent="0">
              <a:spcAft>
                <a:spcPts val="0"/>
              </a:spcAft>
            </a:pPr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  <a:cs typeface="Poppins" panose="020B0604020202020204" charset="0"/>
              </a:rPr>
              <a:t>Объем платных медицинских услуг в РФ стабильно увеличивается, что говорит об увеличении спроса</a:t>
            </a:r>
          </a:p>
        </p:txBody>
      </p:sp>
      <p:pic>
        <p:nvPicPr>
          <p:cNvPr id="206" name="Google Shape;206;p34"/>
          <p:cNvPicPr preferRelativeResize="0"/>
          <p:nvPr/>
        </p:nvPicPr>
        <p:blipFill>
          <a:blip r:embed="rId3">
            <a:alphaModFix/>
          </a:blip>
          <a:srcRect l="45379"/>
          <a:stretch/>
        </p:blipFill>
        <p:spPr>
          <a:xfrm>
            <a:off x="5192900" y="536925"/>
            <a:ext cx="3951102" cy="4069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90498818"/>
              </p:ext>
            </p:extLst>
          </p:nvPr>
        </p:nvGraphicFramePr>
        <p:xfrm>
          <a:off x="85344" y="1460499"/>
          <a:ext cx="4957221" cy="2317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3"/>
          <p:cNvPicPr preferRelativeResize="0"/>
          <p:nvPr/>
        </p:nvPicPr>
        <p:blipFill>
          <a:blip r:embed="rId3">
            <a:alphaModFix/>
          </a:blip>
          <a:srcRect l="22737" r="12537"/>
          <a:stretch/>
        </p:blipFill>
        <p:spPr>
          <a:xfrm>
            <a:off x="0" y="670275"/>
            <a:ext cx="3951099" cy="406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/>
          <p:nvPr/>
        </p:nvSpPr>
        <p:spPr>
          <a:xfrm>
            <a:off x="0" y="123321"/>
            <a:ext cx="5429250" cy="6402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accent5"/>
                </a:solidFill>
                <a:latin typeface="+mj-lt"/>
              </a:rPr>
              <a:t>Анализ платежеспособности населения в Республике Башкортостан</a:t>
            </a:r>
            <a:endParaRPr sz="20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97" name="Google Shape;197;p33"/>
          <p:cNvSpPr>
            <a:spLocks noGrp="1" noEditPoints="1"/>
          </p:cNvSpPr>
          <p:nvPr>
            <p:ph type="body" idx="1"/>
          </p:nvPr>
        </p:nvSpPr>
        <p:spPr>
          <a:xfrm>
            <a:off x="4211673" y="3836212"/>
            <a:ext cx="4932326" cy="903712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indent="0">
              <a:spcAft>
                <a:spcPts val="0"/>
              </a:spcAft>
              <a:buNone/>
            </a:pPr>
            <a:r>
              <a:rPr lang="ru-RU" sz="1200" dirty="0">
                <a:solidFill>
                  <a:schemeClr val="accent5"/>
                </a:solidFill>
                <a:latin typeface="+mn-lt"/>
                <a:ea typeface="Times New Roman" panose="02020603050405020304" pitchFamily="18" charset="0"/>
              </a:rPr>
              <a:t>С</a:t>
            </a:r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редняя ЗП по РБ неизменно растет, что говорит о повышении финансового благосостояния населения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32929995"/>
              </p:ext>
            </p:extLst>
          </p:nvPr>
        </p:nvGraphicFramePr>
        <p:xfrm>
          <a:off x="4211673" y="1203114"/>
          <a:ext cx="4932326" cy="2193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C116F6-F092-4020-B281-768BB0F3A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988" y="1219691"/>
            <a:ext cx="3809524" cy="3923809"/>
          </a:xfrm>
          <a:prstGeom prst="rect">
            <a:avLst/>
          </a:prstGeom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93D4ADDF-6FE2-47F2-8864-2A7AE510F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794673"/>
              </p:ext>
            </p:extLst>
          </p:nvPr>
        </p:nvGraphicFramePr>
        <p:xfrm>
          <a:off x="190500" y="1416541"/>
          <a:ext cx="6089652" cy="287604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22413">
                  <a:extLst>
                    <a:ext uri="{9D8B030D-6E8A-4147-A177-3AD203B41FA5}">
                      <a16:colId xmlns:a16="http://schemas.microsoft.com/office/drawing/2014/main" val="3098214613"/>
                    </a:ext>
                  </a:extLst>
                </a:gridCol>
                <a:gridCol w="1522413">
                  <a:extLst>
                    <a:ext uri="{9D8B030D-6E8A-4147-A177-3AD203B41FA5}">
                      <a16:colId xmlns:a16="http://schemas.microsoft.com/office/drawing/2014/main" val="3440704977"/>
                    </a:ext>
                  </a:extLst>
                </a:gridCol>
                <a:gridCol w="1522413">
                  <a:extLst>
                    <a:ext uri="{9D8B030D-6E8A-4147-A177-3AD203B41FA5}">
                      <a16:colId xmlns:a16="http://schemas.microsoft.com/office/drawing/2014/main" val="4083810953"/>
                    </a:ext>
                  </a:extLst>
                </a:gridCol>
                <a:gridCol w="1522413">
                  <a:extLst>
                    <a:ext uri="{9D8B030D-6E8A-4147-A177-3AD203B41FA5}">
                      <a16:colId xmlns:a16="http://schemas.microsoft.com/office/drawing/2014/main" val="276869551"/>
                    </a:ext>
                  </a:extLst>
                </a:gridCol>
              </a:tblGrid>
              <a:tr h="37002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</a:rPr>
                        <a:t>«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Clean Clinic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«РГ клиник»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«</a:t>
                      </a:r>
                      <a:r>
                        <a:rPr lang="ru-RU" sz="1200" b="1" i="0" u="none" strike="noStrike" cap="none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Ларимар</a:t>
                      </a: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»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33523"/>
                  </a:ext>
                </a:extLst>
              </a:tr>
              <a:tr h="45619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Ценовая политика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</a:rPr>
                        <a:t>от 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</a:rPr>
                        <a:t>от 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</a:rPr>
                        <a:t>от 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258929"/>
                  </a:ext>
                </a:extLst>
              </a:tr>
              <a:tr h="76697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Широта ассортимента услуг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анализы, 27 инфузий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анализы, 18 инфузий, гинекология, УЗИ, УФО лазер крови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анализы, 18 инфузий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999795"/>
                  </a:ext>
                </a:extLst>
              </a:tr>
              <a:tr h="82114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Месторасположение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близко к ЖК Биосфера и </a:t>
                      </a:r>
                      <a:r>
                        <a:rPr lang="ru-RU" sz="1200" b="0" i="0" u="none" strike="noStrike" cap="none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Tau</a:t>
                      </a:r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House</a:t>
                      </a:r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 Район ТЦ Планета. 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близко к ЖК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Tau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Район ТЦ Планета и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Акбузат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близко к ЖК Соты. Район </a:t>
                      </a:r>
                      <a:r>
                        <a:rPr lang="ru-RU" sz="1200" b="0" i="0" u="none" strike="noStrike" cap="none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Цюрупы</a:t>
                      </a:r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рядом к ГД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838291"/>
                  </a:ext>
                </a:extLst>
              </a:tr>
              <a:tr h="45619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Целевая аудитория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люди с высоким уровнем достатка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люди с среднем уровнем достатка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люди с среднем уровнем достатка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260336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A69A34-017B-477C-93B9-25D9ED9FB774}"/>
              </a:ext>
            </a:extLst>
          </p:cNvPr>
          <p:cNvSpPr/>
          <p:nvPr/>
        </p:nvSpPr>
        <p:spPr>
          <a:xfrm>
            <a:off x="736600" y="209550"/>
            <a:ext cx="8407400" cy="889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+mj-lt"/>
              </a:rPr>
              <a:t>Основные конкуренты </a:t>
            </a:r>
            <a:r>
              <a:rPr lang="ru-RU" sz="20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клиники </a:t>
            </a:r>
            <a:r>
              <a:rPr lang="ru-RU" sz="2000" b="1" dirty="0" err="1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инфузионно</a:t>
            </a:r>
            <a:r>
              <a:rPr lang="ru-RU" sz="20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-капельной терапии </a:t>
            </a:r>
            <a:br>
              <a:rPr lang="en-US" sz="20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</a:br>
            <a:r>
              <a:rPr lang="ru-RU" sz="20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«</a:t>
            </a:r>
            <a:r>
              <a:rPr lang="en-US" sz="20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Clean Clinic</a:t>
            </a:r>
            <a:r>
              <a:rPr lang="ru-RU" sz="20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Poppins" panose="020B0604020202020204" charset="0"/>
              </a:rPr>
              <a:t>»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9266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53;p40">
            <a:extLst>
              <a:ext uri="{FF2B5EF4-FFF2-40B4-BE49-F238E27FC236}">
                <a16:creationId xmlns:a16="http://schemas.microsoft.com/office/drawing/2014/main" id="{7773988A-4EE4-4B47-A222-D41F3B1D8525}"/>
              </a:ext>
            </a:extLst>
          </p:cNvPr>
          <p:cNvSpPr/>
          <p:nvPr/>
        </p:nvSpPr>
        <p:spPr>
          <a:xfrm>
            <a:off x="0" y="1144875"/>
            <a:ext cx="4029325" cy="38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40"/>
          <p:cNvSpPr/>
          <p:nvPr/>
        </p:nvSpPr>
        <p:spPr>
          <a:xfrm>
            <a:off x="5284650" y="1144875"/>
            <a:ext cx="3859350" cy="38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40"/>
          <p:cNvSpPr>
            <a:spLocks noGrp="1" noEditPoints="1"/>
          </p:cNvSpPr>
          <p:nvPr>
            <p:ph type="title" idx="2"/>
          </p:nvPr>
        </p:nvSpPr>
        <p:spPr>
          <a:xfrm>
            <a:off x="5284650" y="1134049"/>
            <a:ext cx="2956725" cy="3876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+mn-lt"/>
              </a:rPr>
              <a:t>Второй сегмент</a:t>
            </a:r>
            <a:endParaRPr lang="en" sz="1600" dirty="0">
              <a:latin typeface="+mn-lt"/>
            </a:endParaRPr>
          </a:p>
        </p:txBody>
      </p:sp>
      <p:sp>
        <p:nvSpPr>
          <p:cNvPr id="484" name="Google Shape;484;p40"/>
          <p:cNvSpPr>
            <a:spLocks noGrp="1" noEditPoints="1"/>
          </p:cNvSpPr>
          <p:nvPr>
            <p:ph type="title"/>
          </p:nvPr>
        </p:nvSpPr>
        <p:spPr>
          <a:xfrm>
            <a:off x="1014025" y="1034175"/>
            <a:ext cx="3015300" cy="6090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5"/>
                </a:solidFill>
                <a:latin typeface="+mn-lt"/>
              </a:rPr>
              <a:t>Первый сегмент</a:t>
            </a:r>
            <a:endParaRPr lang="en" sz="16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34" name="Google Shape;453;p40">
            <a:extLst>
              <a:ext uri="{FF2B5EF4-FFF2-40B4-BE49-F238E27FC236}">
                <a16:creationId xmlns:a16="http://schemas.microsoft.com/office/drawing/2014/main" id="{EC6F2D74-32DA-4172-8FCC-E2C9A3A73ED0}"/>
              </a:ext>
            </a:extLst>
          </p:cNvPr>
          <p:cNvSpPr/>
          <p:nvPr/>
        </p:nvSpPr>
        <p:spPr>
          <a:xfrm>
            <a:off x="0" y="89671"/>
            <a:ext cx="4572000" cy="7086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accent5"/>
                </a:solidFill>
                <a:latin typeface="+mj-lt"/>
              </a:rPr>
              <a:t>Целевая аудитория</a:t>
            </a:r>
            <a:endParaRPr sz="2400" b="1" dirty="0">
              <a:solidFill>
                <a:schemeClr val="accent5"/>
              </a:solidFill>
              <a:latin typeface="+mj-lt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9AAF6B8-D3E4-4A2A-B71C-9368ACBB2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994692"/>
              </p:ext>
            </p:extLst>
          </p:nvPr>
        </p:nvGraphicFramePr>
        <p:xfrm>
          <a:off x="0" y="1643174"/>
          <a:ext cx="7512050" cy="2941526"/>
        </p:xfrm>
        <a:graphic>
          <a:graphicData uri="http://schemas.openxmlformats.org/drawingml/2006/table">
            <a:tbl>
              <a:tblPr firstRow="1" firstCol="1" bandRow="1">
                <a:effectLst/>
                <a:tableStyleId>{35758FB7-9AC5-4552-8A53-C91805E547FA}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val="3016419819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164368057"/>
                    </a:ext>
                  </a:extLst>
                </a:gridCol>
                <a:gridCol w="2927350">
                  <a:extLst>
                    <a:ext uri="{9D8B030D-6E8A-4147-A177-3AD203B41FA5}">
                      <a16:colId xmlns:a16="http://schemas.microsoft.com/office/drawing/2014/main" val="1217554329"/>
                    </a:ext>
                  </a:extLst>
                </a:gridCol>
              </a:tblGrid>
              <a:tr h="1936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133660"/>
                          </a:solidFill>
                          <a:effectLst/>
                        </a:rPr>
                        <a:t>Географические</a:t>
                      </a:r>
                      <a:endParaRPr lang="ru-RU" sz="1100" dirty="0">
                        <a:solidFill>
                          <a:srgbClr val="1336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Проживают в городе Уфа</a:t>
                      </a:r>
                      <a:endParaRPr lang="ru-RU" sz="11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Жители близлежащих ЖК</a:t>
                      </a:r>
                      <a:endParaRPr lang="ru-RU" sz="1100" b="1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96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418380"/>
                  </a:ext>
                </a:extLst>
              </a:tr>
              <a:tr h="4024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133660"/>
                          </a:solidFill>
                          <a:effectLst/>
                        </a:rPr>
                        <a:t>Демографические</a:t>
                      </a:r>
                      <a:endParaRPr lang="ru-RU" sz="1100" dirty="0">
                        <a:solidFill>
                          <a:srgbClr val="1336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Женщины и мужчины в возрасте от 25 до 40 лет</a:t>
                      </a:r>
                      <a:endParaRPr lang="ru-RU" sz="11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Женщины и мужчины в возрасте от 40 до 65 лет</a:t>
                      </a:r>
                      <a:endParaRPr lang="ru-RU" sz="11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96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106510"/>
                  </a:ext>
                </a:extLst>
              </a:tr>
              <a:tr h="7477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133660"/>
                          </a:solidFill>
                          <a:effectLst/>
                        </a:rPr>
                        <a:t>Социо-экономические</a:t>
                      </a:r>
                      <a:endParaRPr lang="ru-RU" sz="1100" dirty="0">
                        <a:solidFill>
                          <a:srgbClr val="1336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Достаток выше среднего, занимаются бизнесом, фрилансом, творчеством, спортом</a:t>
                      </a:r>
                      <a:endParaRPr lang="ru-RU" sz="11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Достаток выше среднего, занимают высокие </a:t>
                      </a:r>
                      <a:r>
                        <a:rPr lang="ru-RU" sz="1100" b="1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должности</a:t>
                      </a:r>
                      <a:endParaRPr lang="ru-RU" sz="1100" b="1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96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311838"/>
                  </a:ext>
                </a:extLst>
              </a:tr>
              <a:tr h="6391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133660"/>
                          </a:solidFill>
                          <a:effectLst/>
                        </a:rPr>
                        <a:t>Психографические</a:t>
                      </a:r>
                      <a:endParaRPr lang="ru-RU" sz="1100" dirty="0">
                        <a:solidFill>
                          <a:srgbClr val="1336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Ведут активный образ жизни, путешествуют, занимаются хобби</a:t>
                      </a:r>
                      <a:endParaRPr lang="ru-RU" sz="11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Ведут занятой образ жизни, погружается в рутину, не хватает времени на самих себя</a:t>
                      </a:r>
                      <a:endParaRPr lang="ru-RU" sz="11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96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363451"/>
                  </a:ext>
                </a:extLst>
              </a:tr>
              <a:tr h="958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133660"/>
                          </a:solidFill>
                          <a:effectLst/>
                        </a:rPr>
                        <a:t>Поведенческие</a:t>
                      </a:r>
                      <a:endParaRPr lang="ru-RU" sz="1100" dirty="0">
                        <a:solidFill>
                          <a:srgbClr val="1336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Хотят следить за своим здоровьем и экономить время, ходят на процедуры клиники с целью профилактики</a:t>
                      </a:r>
                      <a:endParaRPr lang="ru-RU" sz="11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Обращают внимание на состояние своего здоровья, пользуются услугой клиники чтобы получить лечение за короткий промежуток времени</a:t>
                      </a:r>
                      <a:endParaRPr lang="ru-RU" sz="11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96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555521"/>
                  </a:ext>
                </a:extLst>
              </a:tr>
            </a:tbl>
          </a:graphicData>
        </a:graphic>
      </p:graphicFrame>
      <p:grpSp>
        <p:nvGrpSpPr>
          <p:cNvPr id="41" name="Google Shape;10849;p74">
            <a:extLst>
              <a:ext uri="{FF2B5EF4-FFF2-40B4-BE49-F238E27FC236}">
                <a16:creationId xmlns:a16="http://schemas.microsoft.com/office/drawing/2014/main" id="{0F18937A-8296-43D9-B48C-790E9DD5DC4A}"/>
              </a:ext>
            </a:extLst>
          </p:cNvPr>
          <p:cNvGrpSpPr/>
          <p:nvPr/>
        </p:nvGrpSpPr>
        <p:grpSpPr>
          <a:xfrm>
            <a:off x="1946485" y="1161284"/>
            <a:ext cx="339515" cy="354781"/>
            <a:chOff x="5310611" y="1502972"/>
            <a:chExt cx="339515" cy="354781"/>
          </a:xfrm>
        </p:grpSpPr>
        <p:sp>
          <p:nvSpPr>
            <p:cNvPr id="42" name="Google Shape;10850;p74">
              <a:extLst>
                <a:ext uri="{FF2B5EF4-FFF2-40B4-BE49-F238E27FC236}">
                  <a16:creationId xmlns:a16="http://schemas.microsoft.com/office/drawing/2014/main" id="{BDE936C0-E0EF-4E02-A8AF-D251D744627E}"/>
                </a:ext>
              </a:extLst>
            </p:cNvPr>
            <p:cNvSpPr/>
            <p:nvPr/>
          </p:nvSpPr>
          <p:spPr>
            <a:xfrm>
              <a:off x="5310611" y="1502972"/>
              <a:ext cx="339515" cy="343285"/>
            </a:xfrm>
            <a:custGeom>
              <a:avLst/>
              <a:gdLst/>
              <a:ahLst/>
              <a:cxnLst/>
              <a:rect l="l" t="t" r="r" b="b"/>
              <a:pathLst>
                <a:path w="12966" h="13110">
                  <a:moveTo>
                    <a:pt x="5684" y="1"/>
                  </a:moveTo>
                  <a:cubicBezTo>
                    <a:pt x="5669" y="1"/>
                    <a:pt x="5654" y="1"/>
                    <a:pt x="5639" y="2"/>
                  </a:cubicBezTo>
                  <a:cubicBezTo>
                    <a:pt x="4656" y="2"/>
                    <a:pt x="2672" y="956"/>
                    <a:pt x="2453" y="2788"/>
                  </a:cubicBezTo>
                  <a:cubicBezTo>
                    <a:pt x="2329" y="3875"/>
                    <a:pt x="1909" y="4009"/>
                    <a:pt x="1670" y="4772"/>
                  </a:cubicBezTo>
                  <a:cubicBezTo>
                    <a:pt x="1422" y="5592"/>
                    <a:pt x="1642" y="6098"/>
                    <a:pt x="1432" y="6842"/>
                  </a:cubicBezTo>
                  <a:cubicBezTo>
                    <a:pt x="1222" y="7586"/>
                    <a:pt x="802" y="7796"/>
                    <a:pt x="821" y="9055"/>
                  </a:cubicBezTo>
                  <a:cubicBezTo>
                    <a:pt x="840" y="10505"/>
                    <a:pt x="1" y="10839"/>
                    <a:pt x="325" y="11793"/>
                  </a:cubicBezTo>
                  <a:cubicBezTo>
                    <a:pt x="573" y="12509"/>
                    <a:pt x="1890" y="13110"/>
                    <a:pt x="1890" y="13110"/>
                  </a:cubicBezTo>
                  <a:lnTo>
                    <a:pt x="11067" y="13110"/>
                  </a:lnTo>
                  <a:cubicBezTo>
                    <a:pt x="11067" y="13110"/>
                    <a:pt x="12393" y="12509"/>
                    <a:pt x="12632" y="11793"/>
                  </a:cubicBezTo>
                  <a:cubicBezTo>
                    <a:pt x="12966" y="10839"/>
                    <a:pt x="12117" y="10515"/>
                    <a:pt x="12145" y="9055"/>
                  </a:cubicBezTo>
                  <a:cubicBezTo>
                    <a:pt x="12164" y="7796"/>
                    <a:pt x="11745" y="7577"/>
                    <a:pt x="11535" y="6842"/>
                  </a:cubicBezTo>
                  <a:cubicBezTo>
                    <a:pt x="11325" y="6098"/>
                    <a:pt x="11535" y="5592"/>
                    <a:pt x="11287" y="4772"/>
                  </a:cubicBezTo>
                  <a:cubicBezTo>
                    <a:pt x="11058" y="4009"/>
                    <a:pt x="10638" y="3875"/>
                    <a:pt x="10504" y="2788"/>
                  </a:cubicBezTo>
                  <a:cubicBezTo>
                    <a:pt x="10285" y="956"/>
                    <a:pt x="8301" y="2"/>
                    <a:pt x="7318" y="2"/>
                  </a:cubicBezTo>
                  <a:cubicBezTo>
                    <a:pt x="7303" y="1"/>
                    <a:pt x="7288" y="1"/>
                    <a:pt x="7273" y="1"/>
                  </a:cubicBezTo>
                  <a:cubicBezTo>
                    <a:pt x="7078" y="1"/>
                    <a:pt x="6886" y="58"/>
                    <a:pt x="6727" y="164"/>
                  </a:cubicBezTo>
                  <a:cubicBezTo>
                    <a:pt x="6650" y="212"/>
                    <a:pt x="6564" y="236"/>
                    <a:pt x="6480" y="236"/>
                  </a:cubicBezTo>
                  <a:cubicBezTo>
                    <a:pt x="6395" y="236"/>
                    <a:pt x="6312" y="212"/>
                    <a:pt x="6240" y="164"/>
                  </a:cubicBezTo>
                  <a:cubicBezTo>
                    <a:pt x="6072" y="58"/>
                    <a:pt x="5879" y="1"/>
                    <a:pt x="5684" y="1"/>
                  </a:cubicBezTo>
                  <a:close/>
                </a:path>
              </a:pathLst>
            </a:custGeom>
            <a:solidFill>
              <a:srgbClr val="576D8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851;p74">
              <a:extLst>
                <a:ext uri="{FF2B5EF4-FFF2-40B4-BE49-F238E27FC236}">
                  <a16:creationId xmlns:a16="http://schemas.microsoft.com/office/drawing/2014/main" id="{1B9A579C-A242-4441-A568-9B679F82C891}"/>
                </a:ext>
              </a:extLst>
            </p:cNvPr>
            <p:cNvSpPr/>
            <p:nvPr/>
          </p:nvSpPr>
          <p:spPr>
            <a:xfrm>
              <a:off x="5310611" y="1502972"/>
              <a:ext cx="169914" cy="343285"/>
            </a:xfrm>
            <a:custGeom>
              <a:avLst/>
              <a:gdLst/>
              <a:ahLst/>
              <a:cxnLst/>
              <a:rect l="l" t="t" r="r" b="b"/>
              <a:pathLst>
                <a:path w="6489" h="13110">
                  <a:moveTo>
                    <a:pt x="5694" y="1"/>
                  </a:moveTo>
                  <a:cubicBezTo>
                    <a:pt x="5679" y="1"/>
                    <a:pt x="5664" y="1"/>
                    <a:pt x="5649" y="2"/>
                  </a:cubicBezTo>
                  <a:cubicBezTo>
                    <a:pt x="4666" y="2"/>
                    <a:pt x="2682" y="956"/>
                    <a:pt x="2462" y="2788"/>
                  </a:cubicBezTo>
                  <a:cubicBezTo>
                    <a:pt x="2329" y="3875"/>
                    <a:pt x="1909" y="4009"/>
                    <a:pt x="1680" y="4772"/>
                  </a:cubicBezTo>
                  <a:cubicBezTo>
                    <a:pt x="1432" y="5592"/>
                    <a:pt x="1642" y="6098"/>
                    <a:pt x="1432" y="6842"/>
                  </a:cubicBezTo>
                  <a:cubicBezTo>
                    <a:pt x="1222" y="7586"/>
                    <a:pt x="802" y="7796"/>
                    <a:pt x="821" y="9055"/>
                  </a:cubicBezTo>
                  <a:cubicBezTo>
                    <a:pt x="850" y="10505"/>
                    <a:pt x="1" y="10839"/>
                    <a:pt x="335" y="11793"/>
                  </a:cubicBezTo>
                  <a:cubicBezTo>
                    <a:pt x="573" y="12509"/>
                    <a:pt x="1899" y="13110"/>
                    <a:pt x="1899" y="13110"/>
                  </a:cubicBezTo>
                  <a:lnTo>
                    <a:pt x="6488" y="13110"/>
                  </a:lnTo>
                  <a:lnTo>
                    <a:pt x="6479" y="231"/>
                  </a:lnTo>
                  <a:cubicBezTo>
                    <a:pt x="6393" y="231"/>
                    <a:pt x="6316" y="212"/>
                    <a:pt x="6240" y="164"/>
                  </a:cubicBezTo>
                  <a:cubicBezTo>
                    <a:pt x="6072" y="58"/>
                    <a:pt x="5887" y="1"/>
                    <a:pt x="5694" y="1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852;p74">
              <a:extLst>
                <a:ext uri="{FF2B5EF4-FFF2-40B4-BE49-F238E27FC236}">
                  <a16:creationId xmlns:a16="http://schemas.microsoft.com/office/drawing/2014/main" id="{0F17BC9D-EF64-4F4F-B0B3-0536480D6DCA}"/>
                </a:ext>
              </a:extLst>
            </p:cNvPr>
            <p:cNvSpPr/>
            <p:nvPr/>
          </p:nvSpPr>
          <p:spPr>
            <a:xfrm>
              <a:off x="5348841" y="1709101"/>
              <a:ext cx="263081" cy="148652"/>
            </a:xfrm>
            <a:custGeom>
              <a:avLst/>
              <a:gdLst/>
              <a:ahLst/>
              <a:cxnLst/>
              <a:rect l="l" t="t" r="r" b="b"/>
              <a:pathLst>
                <a:path w="10047" h="5677">
                  <a:moveTo>
                    <a:pt x="3712" y="0"/>
                  </a:moveTo>
                  <a:lnTo>
                    <a:pt x="3712" y="1126"/>
                  </a:lnTo>
                  <a:cubicBezTo>
                    <a:pt x="3712" y="1498"/>
                    <a:pt x="3473" y="1822"/>
                    <a:pt x="3130" y="1946"/>
                  </a:cubicBezTo>
                  <a:lnTo>
                    <a:pt x="869" y="2748"/>
                  </a:lnTo>
                  <a:cubicBezTo>
                    <a:pt x="344" y="2929"/>
                    <a:pt x="1" y="3425"/>
                    <a:pt x="1" y="3978"/>
                  </a:cubicBezTo>
                  <a:lnTo>
                    <a:pt x="1" y="5028"/>
                  </a:lnTo>
                  <a:cubicBezTo>
                    <a:pt x="1" y="5381"/>
                    <a:pt x="287" y="5677"/>
                    <a:pt x="649" y="5677"/>
                  </a:cubicBezTo>
                  <a:lnTo>
                    <a:pt x="9388" y="5677"/>
                  </a:lnTo>
                  <a:cubicBezTo>
                    <a:pt x="9750" y="5677"/>
                    <a:pt x="10046" y="5381"/>
                    <a:pt x="10046" y="5028"/>
                  </a:cubicBezTo>
                  <a:lnTo>
                    <a:pt x="10046" y="3988"/>
                  </a:lnTo>
                  <a:cubicBezTo>
                    <a:pt x="10046" y="3425"/>
                    <a:pt x="9693" y="2929"/>
                    <a:pt x="9178" y="2748"/>
                  </a:cubicBezTo>
                  <a:lnTo>
                    <a:pt x="6917" y="1946"/>
                  </a:lnTo>
                  <a:cubicBezTo>
                    <a:pt x="6564" y="1822"/>
                    <a:pt x="6335" y="1498"/>
                    <a:pt x="6335" y="1126"/>
                  </a:cubicBezTo>
                  <a:lnTo>
                    <a:pt x="6335" y="0"/>
                  </a:lnTo>
                  <a:lnTo>
                    <a:pt x="3712" y="0"/>
                  </a:ln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853;p74">
              <a:extLst>
                <a:ext uri="{FF2B5EF4-FFF2-40B4-BE49-F238E27FC236}">
                  <a16:creationId xmlns:a16="http://schemas.microsoft.com/office/drawing/2014/main" id="{7826D1D0-1792-46CA-B066-E6DB34023912}"/>
                </a:ext>
              </a:extLst>
            </p:cNvPr>
            <p:cNvSpPr/>
            <p:nvPr/>
          </p:nvSpPr>
          <p:spPr>
            <a:xfrm>
              <a:off x="5348841" y="1767048"/>
              <a:ext cx="263081" cy="90705"/>
            </a:xfrm>
            <a:custGeom>
              <a:avLst/>
              <a:gdLst/>
              <a:ahLst/>
              <a:cxnLst/>
              <a:rect l="l" t="t" r="r" b="b"/>
              <a:pathLst>
                <a:path w="10047" h="3464">
                  <a:moveTo>
                    <a:pt x="2376" y="1"/>
                  </a:moveTo>
                  <a:lnTo>
                    <a:pt x="878" y="535"/>
                  </a:lnTo>
                  <a:cubicBezTo>
                    <a:pt x="354" y="716"/>
                    <a:pt x="1" y="1212"/>
                    <a:pt x="1" y="1765"/>
                  </a:cubicBezTo>
                  <a:lnTo>
                    <a:pt x="1" y="2815"/>
                  </a:lnTo>
                  <a:cubicBezTo>
                    <a:pt x="1" y="3168"/>
                    <a:pt x="296" y="3464"/>
                    <a:pt x="659" y="3464"/>
                  </a:cubicBezTo>
                  <a:lnTo>
                    <a:pt x="9397" y="3464"/>
                  </a:lnTo>
                  <a:cubicBezTo>
                    <a:pt x="9760" y="3464"/>
                    <a:pt x="10046" y="3168"/>
                    <a:pt x="10046" y="2815"/>
                  </a:cubicBezTo>
                  <a:lnTo>
                    <a:pt x="10046" y="1775"/>
                  </a:lnTo>
                  <a:cubicBezTo>
                    <a:pt x="10046" y="1212"/>
                    <a:pt x="9703" y="716"/>
                    <a:pt x="9178" y="535"/>
                  </a:cubicBezTo>
                  <a:lnTo>
                    <a:pt x="7671" y="1"/>
                  </a:lnTo>
                  <a:cubicBezTo>
                    <a:pt x="7070" y="821"/>
                    <a:pt x="6268" y="1727"/>
                    <a:pt x="5333" y="2223"/>
                  </a:cubicBezTo>
                  <a:cubicBezTo>
                    <a:pt x="5238" y="2276"/>
                    <a:pt x="5131" y="2302"/>
                    <a:pt x="5023" y="2302"/>
                  </a:cubicBezTo>
                  <a:cubicBezTo>
                    <a:pt x="4916" y="2302"/>
                    <a:pt x="4809" y="2276"/>
                    <a:pt x="4713" y="2223"/>
                  </a:cubicBezTo>
                  <a:cubicBezTo>
                    <a:pt x="3778" y="1727"/>
                    <a:pt x="2977" y="821"/>
                    <a:pt x="2376" y="1"/>
                  </a:cubicBezTo>
                  <a:close/>
                </a:path>
              </a:pathLst>
            </a:custGeom>
            <a:solidFill>
              <a:srgbClr val="A2B5C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854;p74">
              <a:extLst>
                <a:ext uri="{FF2B5EF4-FFF2-40B4-BE49-F238E27FC236}">
                  <a16:creationId xmlns:a16="http://schemas.microsoft.com/office/drawing/2014/main" id="{01ABD1FD-9511-4DE6-858E-14769A869A7A}"/>
                </a:ext>
              </a:extLst>
            </p:cNvPr>
            <p:cNvSpPr/>
            <p:nvPr/>
          </p:nvSpPr>
          <p:spPr>
            <a:xfrm>
              <a:off x="5446013" y="1708839"/>
              <a:ext cx="68736" cy="23069"/>
            </a:xfrm>
            <a:custGeom>
              <a:avLst/>
              <a:gdLst/>
              <a:ahLst/>
              <a:cxnLst/>
              <a:rect l="l" t="t" r="r" b="b"/>
              <a:pathLst>
                <a:path w="2625" h="881">
                  <a:moveTo>
                    <a:pt x="1" y="1"/>
                  </a:moveTo>
                  <a:lnTo>
                    <a:pt x="1" y="602"/>
                  </a:lnTo>
                  <a:cubicBezTo>
                    <a:pt x="416" y="788"/>
                    <a:pt x="862" y="881"/>
                    <a:pt x="1309" y="881"/>
                  </a:cubicBezTo>
                  <a:cubicBezTo>
                    <a:pt x="1756" y="881"/>
                    <a:pt x="2204" y="788"/>
                    <a:pt x="2624" y="602"/>
                  </a:cubicBezTo>
                  <a:lnTo>
                    <a:pt x="2624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855;p74">
              <a:extLst>
                <a:ext uri="{FF2B5EF4-FFF2-40B4-BE49-F238E27FC236}">
                  <a16:creationId xmlns:a16="http://schemas.microsoft.com/office/drawing/2014/main" id="{F24BAB2E-2235-4837-802C-E18480917F9E}"/>
                </a:ext>
              </a:extLst>
            </p:cNvPr>
            <p:cNvSpPr/>
            <p:nvPr/>
          </p:nvSpPr>
          <p:spPr>
            <a:xfrm>
              <a:off x="5406055" y="1548979"/>
              <a:ext cx="148652" cy="171381"/>
            </a:xfrm>
            <a:custGeom>
              <a:avLst/>
              <a:gdLst/>
              <a:ahLst/>
              <a:cxnLst/>
              <a:rect l="l" t="t" r="r" b="b"/>
              <a:pathLst>
                <a:path w="5677" h="6545">
                  <a:moveTo>
                    <a:pt x="0" y="0"/>
                  </a:moveTo>
                  <a:lnTo>
                    <a:pt x="0" y="3711"/>
                  </a:lnTo>
                  <a:cubicBezTo>
                    <a:pt x="0" y="5276"/>
                    <a:pt x="1269" y="6545"/>
                    <a:pt x="2834" y="6545"/>
                  </a:cubicBezTo>
                  <a:cubicBezTo>
                    <a:pt x="4408" y="6545"/>
                    <a:pt x="5676" y="5276"/>
                    <a:pt x="5676" y="3711"/>
                  </a:cubicBezTo>
                  <a:lnTo>
                    <a:pt x="56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E7E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856;p74">
              <a:extLst>
                <a:ext uri="{FF2B5EF4-FFF2-40B4-BE49-F238E27FC236}">
                  <a16:creationId xmlns:a16="http://schemas.microsoft.com/office/drawing/2014/main" id="{5F3AD7D0-386D-4CF2-8B06-7A95452D622B}"/>
                </a:ext>
              </a:extLst>
            </p:cNvPr>
            <p:cNvSpPr/>
            <p:nvPr/>
          </p:nvSpPr>
          <p:spPr>
            <a:xfrm>
              <a:off x="5405584" y="1548979"/>
              <a:ext cx="149124" cy="171590"/>
            </a:xfrm>
            <a:custGeom>
              <a:avLst/>
              <a:gdLst/>
              <a:ahLst/>
              <a:cxnLst/>
              <a:rect l="l" t="t" r="r" b="b"/>
              <a:pathLst>
                <a:path w="5695" h="6553">
                  <a:moveTo>
                    <a:pt x="18" y="0"/>
                  </a:moveTo>
                  <a:lnTo>
                    <a:pt x="18" y="3711"/>
                  </a:lnTo>
                  <a:cubicBezTo>
                    <a:pt x="1" y="5302"/>
                    <a:pt x="1299" y="6552"/>
                    <a:pt x="2836" y="6552"/>
                  </a:cubicBezTo>
                  <a:cubicBezTo>
                    <a:pt x="2985" y="6552"/>
                    <a:pt x="3137" y="6541"/>
                    <a:pt x="3290" y="6516"/>
                  </a:cubicBezTo>
                  <a:cubicBezTo>
                    <a:pt x="1907" y="6297"/>
                    <a:pt x="886" y="5104"/>
                    <a:pt x="886" y="3711"/>
                  </a:cubicBezTo>
                  <a:lnTo>
                    <a:pt x="886" y="2576"/>
                  </a:lnTo>
                  <a:cubicBezTo>
                    <a:pt x="886" y="2395"/>
                    <a:pt x="944" y="2223"/>
                    <a:pt x="1039" y="2070"/>
                  </a:cubicBezTo>
                  <a:cubicBezTo>
                    <a:pt x="1392" y="1489"/>
                    <a:pt x="1735" y="1412"/>
                    <a:pt x="2117" y="1307"/>
                  </a:cubicBezTo>
                  <a:cubicBezTo>
                    <a:pt x="2384" y="1260"/>
                    <a:pt x="2632" y="1164"/>
                    <a:pt x="2852" y="1021"/>
                  </a:cubicBezTo>
                  <a:cubicBezTo>
                    <a:pt x="3081" y="1164"/>
                    <a:pt x="3329" y="1260"/>
                    <a:pt x="3586" y="1307"/>
                  </a:cubicBezTo>
                  <a:cubicBezTo>
                    <a:pt x="3977" y="1412"/>
                    <a:pt x="4311" y="1489"/>
                    <a:pt x="4664" y="2070"/>
                  </a:cubicBezTo>
                  <a:cubicBezTo>
                    <a:pt x="4931" y="2490"/>
                    <a:pt x="5284" y="2853"/>
                    <a:pt x="5694" y="3129"/>
                  </a:cubicBezTo>
                  <a:lnTo>
                    <a:pt x="5694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857;p74">
              <a:extLst>
                <a:ext uri="{FF2B5EF4-FFF2-40B4-BE49-F238E27FC236}">
                  <a16:creationId xmlns:a16="http://schemas.microsoft.com/office/drawing/2014/main" id="{A745806C-CCB8-44FC-BF2C-62568F3BB2EA}"/>
                </a:ext>
              </a:extLst>
            </p:cNvPr>
            <p:cNvSpPr/>
            <p:nvPr/>
          </p:nvSpPr>
          <p:spPr>
            <a:xfrm>
              <a:off x="5455047" y="1668802"/>
              <a:ext cx="50668" cy="17361"/>
            </a:xfrm>
            <a:custGeom>
              <a:avLst/>
              <a:gdLst/>
              <a:ahLst/>
              <a:cxnLst/>
              <a:rect l="l" t="t" r="r" b="b"/>
              <a:pathLst>
                <a:path w="1935" h="663">
                  <a:moveTo>
                    <a:pt x="312" y="1"/>
                  </a:moveTo>
                  <a:cubicBezTo>
                    <a:pt x="143" y="1"/>
                    <a:pt x="0" y="224"/>
                    <a:pt x="161" y="385"/>
                  </a:cubicBezTo>
                  <a:cubicBezTo>
                    <a:pt x="371" y="567"/>
                    <a:pt x="641" y="662"/>
                    <a:pt x="922" y="662"/>
                  </a:cubicBezTo>
                  <a:cubicBezTo>
                    <a:pt x="936" y="662"/>
                    <a:pt x="949" y="662"/>
                    <a:pt x="963" y="662"/>
                  </a:cubicBezTo>
                  <a:cubicBezTo>
                    <a:pt x="976" y="662"/>
                    <a:pt x="990" y="662"/>
                    <a:pt x="1003" y="662"/>
                  </a:cubicBezTo>
                  <a:cubicBezTo>
                    <a:pt x="1284" y="662"/>
                    <a:pt x="1555" y="567"/>
                    <a:pt x="1773" y="385"/>
                  </a:cubicBezTo>
                  <a:cubicBezTo>
                    <a:pt x="1935" y="224"/>
                    <a:pt x="1792" y="1"/>
                    <a:pt x="1622" y="1"/>
                  </a:cubicBezTo>
                  <a:cubicBezTo>
                    <a:pt x="1571" y="1"/>
                    <a:pt x="1517" y="21"/>
                    <a:pt x="1468" y="70"/>
                  </a:cubicBezTo>
                  <a:cubicBezTo>
                    <a:pt x="1316" y="175"/>
                    <a:pt x="1139" y="228"/>
                    <a:pt x="964" y="228"/>
                  </a:cubicBezTo>
                  <a:cubicBezTo>
                    <a:pt x="788" y="228"/>
                    <a:pt x="614" y="175"/>
                    <a:pt x="467" y="70"/>
                  </a:cubicBezTo>
                  <a:cubicBezTo>
                    <a:pt x="418" y="21"/>
                    <a:pt x="364" y="1"/>
                    <a:pt x="312" y="1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858;p74">
              <a:extLst>
                <a:ext uri="{FF2B5EF4-FFF2-40B4-BE49-F238E27FC236}">
                  <a16:creationId xmlns:a16="http://schemas.microsoft.com/office/drawing/2014/main" id="{FD3AA970-B96C-467C-9930-36F24D44A66F}"/>
                </a:ext>
              </a:extLst>
            </p:cNvPr>
            <p:cNvSpPr/>
            <p:nvPr/>
          </p:nvSpPr>
          <p:spPr>
            <a:xfrm>
              <a:off x="5440279" y="1628844"/>
              <a:ext cx="11521" cy="17334"/>
            </a:xfrm>
            <a:custGeom>
              <a:avLst/>
              <a:gdLst/>
              <a:ahLst/>
              <a:cxnLst/>
              <a:rect l="l" t="t" r="r" b="b"/>
              <a:pathLst>
                <a:path w="440" h="662">
                  <a:moveTo>
                    <a:pt x="220" y="1"/>
                  </a:moveTo>
                  <a:cubicBezTo>
                    <a:pt x="110" y="1"/>
                    <a:pt x="0" y="75"/>
                    <a:pt x="0" y="222"/>
                  </a:cubicBezTo>
                  <a:lnTo>
                    <a:pt x="0" y="442"/>
                  </a:lnTo>
                  <a:cubicBezTo>
                    <a:pt x="0" y="566"/>
                    <a:pt x="96" y="661"/>
                    <a:pt x="220" y="661"/>
                  </a:cubicBezTo>
                  <a:cubicBezTo>
                    <a:pt x="344" y="661"/>
                    <a:pt x="439" y="556"/>
                    <a:pt x="439" y="432"/>
                  </a:cubicBezTo>
                  <a:lnTo>
                    <a:pt x="439" y="222"/>
                  </a:lnTo>
                  <a:cubicBezTo>
                    <a:pt x="439" y="75"/>
                    <a:pt x="329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859;p74">
              <a:extLst>
                <a:ext uri="{FF2B5EF4-FFF2-40B4-BE49-F238E27FC236}">
                  <a16:creationId xmlns:a16="http://schemas.microsoft.com/office/drawing/2014/main" id="{49DEC6BA-736A-4774-90E7-F122D88963F8}"/>
                </a:ext>
              </a:extLst>
            </p:cNvPr>
            <p:cNvSpPr/>
            <p:nvPr/>
          </p:nvSpPr>
          <p:spPr>
            <a:xfrm>
              <a:off x="5508962" y="1628844"/>
              <a:ext cx="11521" cy="17334"/>
            </a:xfrm>
            <a:custGeom>
              <a:avLst/>
              <a:gdLst/>
              <a:ahLst/>
              <a:cxnLst/>
              <a:rect l="l" t="t" r="r" b="b"/>
              <a:pathLst>
                <a:path w="440" h="662">
                  <a:moveTo>
                    <a:pt x="220" y="1"/>
                  </a:moveTo>
                  <a:cubicBezTo>
                    <a:pt x="110" y="1"/>
                    <a:pt x="1" y="75"/>
                    <a:pt x="1" y="222"/>
                  </a:cubicBezTo>
                  <a:lnTo>
                    <a:pt x="1" y="442"/>
                  </a:lnTo>
                  <a:cubicBezTo>
                    <a:pt x="1" y="566"/>
                    <a:pt x="96" y="661"/>
                    <a:pt x="220" y="661"/>
                  </a:cubicBezTo>
                  <a:cubicBezTo>
                    <a:pt x="335" y="661"/>
                    <a:pt x="440" y="556"/>
                    <a:pt x="440" y="432"/>
                  </a:cubicBezTo>
                  <a:lnTo>
                    <a:pt x="440" y="222"/>
                  </a:lnTo>
                  <a:cubicBezTo>
                    <a:pt x="440" y="75"/>
                    <a:pt x="330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860;p74">
              <a:extLst>
                <a:ext uri="{FF2B5EF4-FFF2-40B4-BE49-F238E27FC236}">
                  <a16:creationId xmlns:a16="http://schemas.microsoft.com/office/drawing/2014/main" id="{2F24767B-9E74-402E-92EE-4928D3D3358F}"/>
                </a:ext>
              </a:extLst>
            </p:cNvPr>
            <p:cNvSpPr/>
            <p:nvPr/>
          </p:nvSpPr>
          <p:spPr>
            <a:xfrm>
              <a:off x="5432528" y="1611666"/>
              <a:ext cx="26761" cy="11521"/>
            </a:xfrm>
            <a:custGeom>
              <a:avLst/>
              <a:gdLst/>
              <a:ahLst/>
              <a:cxnLst/>
              <a:rect l="l" t="t" r="r" b="b"/>
              <a:pathLst>
                <a:path w="1022" h="440">
                  <a:moveTo>
                    <a:pt x="296" y="1"/>
                  </a:moveTo>
                  <a:cubicBezTo>
                    <a:pt x="0" y="1"/>
                    <a:pt x="0" y="440"/>
                    <a:pt x="296" y="440"/>
                  </a:cubicBezTo>
                  <a:lnTo>
                    <a:pt x="735" y="440"/>
                  </a:lnTo>
                  <a:cubicBezTo>
                    <a:pt x="1021" y="440"/>
                    <a:pt x="1021" y="1"/>
                    <a:pt x="735" y="1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861;p74">
              <a:extLst>
                <a:ext uri="{FF2B5EF4-FFF2-40B4-BE49-F238E27FC236}">
                  <a16:creationId xmlns:a16="http://schemas.microsoft.com/office/drawing/2014/main" id="{03DEB96A-9CAB-4395-A425-8BB6510B8332}"/>
                </a:ext>
              </a:extLst>
            </p:cNvPr>
            <p:cNvSpPr/>
            <p:nvPr/>
          </p:nvSpPr>
          <p:spPr>
            <a:xfrm>
              <a:off x="5501211" y="1611666"/>
              <a:ext cx="26761" cy="11521"/>
            </a:xfrm>
            <a:custGeom>
              <a:avLst/>
              <a:gdLst/>
              <a:ahLst/>
              <a:cxnLst/>
              <a:rect l="l" t="t" r="r" b="b"/>
              <a:pathLst>
                <a:path w="1022" h="440">
                  <a:moveTo>
                    <a:pt x="297" y="1"/>
                  </a:moveTo>
                  <a:cubicBezTo>
                    <a:pt x="1" y="1"/>
                    <a:pt x="1" y="440"/>
                    <a:pt x="297" y="440"/>
                  </a:cubicBezTo>
                  <a:lnTo>
                    <a:pt x="736" y="440"/>
                  </a:lnTo>
                  <a:cubicBezTo>
                    <a:pt x="1022" y="440"/>
                    <a:pt x="1022" y="1"/>
                    <a:pt x="736" y="1"/>
                  </a:cubicBezTo>
                  <a:lnTo>
                    <a:pt x="297" y="1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862;p74">
              <a:extLst>
                <a:ext uri="{FF2B5EF4-FFF2-40B4-BE49-F238E27FC236}">
                  <a16:creationId xmlns:a16="http://schemas.microsoft.com/office/drawing/2014/main" id="{AB011F6E-6235-4F77-B55C-4EC7482DBABE}"/>
                </a:ext>
              </a:extLst>
            </p:cNvPr>
            <p:cNvSpPr/>
            <p:nvPr/>
          </p:nvSpPr>
          <p:spPr>
            <a:xfrm>
              <a:off x="5353842" y="1786792"/>
              <a:ext cx="46740" cy="70961"/>
            </a:xfrm>
            <a:custGeom>
              <a:avLst/>
              <a:gdLst/>
              <a:ahLst/>
              <a:cxnLst/>
              <a:rect l="l" t="t" r="r" b="b"/>
              <a:pathLst>
                <a:path w="1785" h="2710">
                  <a:moveTo>
                    <a:pt x="287" y="0"/>
                  </a:moveTo>
                  <a:cubicBezTo>
                    <a:pt x="172" y="96"/>
                    <a:pt x="77" y="210"/>
                    <a:pt x="0" y="334"/>
                  </a:cubicBezTo>
                  <a:lnTo>
                    <a:pt x="1117" y="1298"/>
                  </a:lnTo>
                  <a:cubicBezTo>
                    <a:pt x="1260" y="1422"/>
                    <a:pt x="1346" y="1603"/>
                    <a:pt x="1346" y="1794"/>
                  </a:cubicBezTo>
                  <a:lnTo>
                    <a:pt x="1346" y="2710"/>
                  </a:lnTo>
                  <a:lnTo>
                    <a:pt x="1784" y="2710"/>
                  </a:lnTo>
                  <a:lnTo>
                    <a:pt x="1784" y="1794"/>
                  </a:lnTo>
                  <a:cubicBezTo>
                    <a:pt x="1784" y="1479"/>
                    <a:pt x="1641" y="1174"/>
                    <a:pt x="1403" y="973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863;p74">
              <a:extLst>
                <a:ext uri="{FF2B5EF4-FFF2-40B4-BE49-F238E27FC236}">
                  <a16:creationId xmlns:a16="http://schemas.microsoft.com/office/drawing/2014/main" id="{C7A85B5B-4E41-4BCE-97D1-F6E15606FAF2}"/>
                </a:ext>
              </a:extLst>
            </p:cNvPr>
            <p:cNvSpPr/>
            <p:nvPr/>
          </p:nvSpPr>
          <p:spPr>
            <a:xfrm>
              <a:off x="5560415" y="1786792"/>
              <a:ext cx="46740" cy="70961"/>
            </a:xfrm>
            <a:custGeom>
              <a:avLst/>
              <a:gdLst/>
              <a:ahLst/>
              <a:cxnLst/>
              <a:rect l="l" t="t" r="r" b="b"/>
              <a:pathLst>
                <a:path w="1785" h="2710">
                  <a:moveTo>
                    <a:pt x="1489" y="0"/>
                  </a:moveTo>
                  <a:lnTo>
                    <a:pt x="383" y="973"/>
                  </a:lnTo>
                  <a:cubicBezTo>
                    <a:pt x="134" y="1174"/>
                    <a:pt x="1" y="1479"/>
                    <a:pt x="1" y="1794"/>
                  </a:cubicBezTo>
                  <a:lnTo>
                    <a:pt x="1" y="2710"/>
                  </a:lnTo>
                  <a:lnTo>
                    <a:pt x="440" y="2710"/>
                  </a:lnTo>
                  <a:lnTo>
                    <a:pt x="440" y="1794"/>
                  </a:lnTo>
                  <a:cubicBezTo>
                    <a:pt x="440" y="1603"/>
                    <a:pt x="516" y="1422"/>
                    <a:pt x="669" y="1298"/>
                  </a:cubicBezTo>
                  <a:lnTo>
                    <a:pt x="1785" y="334"/>
                  </a:lnTo>
                  <a:cubicBezTo>
                    <a:pt x="1699" y="210"/>
                    <a:pt x="1604" y="96"/>
                    <a:pt x="1489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864;p74">
              <a:extLst>
                <a:ext uri="{FF2B5EF4-FFF2-40B4-BE49-F238E27FC236}">
                  <a16:creationId xmlns:a16="http://schemas.microsoft.com/office/drawing/2014/main" id="{F65579F3-8168-40A5-9CDE-E4C9FAB129F4}"/>
                </a:ext>
              </a:extLst>
            </p:cNvPr>
            <p:cNvSpPr/>
            <p:nvPr/>
          </p:nvSpPr>
          <p:spPr>
            <a:xfrm>
              <a:off x="5480499" y="1502972"/>
              <a:ext cx="149909" cy="256613"/>
            </a:xfrm>
            <a:custGeom>
              <a:avLst/>
              <a:gdLst/>
              <a:ahLst/>
              <a:cxnLst/>
              <a:rect l="l" t="t" r="r" b="b"/>
              <a:pathLst>
                <a:path w="5725" h="9800">
                  <a:moveTo>
                    <a:pt x="785" y="1"/>
                  </a:moveTo>
                  <a:cubicBezTo>
                    <a:pt x="590" y="1"/>
                    <a:pt x="398" y="58"/>
                    <a:pt x="239" y="164"/>
                  </a:cubicBezTo>
                  <a:cubicBezTo>
                    <a:pt x="162" y="212"/>
                    <a:pt x="76" y="231"/>
                    <a:pt x="0" y="231"/>
                  </a:cubicBezTo>
                  <a:lnTo>
                    <a:pt x="0" y="2187"/>
                  </a:lnTo>
                  <a:cubicBezTo>
                    <a:pt x="563" y="2902"/>
                    <a:pt x="1393" y="2330"/>
                    <a:pt x="2185" y="3589"/>
                  </a:cubicBezTo>
                  <a:cubicBezTo>
                    <a:pt x="2843" y="4667"/>
                    <a:pt x="3683" y="4629"/>
                    <a:pt x="3969" y="5468"/>
                  </a:cubicBezTo>
                  <a:cubicBezTo>
                    <a:pt x="4055" y="5707"/>
                    <a:pt x="4007" y="5974"/>
                    <a:pt x="4026" y="6222"/>
                  </a:cubicBezTo>
                  <a:cubicBezTo>
                    <a:pt x="4150" y="7653"/>
                    <a:pt x="5238" y="8302"/>
                    <a:pt x="5724" y="9799"/>
                  </a:cubicBezTo>
                  <a:cubicBezTo>
                    <a:pt x="5676" y="9551"/>
                    <a:pt x="5648" y="9303"/>
                    <a:pt x="5657" y="9055"/>
                  </a:cubicBezTo>
                  <a:cubicBezTo>
                    <a:pt x="5676" y="7796"/>
                    <a:pt x="5257" y="7577"/>
                    <a:pt x="5047" y="6842"/>
                  </a:cubicBezTo>
                  <a:cubicBezTo>
                    <a:pt x="4837" y="6098"/>
                    <a:pt x="5047" y="5592"/>
                    <a:pt x="4799" y="4772"/>
                  </a:cubicBezTo>
                  <a:cubicBezTo>
                    <a:pt x="4570" y="4009"/>
                    <a:pt x="4150" y="3875"/>
                    <a:pt x="4016" y="2788"/>
                  </a:cubicBezTo>
                  <a:cubicBezTo>
                    <a:pt x="3797" y="956"/>
                    <a:pt x="1813" y="2"/>
                    <a:pt x="830" y="2"/>
                  </a:cubicBezTo>
                  <a:cubicBezTo>
                    <a:pt x="815" y="1"/>
                    <a:pt x="800" y="1"/>
                    <a:pt x="785" y="1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865;p74">
              <a:extLst>
                <a:ext uri="{FF2B5EF4-FFF2-40B4-BE49-F238E27FC236}">
                  <a16:creationId xmlns:a16="http://schemas.microsoft.com/office/drawing/2014/main" id="{01D332F6-A546-4EB6-85EC-8435408CDF33}"/>
                </a:ext>
              </a:extLst>
            </p:cNvPr>
            <p:cNvSpPr/>
            <p:nvPr/>
          </p:nvSpPr>
          <p:spPr>
            <a:xfrm>
              <a:off x="5330354" y="1502972"/>
              <a:ext cx="149909" cy="256351"/>
            </a:xfrm>
            <a:custGeom>
              <a:avLst/>
              <a:gdLst/>
              <a:ahLst/>
              <a:cxnLst/>
              <a:rect l="l" t="t" r="r" b="b"/>
              <a:pathLst>
                <a:path w="5725" h="9790">
                  <a:moveTo>
                    <a:pt x="4938" y="1"/>
                  </a:moveTo>
                  <a:cubicBezTo>
                    <a:pt x="4923" y="1"/>
                    <a:pt x="4909" y="1"/>
                    <a:pt x="4895" y="2"/>
                  </a:cubicBezTo>
                  <a:cubicBezTo>
                    <a:pt x="3902" y="2"/>
                    <a:pt x="1928" y="956"/>
                    <a:pt x="1699" y="2788"/>
                  </a:cubicBezTo>
                  <a:cubicBezTo>
                    <a:pt x="1575" y="3875"/>
                    <a:pt x="1155" y="4009"/>
                    <a:pt x="926" y="4772"/>
                  </a:cubicBezTo>
                  <a:cubicBezTo>
                    <a:pt x="678" y="5592"/>
                    <a:pt x="888" y="6098"/>
                    <a:pt x="678" y="6842"/>
                  </a:cubicBezTo>
                  <a:cubicBezTo>
                    <a:pt x="468" y="7577"/>
                    <a:pt x="48" y="7796"/>
                    <a:pt x="67" y="9055"/>
                  </a:cubicBezTo>
                  <a:cubicBezTo>
                    <a:pt x="77" y="9303"/>
                    <a:pt x="48" y="9551"/>
                    <a:pt x="1" y="9790"/>
                  </a:cubicBezTo>
                  <a:cubicBezTo>
                    <a:pt x="487" y="8302"/>
                    <a:pt x="1584" y="7653"/>
                    <a:pt x="1689" y="6222"/>
                  </a:cubicBezTo>
                  <a:cubicBezTo>
                    <a:pt x="1718" y="5974"/>
                    <a:pt x="1670" y="5707"/>
                    <a:pt x="1756" y="5468"/>
                  </a:cubicBezTo>
                  <a:cubicBezTo>
                    <a:pt x="2042" y="4629"/>
                    <a:pt x="2872" y="4667"/>
                    <a:pt x="3540" y="3589"/>
                  </a:cubicBezTo>
                  <a:cubicBezTo>
                    <a:pt x="4322" y="2330"/>
                    <a:pt x="5162" y="2902"/>
                    <a:pt x="5725" y="2187"/>
                  </a:cubicBezTo>
                  <a:lnTo>
                    <a:pt x="5725" y="231"/>
                  </a:lnTo>
                  <a:cubicBezTo>
                    <a:pt x="5639" y="231"/>
                    <a:pt x="5553" y="212"/>
                    <a:pt x="5486" y="164"/>
                  </a:cubicBezTo>
                  <a:cubicBezTo>
                    <a:pt x="5318" y="58"/>
                    <a:pt x="5125" y="1"/>
                    <a:pt x="4938" y="1"/>
                  </a:cubicBezTo>
                  <a:close/>
                </a:path>
              </a:pathLst>
            </a:custGeom>
            <a:solidFill>
              <a:srgbClr val="576D8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10776;p74">
            <a:extLst>
              <a:ext uri="{FF2B5EF4-FFF2-40B4-BE49-F238E27FC236}">
                <a16:creationId xmlns:a16="http://schemas.microsoft.com/office/drawing/2014/main" id="{FB1A98AE-50FD-4FA6-8FC1-E00ADA095676}"/>
              </a:ext>
            </a:extLst>
          </p:cNvPr>
          <p:cNvGrpSpPr/>
          <p:nvPr/>
        </p:nvGrpSpPr>
        <p:grpSpPr>
          <a:xfrm>
            <a:off x="1612534" y="1161284"/>
            <a:ext cx="279054" cy="354754"/>
            <a:chOff x="7147436" y="1502999"/>
            <a:chExt cx="279054" cy="354754"/>
          </a:xfrm>
        </p:grpSpPr>
        <p:sp>
          <p:nvSpPr>
            <p:cNvPr id="59" name="Google Shape;10777;p74">
              <a:extLst>
                <a:ext uri="{FF2B5EF4-FFF2-40B4-BE49-F238E27FC236}">
                  <a16:creationId xmlns:a16="http://schemas.microsoft.com/office/drawing/2014/main" id="{65EA9785-02FA-40B0-83A8-49CBF53A332A}"/>
                </a:ext>
              </a:extLst>
            </p:cNvPr>
            <p:cNvSpPr/>
            <p:nvPr/>
          </p:nvSpPr>
          <p:spPr>
            <a:xfrm>
              <a:off x="7147436" y="1745576"/>
              <a:ext cx="279054" cy="112177"/>
            </a:xfrm>
            <a:custGeom>
              <a:avLst/>
              <a:gdLst/>
              <a:ahLst/>
              <a:cxnLst/>
              <a:rect l="l" t="t" r="r" b="b"/>
              <a:pathLst>
                <a:path w="10657" h="4284">
                  <a:moveTo>
                    <a:pt x="3234" y="0"/>
                  </a:moveTo>
                  <a:lnTo>
                    <a:pt x="954" y="668"/>
                  </a:lnTo>
                  <a:cubicBezTo>
                    <a:pt x="391" y="840"/>
                    <a:pt x="0" y="1355"/>
                    <a:pt x="0" y="1946"/>
                  </a:cubicBezTo>
                  <a:lnTo>
                    <a:pt x="0" y="3616"/>
                  </a:lnTo>
                  <a:cubicBezTo>
                    <a:pt x="0" y="3988"/>
                    <a:pt x="296" y="4284"/>
                    <a:pt x="668" y="4284"/>
                  </a:cubicBezTo>
                  <a:lnTo>
                    <a:pt x="9989" y="4284"/>
                  </a:lnTo>
                  <a:cubicBezTo>
                    <a:pt x="10361" y="4284"/>
                    <a:pt x="10656" y="3988"/>
                    <a:pt x="10656" y="3616"/>
                  </a:cubicBezTo>
                  <a:lnTo>
                    <a:pt x="10656" y="1946"/>
                  </a:lnTo>
                  <a:cubicBezTo>
                    <a:pt x="10656" y="1355"/>
                    <a:pt x="10265" y="840"/>
                    <a:pt x="9702" y="668"/>
                  </a:cubicBezTo>
                  <a:lnTo>
                    <a:pt x="7422" y="0"/>
                  </a:lnTo>
                  <a:lnTo>
                    <a:pt x="5696" y="1155"/>
                  </a:lnTo>
                  <a:cubicBezTo>
                    <a:pt x="5586" y="1226"/>
                    <a:pt x="5457" y="1262"/>
                    <a:pt x="5328" y="1262"/>
                  </a:cubicBezTo>
                  <a:cubicBezTo>
                    <a:pt x="5199" y="1262"/>
                    <a:pt x="5071" y="1226"/>
                    <a:pt x="4961" y="1155"/>
                  </a:cubicBezTo>
                  <a:lnTo>
                    <a:pt x="3234" y="0"/>
                  </a:lnTo>
                  <a:close/>
                </a:path>
              </a:pathLst>
            </a:custGeom>
            <a:solidFill>
              <a:srgbClr val="C1CED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778;p74">
              <a:extLst>
                <a:ext uri="{FF2B5EF4-FFF2-40B4-BE49-F238E27FC236}">
                  <a16:creationId xmlns:a16="http://schemas.microsoft.com/office/drawing/2014/main" id="{4FFBD5A3-71C0-4F8E-BB20-0CC5C2071F8E}"/>
                </a:ext>
              </a:extLst>
            </p:cNvPr>
            <p:cNvSpPr/>
            <p:nvPr/>
          </p:nvSpPr>
          <p:spPr>
            <a:xfrm>
              <a:off x="7187892" y="1694856"/>
              <a:ext cx="197618" cy="104688"/>
            </a:xfrm>
            <a:custGeom>
              <a:avLst/>
              <a:gdLst/>
              <a:ahLst/>
              <a:cxnLst/>
              <a:rect l="l" t="t" r="r" b="b"/>
              <a:pathLst>
                <a:path w="7547" h="3998">
                  <a:moveTo>
                    <a:pt x="1336" y="1"/>
                  </a:moveTo>
                  <a:cubicBezTo>
                    <a:pt x="602" y="1"/>
                    <a:pt x="1" y="602"/>
                    <a:pt x="1" y="1336"/>
                  </a:cubicBezTo>
                  <a:cubicBezTo>
                    <a:pt x="1" y="2805"/>
                    <a:pt x="1193" y="3998"/>
                    <a:pt x="2662" y="3998"/>
                  </a:cubicBezTo>
                  <a:lnTo>
                    <a:pt x="4885" y="3998"/>
                  </a:lnTo>
                  <a:cubicBezTo>
                    <a:pt x="6354" y="3998"/>
                    <a:pt x="7547" y="2805"/>
                    <a:pt x="7547" y="1336"/>
                  </a:cubicBezTo>
                  <a:cubicBezTo>
                    <a:pt x="7547" y="602"/>
                    <a:pt x="6955" y="10"/>
                    <a:pt x="6221" y="1"/>
                  </a:cubicBezTo>
                  <a:lnTo>
                    <a:pt x="1336" y="1"/>
                  </a:lnTo>
                  <a:close/>
                </a:path>
              </a:pathLst>
            </a:custGeom>
            <a:solidFill>
              <a:srgbClr val="ACBDC9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779;p74">
              <a:extLst>
                <a:ext uri="{FF2B5EF4-FFF2-40B4-BE49-F238E27FC236}">
                  <a16:creationId xmlns:a16="http://schemas.microsoft.com/office/drawing/2014/main" id="{D24843FA-619D-4A85-8E4D-CB0EE8ADA50F}"/>
                </a:ext>
              </a:extLst>
            </p:cNvPr>
            <p:cNvSpPr/>
            <p:nvPr/>
          </p:nvSpPr>
          <p:spPr>
            <a:xfrm>
              <a:off x="7206876" y="1712348"/>
              <a:ext cx="159912" cy="66274"/>
            </a:xfrm>
            <a:custGeom>
              <a:avLst/>
              <a:gdLst/>
              <a:ahLst/>
              <a:cxnLst/>
              <a:rect l="l" t="t" r="r" b="b"/>
              <a:pathLst>
                <a:path w="6107" h="2531">
                  <a:moveTo>
                    <a:pt x="668" y="0"/>
                  </a:moveTo>
                  <a:cubicBezTo>
                    <a:pt x="191" y="0"/>
                    <a:pt x="1" y="630"/>
                    <a:pt x="401" y="897"/>
                  </a:cubicBezTo>
                  <a:lnTo>
                    <a:pt x="2691" y="2424"/>
                  </a:lnTo>
                  <a:cubicBezTo>
                    <a:pt x="2801" y="2495"/>
                    <a:pt x="2929" y="2531"/>
                    <a:pt x="3058" y="2531"/>
                  </a:cubicBezTo>
                  <a:cubicBezTo>
                    <a:pt x="3187" y="2531"/>
                    <a:pt x="3316" y="2495"/>
                    <a:pt x="3426" y="2424"/>
                  </a:cubicBezTo>
                  <a:lnTo>
                    <a:pt x="5715" y="897"/>
                  </a:lnTo>
                  <a:cubicBezTo>
                    <a:pt x="6106" y="630"/>
                    <a:pt x="5925" y="0"/>
                    <a:pt x="5438" y="0"/>
                  </a:cubicBezTo>
                  <a:lnTo>
                    <a:pt x="668" y="0"/>
                  </a:lnTo>
                  <a:close/>
                </a:path>
              </a:pathLst>
            </a:custGeom>
            <a:solidFill>
              <a:srgbClr val="BBC8D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780;p74">
              <a:extLst>
                <a:ext uri="{FF2B5EF4-FFF2-40B4-BE49-F238E27FC236}">
                  <a16:creationId xmlns:a16="http://schemas.microsoft.com/office/drawing/2014/main" id="{898338D2-068B-4142-9321-CD7C91A775FB}"/>
                </a:ext>
              </a:extLst>
            </p:cNvPr>
            <p:cNvSpPr/>
            <p:nvPr/>
          </p:nvSpPr>
          <p:spPr>
            <a:xfrm>
              <a:off x="7232118" y="1700852"/>
              <a:ext cx="109689" cy="77769"/>
            </a:xfrm>
            <a:custGeom>
              <a:avLst/>
              <a:gdLst/>
              <a:ahLst/>
              <a:cxnLst/>
              <a:rect l="l" t="t" r="r" b="b"/>
              <a:pathLst>
                <a:path w="4189" h="2970">
                  <a:moveTo>
                    <a:pt x="544" y="1"/>
                  </a:moveTo>
                  <a:lnTo>
                    <a:pt x="544" y="1050"/>
                  </a:lnTo>
                  <a:cubicBezTo>
                    <a:pt x="544" y="1346"/>
                    <a:pt x="344" y="1603"/>
                    <a:pt x="67" y="1689"/>
                  </a:cubicBezTo>
                  <a:lnTo>
                    <a:pt x="0" y="1708"/>
                  </a:lnTo>
                  <a:lnTo>
                    <a:pt x="1727" y="2863"/>
                  </a:lnTo>
                  <a:cubicBezTo>
                    <a:pt x="1837" y="2934"/>
                    <a:pt x="1965" y="2970"/>
                    <a:pt x="2094" y="2970"/>
                  </a:cubicBezTo>
                  <a:cubicBezTo>
                    <a:pt x="2223" y="2970"/>
                    <a:pt x="2352" y="2934"/>
                    <a:pt x="2462" y="2863"/>
                  </a:cubicBezTo>
                  <a:lnTo>
                    <a:pt x="4188" y="1708"/>
                  </a:lnTo>
                  <a:lnTo>
                    <a:pt x="4121" y="1689"/>
                  </a:lnTo>
                  <a:cubicBezTo>
                    <a:pt x="3845" y="1603"/>
                    <a:pt x="3644" y="1346"/>
                    <a:pt x="3644" y="1050"/>
                  </a:cubicBezTo>
                  <a:lnTo>
                    <a:pt x="3644" y="1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781;p74">
              <a:extLst>
                <a:ext uri="{FF2B5EF4-FFF2-40B4-BE49-F238E27FC236}">
                  <a16:creationId xmlns:a16="http://schemas.microsoft.com/office/drawing/2014/main" id="{4DBC29E3-AB0C-4C40-82ED-172D5A8D1A00}"/>
                </a:ext>
              </a:extLst>
            </p:cNvPr>
            <p:cNvSpPr/>
            <p:nvPr/>
          </p:nvSpPr>
          <p:spPr>
            <a:xfrm>
              <a:off x="7246101" y="1700852"/>
              <a:ext cx="81462" cy="23121"/>
            </a:xfrm>
            <a:custGeom>
              <a:avLst/>
              <a:gdLst/>
              <a:ahLst/>
              <a:cxnLst/>
              <a:rect l="l" t="t" r="r" b="b"/>
              <a:pathLst>
                <a:path w="3111" h="883">
                  <a:moveTo>
                    <a:pt x="0" y="1"/>
                  </a:moveTo>
                  <a:lnTo>
                    <a:pt x="0" y="497"/>
                  </a:lnTo>
                  <a:cubicBezTo>
                    <a:pt x="487" y="754"/>
                    <a:pt x="1021" y="883"/>
                    <a:pt x="1555" y="883"/>
                  </a:cubicBezTo>
                  <a:cubicBezTo>
                    <a:pt x="2090" y="883"/>
                    <a:pt x="2624" y="754"/>
                    <a:pt x="3110" y="497"/>
                  </a:cubicBezTo>
                  <a:lnTo>
                    <a:pt x="311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782;p74">
              <a:extLst>
                <a:ext uri="{FF2B5EF4-FFF2-40B4-BE49-F238E27FC236}">
                  <a16:creationId xmlns:a16="http://schemas.microsoft.com/office/drawing/2014/main" id="{3531369D-624C-44C8-849C-6BC80857BD33}"/>
                </a:ext>
              </a:extLst>
            </p:cNvPr>
            <p:cNvSpPr/>
            <p:nvPr/>
          </p:nvSpPr>
          <p:spPr>
            <a:xfrm>
              <a:off x="7189149" y="1543716"/>
              <a:ext cx="190627" cy="168658"/>
            </a:xfrm>
            <a:custGeom>
              <a:avLst/>
              <a:gdLst/>
              <a:ahLst/>
              <a:cxnLst/>
              <a:rect l="l" t="t" r="r" b="b"/>
              <a:pathLst>
                <a:path w="7280" h="6441">
                  <a:moveTo>
                    <a:pt x="6621" y="1"/>
                  </a:moveTo>
                  <a:lnTo>
                    <a:pt x="849" y="449"/>
                  </a:lnTo>
                  <a:lnTo>
                    <a:pt x="849" y="2672"/>
                  </a:lnTo>
                  <a:lnTo>
                    <a:pt x="735" y="2672"/>
                  </a:lnTo>
                  <a:cubicBezTo>
                    <a:pt x="0" y="2672"/>
                    <a:pt x="0" y="3779"/>
                    <a:pt x="735" y="3779"/>
                  </a:cubicBezTo>
                  <a:lnTo>
                    <a:pt x="859" y="3779"/>
                  </a:lnTo>
                  <a:cubicBezTo>
                    <a:pt x="973" y="5277"/>
                    <a:pt x="2223" y="6440"/>
                    <a:pt x="3730" y="6440"/>
                  </a:cubicBezTo>
                  <a:cubicBezTo>
                    <a:pt x="5238" y="6440"/>
                    <a:pt x="6488" y="5277"/>
                    <a:pt x="6602" y="3779"/>
                  </a:cubicBezTo>
                  <a:lnTo>
                    <a:pt x="6726" y="3779"/>
                  </a:lnTo>
                  <a:cubicBezTo>
                    <a:pt x="7031" y="3779"/>
                    <a:pt x="7279" y="3531"/>
                    <a:pt x="7279" y="3225"/>
                  </a:cubicBezTo>
                  <a:cubicBezTo>
                    <a:pt x="7279" y="2920"/>
                    <a:pt x="7031" y="2672"/>
                    <a:pt x="6726" y="2672"/>
                  </a:cubicBezTo>
                  <a:lnTo>
                    <a:pt x="6621" y="2672"/>
                  </a:lnTo>
                  <a:lnTo>
                    <a:pt x="6621" y="1"/>
                  </a:lnTo>
                  <a:close/>
                </a:path>
              </a:pathLst>
            </a:custGeom>
            <a:solidFill>
              <a:srgbClr val="E0E7E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783;p74">
              <a:extLst>
                <a:ext uri="{FF2B5EF4-FFF2-40B4-BE49-F238E27FC236}">
                  <a16:creationId xmlns:a16="http://schemas.microsoft.com/office/drawing/2014/main" id="{0BC3E9DB-06D7-4302-B31E-64341AEB05DB}"/>
                </a:ext>
              </a:extLst>
            </p:cNvPr>
            <p:cNvSpPr/>
            <p:nvPr/>
          </p:nvSpPr>
          <p:spPr>
            <a:xfrm>
              <a:off x="7192893" y="1549713"/>
              <a:ext cx="146400" cy="162635"/>
            </a:xfrm>
            <a:custGeom>
              <a:avLst/>
              <a:gdLst/>
              <a:ahLst/>
              <a:cxnLst/>
              <a:rect l="l" t="t" r="r" b="b"/>
              <a:pathLst>
                <a:path w="5591" h="6211">
                  <a:moveTo>
                    <a:pt x="5591" y="1"/>
                  </a:moveTo>
                  <a:lnTo>
                    <a:pt x="697" y="220"/>
                  </a:lnTo>
                  <a:lnTo>
                    <a:pt x="697" y="2443"/>
                  </a:lnTo>
                  <a:lnTo>
                    <a:pt x="621" y="2443"/>
                  </a:lnTo>
                  <a:cubicBezTo>
                    <a:pt x="614" y="2443"/>
                    <a:pt x="608" y="2443"/>
                    <a:pt x="601" y="2443"/>
                  </a:cubicBezTo>
                  <a:cubicBezTo>
                    <a:pt x="314" y="2443"/>
                    <a:pt x="76" y="2650"/>
                    <a:pt x="39" y="2939"/>
                  </a:cubicBezTo>
                  <a:cubicBezTo>
                    <a:pt x="0" y="3264"/>
                    <a:pt x="258" y="3550"/>
                    <a:pt x="592" y="3550"/>
                  </a:cubicBezTo>
                  <a:lnTo>
                    <a:pt x="706" y="3550"/>
                  </a:lnTo>
                  <a:cubicBezTo>
                    <a:pt x="810" y="5072"/>
                    <a:pt x="2090" y="6210"/>
                    <a:pt x="3566" y="6210"/>
                  </a:cubicBezTo>
                  <a:cubicBezTo>
                    <a:pt x="3718" y="6210"/>
                    <a:pt x="3871" y="6198"/>
                    <a:pt x="4026" y="6173"/>
                  </a:cubicBezTo>
                  <a:cubicBezTo>
                    <a:pt x="2624" y="5944"/>
                    <a:pt x="1594" y="4742"/>
                    <a:pt x="1594" y="3330"/>
                  </a:cubicBezTo>
                  <a:lnTo>
                    <a:pt x="1594" y="1556"/>
                  </a:lnTo>
                  <a:cubicBezTo>
                    <a:pt x="1594" y="1060"/>
                    <a:pt x="1994" y="659"/>
                    <a:pt x="2481" y="659"/>
                  </a:cubicBezTo>
                  <a:lnTo>
                    <a:pt x="5142" y="659"/>
                  </a:lnTo>
                  <a:cubicBezTo>
                    <a:pt x="5391" y="659"/>
                    <a:pt x="5591" y="459"/>
                    <a:pt x="5591" y="220"/>
                  </a:cubicBezTo>
                  <a:lnTo>
                    <a:pt x="5591" y="1"/>
                  </a:ln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0784;p74">
              <a:extLst>
                <a:ext uri="{FF2B5EF4-FFF2-40B4-BE49-F238E27FC236}">
                  <a16:creationId xmlns:a16="http://schemas.microsoft.com/office/drawing/2014/main" id="{8956A711-4808-479B-96E5-DC988C344E8A}"/>
                </a:ext>
              </a:extLst>
            </p:cNvPr>
            <p:cNvSpPr/>
            <p:nvPr/>
          </p:nvSpPr>
          <p:spPr>
            <a:xfrm>
              <a:off x="7246101" y="1613604"/>
              <a:ext cx="11757" cy="17334"/>
            </a:xfrm>
            <a:custGeom>
              <a:avLst/>
              <a:gdLst/>
              <a:ahLst/>
              <a:cxnLst/>
              <a:rect l="l" t="t" r="r" b="b"/>
              <a:pathLst>
                <a:path w="449" h="662">
                  <a:moveTo>
                    <a:pt x="225" y="1"/>
                  </a:moveTo>
                  <a:cubicBezTo>
                    <a:pt x="113" y="1"/>
                    <a:pt x="0" y="75"/>
                    <a:pt x="0" y="223"/>
                  </a:cubicBezTo>
                  <a:lnTo>
                    <a:pt x="0" y="442"/>
                  </a:lnTo>
                  <a:cubicBezTo>
                    <a:pt x="0" y="566"/>
                    <a:pt x="105" y="661"/>
                    <a:pt x="229" y="661"/>
                  </a:cubicBezTo>
                  <a:cubicBezTo>
                    <a:pt x="353" y="661"/>
                    <a:pt x="449" y="566"/>
                    <a:pt x="449" y="442"/>
                  </a:cubicBezTo>
                  <a:lnTo>
                    <a:pt x="449" y="223"/>
                  </a:lnTo>
                  <a:cubicBezTo>
                    <a:pt x="449" y="75"/>
                    <a:pt x="337" y="1"/>
                    <a:pt x="225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0785;p74">
              <a:extLst>
                <a:ext uri="{FF2B5EF4-FFF2-40B4-BE49-F238E27FC236}">
                  <a16:creationId xmlns:a16="http://schemas.microsoft.com/office/drawing/2014/main" id="{DC2703A4-CC9C-4281-9F89-91266367C126}"/>
                </a:ext>
              </a:extLst>
            </p:cNvPr>
            <p:cNvSpPr/>
            <p:nvPr/>
          </p:nvSpPr>
          <p:spPr>
            <a:xfrm>
              <a:off x="7316041" y="1613604"/>
              <a:ext cx="11521" cy="17334"/>
            </a:xfrm>
            <a:custGeom>
              <a:avLst/>
              <a:gdLst/>
              <a:ahLst/>
              <a:cxnLst/>
              <a:rect l="l" t="t" r="r" b="b"/>
              <a:pathLst>
                <a:path w="440" h="662">
                  <a:moveTo>
                    <a:pt x="220" y="1"/>
                  </a:moveTo>
                  <a:cubicBezTo>
                    <a:pt x="110" y="1"/>
                    <a:pt x="1" y="75"/>
                    <a:pt x="1" y="223"/>
                  </a:cubicBezTo>
                  <a:lnTo>
                    <a:pt x="1" y="442"/>
                  </a:lnTo>
                  <a:cubicBezTo>
                    <a:pt x="1" y="566"/>
                    <a:pt x="96" y="661"/>
                    <a:pt x="220" y="661"/>
                  </a:cubicBezTo>
                  <a:cubicBezTo>
                    <a:pt x="344" y="661"/>
                    <a:pt x="439" y="566"/>
                    <a:pt x="439" y="442"/>
                  </a:cubicBezTo>
                  <a:lnTo>
                    <a:pt x="439" y="223"/>
                  </a:lnTo>
                  <a:cubicBezTo>
                    <a:pt x="439" y="75"/>
                    <a:pt x="330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0786;p74">
              <a:extLst>
                <a:ext uri="{FF2B5EF4-FFF2-40B4-BE49-F238E27FC236}">
                  <a16:creationId xmlns:a16="http://schemas.microsoft.com/office/drawing/2014/main" id="{AD5FADE5-2215-4E8F-B2F0-CDD6ACD7DFA8}"/>
                </a:ext>
              </a:extLst>
            </p:cNvPr>
            <p:cNvSpPr/>
            <p:nvPr/>
          </p:nvSpPr>
          <p:spPr>
            <a:xfrm>
              <a:off x="7238115" y="1593834"/>
              <a:ext cx="28097" cy="13878"/>
            </a:xfrm>
            <a:custGeom>
              <a:avLst/>
              <a:gdLst/>
              <a:ahLst/>
              <a:cxnLst/>
              <a:rect l="l" t="t" r="r" b="b"/>
              <a:pathLst>
                <a:path w="1073" h="530">
                  <a:moveTo>
                    <a:pt x="759" y="1"/>
                  </a:moveTo>
                  <a:cubicBezTo>
                    <a:pt x="745" y="1"/>
                    <a:pt x="731" y="2"/>
                    <a:pt x="716" y="4"/>
                  </a:cubicBezTo>
                  <a:lnTo>
                    <a:pt x="267" y="90"/>
                  </a:lnTo>
                  <a:cubicBezTo>
                    <a:pt x="0" y="138"/>
                    <a:pt x="38" y="529"/>
                    <a:pt x="305" y="529"/>
                  </a:cubicBezTo>
                  <a:lnTo>
                    <a:pt x="353" y="529"/>
                  </a:lnTo>
                  <a:lnTo>
                    <a:pt x="792" y="443"/>
                  </a:lnTo>
                  <a:cubicBezTo>
                    <a:pt x="1072" y="389"/>
                    <a:pt x="1010" y="1"/>
                    <a:pt x="759" y="1"/>
                  </a:cubicBezTo>
                  <a:close/>
                </a:path>
              </a:pathLst>
            </a:custGeom>
            <a:solidFill>
              <a:srgbClr val="576D8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787;p74">
              <a:extLst>
                <a:ext uri="{FF2B5EF4-FFF2-40B4-BE49-F238E27FC236}">
                  <a16:creationId xmlns:a16="http://schemas.microsoft.com/office/drawing/2014/main" id="{91C47FC8-AFF8-4D48-B5F2-5E705FB720FB}"/>
                </a:ext>
              </a:extLst>
            </p:cNvPr>
            <p:cNvSpPr/>
            <p:nvPr/>
          </p:nvSpPr>
          <p:spPr>
            <a:xfrm>
              <a:off x="7307767" y="1594044"/>
              <a:ext cx="27782" cy="13904"/>
            </a:xfrm>
            <a:custGeom>
              <a:avLst/>
              <a:gdLst/>
              <a:ahLst/>
              <a:cxnLst/>
              <a:rect l="l" t="t" r="r" b="b"/>
              <a:pathLst>
                <a:path w="1061" h="531">
                  <a:moveTo>
                    <a:pt x="305" y="1"/>
                  </a:moveTo>
                  <a:cubicBezTo>
                    <a:pt x="60" y="1"/>
                    <a:pt x="0" y="391"/>
                    <a:pt x="269" y="445"/>
                  </a:cubicBezTo>
                  <a:lnTo>
                    <a:pt x="717" y="521"/>
                  </a:lnTo>
                  <a:lnTo>
                    <a:pt x="755" y="521"/>
                  </a:lnTo>
                  <a:lnTo>
                    <a:pt x="755" y="531"/>
                  </a:lnTo>
                  <a:cubicBezTo>
                    <a:pt x="1032" y="531"/>
                    <a:pt x="1061" y="140"/>
                    <a:pt x="803" y="92"/>
                  </a:cubicBezTo>
                  <a:lnTo>
                    <a:pt x="355" y="6"/>
                  </a:lnTo>
                  <a:cubicBezTo>
                    <a:pt x="337" y="3"/>
                    <a:pt x="321" y="1"/>
                    <a:pt x="305" y="1"/>
                  </a:cubicBezTo>
                  <a:close/>
                </a:path>
              </a:pathLst>
            </a:custGeom>
            <a:solidFill>
              <a:srgbClr val="576D8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788;p74">
              <a:extLst>
                <a:ext uri="{FF2B5EF4-FFF2-40B4-BE49-F238E27FC236}">
                  <a16:creationId xmlns:a16="http://schemas.microsoft.com/office/drawing/2014/main" id="{CC099646-3152-49A2-9FFB-97560F5F8B33}"/>
                </a:ext>
              </a:extLst>
            </p:cNvPr>
            <p:cNvSpPr/>
            <p:nvPr/>
          </p:nvSpPr>
          <p:spPr>
            <a:xfrm>
              <a:off x="7211380" y="1502999"/>
              <a:ext cx="174392" cy="52501"/>
            </a:xfrm>
            <a:custGeom>
              <a:avLst/>
              <a:gdLst/>
              <a:ahLst/>
              <a:cxnLst/>
              <a:rect l="l" t="t" r="r" b="b"/>
              <a:pathLst>
                <a:path w="6660" h="2005">
                  <a:moveTo>
                    <a:pt x="1994" y="1"/>
                  </a:moveTo>
                  <a:cubicBezTo>
                    <a:pt x="888" y="1"/>
                    <a:pt x="0" y="898"/>
                    <a:pt x="0" y="2004"/>
                  </a:cubicBezTo>
                  <a:lnTo>
                    <a:pt x="4656" y="2004"/>
                  </a:lnTo>
                  <a:cubicBezTo>
                    <a:pt x="5667" y="2004"/>
                    <a:pt x="6516" y="1251"/>
                    <a:pt x="6640" y="259"/>
                  </a:cubicBezTo>
                  <a:cubicBezTo>
                    <a:pt x="6659" y="125"/>
                    <a:pt x="6554" y="1"/>
                    <a:pt x="6421" y="1"/>
                  </a:cubicBezTo>
                  <a:lnTo>
                    <a:pt x="1994" y="1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789;p74">
              <a:extLst>
                <a:ext uri="{FF2B5EF4-FFF2-40B4-BE49-F238E27FC236}">
                  <a16:creationId xmlns:a16="http://schemas.microsoft.com/office/drawing/2014/main" id="{D20299F0-93AF-48CE-8847-072FBB27F2A5}"/>
                </a:ext>
              </a:extLst>
            </p:cNvPr>
            <p:cNvSpPr/>
            <p:nvPr/>
          </p:nvSpPr>
          <p:spPr>
            <a:xfrm>
              <a:off x="7257832" y="1502999"/>
              <a:ext cx="127940" cy="40744"/>
            </a:xfrm>
            <a:custGeom>
              <a:avLst/>
              <a:gdLst/>
              <a:ahLst/>
              <a:cxnLst/>
              <a:rect l="l" t="t" r="r" b="b"/>
              <a:pathLst>
                <a:path w="4886" h="1556">
                  <a:moveTo>
                    <a:pt x="745" y="1"/>
                  </a:moveTo>
                  <a:cubicBezTo>
                    <a:pt x="430" y="259"/>
                    <a:pt x="192" y="602"/>
                    <a:pt x="77" y="993"/>
                  </a:cubicBezTo>
                  <a:cubicBezTo>
                    <a:pt x="1" y="1279"/>
                    <a:pt x="220" y="1556"/>
                    <a:pt x="506" y="1556"/>
                  </a:cubicBezTo>
                  <a:lnTo>
                    <a:pt x="4141" y="1556"/>
                  </a:lnTo>
                  <a:cubicBezTo>
                    <a:pt x="4542" y="1232"/>
                    <a:pt x="4809" y="764"/>
                    <a:pt x="4866" y="249"/>
                  </a:cubicBezTo>
                  <a:cubicBezTo>
                    <a:pt x="4885" y="115"/>
                    <a:pt x="4780" y="1"/>
                    <a:pt x="4647" y="1"/>
                  </a:cubicBezTo>
                  <a:lnTo>
                    <a:pt x="745" y="1"/>
                  </a:lnTo>
                  <a:close/>
                </a:path>
              </a:pathLst>
            </a:custGeom>
            <a:solidFill>
              <a:srgbClr val="576D8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790;p74">
              <a:extLst>
                <a:ext uri="{FF2B5EF4-FFF2-40B4-BE49-F238E27FC236}">
                  <a16:creationId xmlns:a16="http://schemas.microsoft.com/office/drawing/2014/main" id="{E2B5C98D-CFED-44F0-905A-8C4DAE27E136}"/>
                </a:ext>
              </a:extLst>
            </p:cNvPr>
            <p:cNvSpPr/>
            <p:nvPr/>
          </p:nvSpPr>
          <p:spPr>
            <a:xfrm>
              <a:off x="7252097" y="1782262"/>
              <a:ext cx="11521" cy="75491"/>
            </a:xfrm>
            <a:custGeom>
              <a:avLst/>
              <a:gdLst/>
              <a:ahLst/>
              <a:cxnLst/>
              <a:rect l="l" t="t" r="r" b="b"/>
              <a:pathLst>
                <a:path w="440" h="2883">
                  <a:moveTo>
                    <a:pt x="235" y="1"/>
                  </a:moveTo>
                  <a:cubicBezTo>
                    <a:pt x="230" y="1"/>
                    <a:pt x="225" y="1"/>
                    <a:pt x="220" y="2"/>
                  </a:cubicBezTo>
                  <a:cubicBezTo>
                    <a:pt x="96" y="2"/>
                    <a:pt x="0" y="97"/>
                    <a:pt x="0" y="221"/>
                  </a:cubicBezTo>
                  <a:lnTo>
                    <a:pt x="0" y="2883"/>
                  </a:lnTo>
                  <a:lnTo>
                    <a:pt x="439" y="2883"/>
                  </a:lnTo>
                  <a:lnTo>
                    <a:pt x="439" y="221"/>
                  </a:lnTo>
                  <a:cubicBezTo>
                    <a:pt x="439" y="102"/>
                    <a:pt x="352" y="1"/>
                    <a:pt x="235" y="1"/>
                  </a:cubicBez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0791;p74">
              <a:extLst>
                <a:ext uri="{FF2B5EF4-FFF2-40B4-BE49-F238E27FC236}">
                  <a16:creationId xmlns:a16="http://schemas.microsoft.com/office/drawing/2014/main" id="{D86305A0-6930-429F-B772-5AAB4405E62B}"/>
                </a:ext>
              </a:extLst>
            </p:cNvPr>
            <p:cNvSpPr/>
            <p:nvPr/>
          </p:nvSpPr>
          <p:spPr>
            <a:xfrm>
              <a:off x="7310045" y="1782262"/>
              <a:ext cx="11783" cy="75491"/>
            </a:xfrm>
            <a:custGeom>
              <a:avLst/>
              <a:gdLst/>
              <a:ahLst/>
              <a:cxnLst/>
              <a:rect l="l" t="t" r="r" b="b"/>
              <a:pathLst>
                <a:path w="450" h="2883">
                  <a:moveTo>
                    <a:pt x="244" y="1"/>
                  </a:moveTo>
                  <a:cubicBezTo>
                    <a:pt x="239" y="1"/>
                    <a:pt x="235" y="1"/>
                    <a:pt x="230" y="2"/>
                  </a:cubicBezTo>
                  <a:cubicBezTo>
                    <a:pt x="106" y="2"/>
                    <a:pt x="1" y="97"/>
                    <a:pt x="1" y="221"/>
                  </a:cubicBezTo>
                  <a:lnTo>
                    <a:pt x="1" y="2883"/>
                  </a:lnTo>
                  <a:lnTo>
                    <a:pt x="449" y="2883"/>
                  </a:lnTo>
                  <a:lnTo>
                    <a:pt x="449" y="221"/>
                  </a:lnTo>
                  <a:cubicBezTo>
                    <a:pt x="449" y="102"/>
                    <a:pt x="353" y="1"/>
                    <a:pt x="244" y="1"/>
                  </a:cubicBez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0792;p74">
              <a:extLst>
                <a:ext uri="{FF2B5EF4-FFF2-40B4-BE49-F238E27FC236}">
                  <a16:creationId xmlns:a16="http://schemas.microsoft.com/office/drawing/2014/main" id="{0E658A21-FDFB-4EAE-A37B-963B0B6B75FB}"/>
                </a:ext>
              </a:extLst>
            </p:cNvPr>
            <p:cNvSpPr/>
            <p:nvPr/>
          </p:nvSpPr>
          <p:spPr>
            <a:xfrm>
              <a:off x="7260896" y="1654112"/>
              <a:ext cx="51872" cy="17570"/>
            </a:xfrm>
            <a:custGeom>
              <a:avLst/>
              <a:gdLst/>
              <a:ahLst/>
              <a:cxnLst/>
              <a:rect l="l" t="t" r="r" b="b"/>
              <a:pathLst>
                <a:path w="1981" h="671">
                  <a:moveTo>
                    <a:pt x="331" y="0"/>
                  </a:moveTo>
                  <a:cubicBezTo>
                    <a:pt x="155" y="0"/>
                    <a:pt x="1" y="229"/>
                    <a:pt x="170" y="383"/>
                  </a:cubicBezTo>
                  <a:cubicBezTo>
                    <a:pt x="389" y="574"/>
                    <a:pt x="668" y="670"/>
                    <a:pt x="950" y="670"/>
                  </a:cubicBezTo>
                  <a:cubicBezTo>
                    <a:pt x="964" y="670"/>
                    <a:pt x="977" y="670"/>
                    <a:pt x="990" y="669"/>
                  </a:cubicBezTo>
                  <a:cubicBezTo>
                    <a:pt x="1004" y="670"/>
                    <a:pt x="1018" y="670"/>
                    <a:pt x="1032" y="670"/>
                  </a:cubicBezTo>
                  <a:cubicBezTo>
                    <a:pt x="1322" y="670"/>
                    <a:pt x="1592" y="574"/>
                    <a:pt x="1811" y="383"/>
                  </a:cubicBezTo>
                  <a:cubicBezTo>
                    <a:pt x="1980" y="229"/>
                    <a:pt x="1832" y="0"/>
                    <a:pt x="1658" y="0"/>
                  </a:cubicBezTo>
                  <a:cubicBezTo>
                    <a:pt x="1607" y="0"/>
                    <a:pt x="1554" y="20"/>
                    <a:pt x="1506" y="68"/>
                  </a:cubicBezTo>
                  <a:cubicBezTo>
                    <a:pt x="1353" y="173"/>
                    <a:pt x="1174" y="226"/>
                    <a:pt x="995" y="226"/>
                  </a:cubicBezTo>
                  <a:cubicBezTo>
                    <a:pt x="816" y="226"/>
                    <a:pt x="637" y="173"/>
                    <a:pt x="485" y="68"/>
                  </a:cubicBezTo>
                  <a:cubicBezTo>
                    <a:pt x="437" y="20"/>
                    <a:pt x="383" y="0"/>
                    <a:pt x="331" y="0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10991;p74">
            <a:extLst>
              <a:ext uri="{FF2B5EF4-FFF2-40B4-BE49-F238E27FC236}">
                <a16:creationId xmlns:a16="http://schemas.microsoft.com/office/drawing/2014/main" id="{B734049F-ABC9-447F-A1D0-D963806D63C2}"/>
              </a:ext>
            </a:extLst>
          </p:cNvPr>
          <p:cNvGrpSpPr/>
          <p:nvPr/>
        </p:nvGrpSpPr>
        <p:grpSpPr>
          <a:xfrm>
            <a:off x="7022626" y="1149815"/>
            <a:ext cx="263316" cy="354754"/>
            <a:chOff x="4896940" y="1502999"/>
            <a:chExt cx="263316" cy="354754"/>
          </a:xfrm>
        </p:grpSpPr>
        <p:sp>
          <p:nvSpPr>
            <p:cNvPr id="76" name="Google Shape;10992;p74">
              <a:extLst>
                <a:ext uri="{FF2B5EF4-FFF2-40B4-BE49-F238E27FC236}">
                  <a16:creationId xmlns:a16="http://schemas.microsoft.com/office/drawing/2014/main" id="{BD793F33-7B39-43A2-A25B-EE61076C4C1F}"/>
                </a:ext>
              </a:extLst>
            </p:cNvPr>
            <p:cNvSpPr/>
            <p:nvPr/>
          </p:nvSpPr>
          <p:spPr>
            <a:xfrm>
              <a:off x="4904193" y="1594384"/>
              <a:ext cx="113433" cy="103221"/>
            </a:xfrm>
            <a:custGeom>
              <a:avLst/>
              <a:gdLst/>
              <a:ahLst/>
              <a:cxnLst/>
              <a:rect l="l" t="t" r="r" b="b"/>
              <a:pathLst>
                <a:path w="4332" h="3942">
                  <a:moveTo>
                    <a:pt x="1253" y="1"/>
                  </a:moveTo>
                  <a:cubicBezTo>
                    <a:pt x="1048" y="1"/>
                    <a:pt x="839" y="58"/>
                    <a:pt x="649" y="184"/>
                  </a:cubicBezTo>
                  <a:cubicBezTo>
                    <a:pt x="10" y="623"/>
                    <a:pt x="0" y="1567"/>
                    <a:pt x="649" y="2006"/>
                  </a:cubicBezTo>
                  <a:cubicBezTo>
                    <a:pt x="764" y="2092"/>
                    <a:pt x="830" y="2235"/>
                    <a:pt x="821" y="2378"/>
                  </a:cubicBezTo>
                  <a:cubicBezTo>
                    <a:pt x="821" y="2540"/>
                    <a:pt x="840" y="2693"/>
                    <a:pt x="888" y="2845"/>
                  </a:cubicBezTo>
                  <a:cubicBezTo>
                    <a:pt x="1099" y="3553"/>
                    <a:pt x="1724" y="3941"/>
                    <a:pt x="2357" y="3941"/>
                  </a:cubicBezTo>
                  <a:cubicBezTo>
                    <a:pt x="2808" y="3941"/>
                    <a:pt x="3264" y="3743"/>
                    <a:pt x="3578" y="3322"/>
                  </a:cubicBezTo>
                  <a:cubicBezTo>
                    <a:pt x="4332" y="2311"/>
                    <a:pt x="3607" y="880"/>
                    <a:pt x="2357" y="880"/>
                  </a:cubicBezTo>
                  <a:lnTo>
                    <a:pt x="2328" y="880"/>
                  </a:lnTo>
                  <a:cubicBezTo>
                    <a:pt x="2220" y="340"/>
                    <a:pt x="1749" y="1"/>
                    <a:pt x="1253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0993;p74">
              <a:extLst>
                <a:ext uri="{FF2B5EF4-FFF2-40B4-BE49-F238E27FC236}">
                  <a16:creationId xmlns:a16="http://schemas.microsoft.com/office/drawing/2014/main" id="{67595446-D79C-4C7C-B06B-778A2DD23413}"/>
                </a:ext>
              </a:extLst>
            </p:cNvPr>
            <p:cNvSpPr/>
            <p:nvPr/>
          </p:nvSpPr>
          <p:spPr>
            <a:xfrm>
              <a:off x="5039831" y="1594620"/>
              <a:ext cx="113198" cy="102907"/>
            </a:xfrm>
            <a:custGeom>
              <a:avLst/>
              <a:gdLst/>
              <a:ahLst/>
              <a:cxnLst/>
              <a:rect l="l" t="t" r="r" b="b"/>
              <a:pathLst>
                <a:path w="4323" h="3930">
                  <a:moveTo>
                    <a:pt x="3071" y="1"/>
                  </a:moveTo>
                  <a:cubicBezTo>
                    <a:pt x="2577" y="1"/>
                    <a:pt x="2109" y="338"/>
                    <a:pt x="1995" y="871"/>
                  </a:cubicBezTo>
                  <a:lnTo>
                    <a:pt x="1985" y="871"/>
                  </a:lnTo>
                  <a:cubicBezTo>
                    <a:pt x="726" y="871"/>
                    <a:pt x="1" y="2302"/>
                    <a:pt x="754" y="3313"/>
                  </a:cubicBezTo>
                  <a:cubicBezTo>
                    <a:pt x="1067" y="3733"/>
                    <a:pt x="1521" y="3929"/>
                    <a:pt x="1971" y="3929"/>
                  </a:cubicBezTo>
                  <a:cubicBezTo>
                    <a:pt x="2606" y="3929"/>
                    <a:pt x="3233" y="3540"/>
                    <a:pt x="3445" y="2836"/>
                  </a:cubicBezTo>
                  <a:cubicBezTo>
                    <a:pt x="3492" y="2684"/>
                    <a:pt x="3511" y="2531"/>
                    <a:pt x="3511" y="2369"/>
                  </a:cubicBezTo>
                  <a:cubicBezTo>
                    <a:pt x="3502" y="2226"/>
                    <a:pt x="3569" y="2083"/>
                    <a:pt x="3683" y="1997"/>
                  </a:cubicBezTo>
                  <a:cubicBezTo>
                    <a:pt x="4322" y="1558"/>
                    <a:pt x="4322" y="614"/>
                    <a:pt x="3674" y="184"/>
                  </a:cubicBezTo>
                  <a:cubicBezTo>
                    <a:pt x="3484" y="59"/>
                    <a:pt x="3275" y="1"/>
                    <a:pt x="3071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0994;p74">
              <a:extLst>
                <a:ext uri="{FF2B5EF4-FFF2-40B4-BE49-F238E27FC236}">
                  <a16:creationId xmlns:a16="http://schemas.microsoft.com/office/drawing/2014/main" id="{FDAE2C2B-8690-4E2A-9E2E-C01C21878F92}"/>
                </a:ext>
              </a:extLst>
            </p:cNvPr>
            <p:cNvSpPr/>
            <p:nvPr/>
          </p:nvSpPr>
          <p:spPr>
            <a:xfrm>
              <a:off x="4937160" y="1502999"/>
              <a:ext cx="183138" cy="123200"/>
            </a:xfrm>
            <a:custGeom>
              <a:avLst/>
              <a:gdLst/>
              <a:ahLst/>
              <a:cxnLst/>
              <a:rect l="l" t="t" r="r" b="b"/>
              <a:pathLst>
                <a:path w="6994" h="4705">
                  <a:moveTo>
                    <a:pt x="3492" y="1"/>
                  </a:moveTo>
                  <a:cubicBezTo>
                    <a:pt x="1565" y="1"/>
                    <a:pt x="1" y="1565"/>
                    <a:pt x="1" y="3502"/>
                  </a:cubicBezTo>
                  <a:lnTo>
                    <a:pt x="1" y="4704"/>
                  </a:lnTo>
                  <a:lnTo>
                    <a:pt x="6994" y="4704"/>
                  </a:lnTo>
                  <a:lnTo>
                    <a:pt x="6994" y="3502"/>
                  </a:lnTo>
                  <a:cubicBezTo>
                    <a:pt x="6994" y="1565"/>
                    <a:pt x="5429" y="1"/>
                    <a:pt x="3492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0995;p74">
              <a:extLst>
                <a:ext uri="{FF2B5EF4-FFF2-40B4-BE49-F238E27FC236}">
                  <a16:creationId xmlns:a16="http://schemas.microsoft.com/office/drawing/2014/main" id="{04D20982-DD94-4478-93ED-7C23267C769C}"/>
                </a:ext>
              </a:extLst>
            </p:cNvPr>
            <p:cNvSpPr/>
            <p:nvPr/>
          </p:nvSpPr>
          <p:spPr>
            <a:xfrm>
              <a:off x="4896940" y="1680376"/>
              <a:ext cx="263316" cy="177377"/>
            </a:xfrm>
            <a:custGeom>
              <a:avLst/>
              <a:gdLst/>
              <a:ahLst/>
              <a:cxnLst/>
              <a:rect l="l" t="t" r="r" b="b"/>
              <a:pathLst>
                <a:path w="10056" h="6774">
                  <a:moveTo>
                    <a:pt x="3721" y="0"/>
                  </a:moveTo>
                  <a:lnTo>
                    <a:pt x="3721" y="1355"/>
                  </a:lnTo>
                  <a:cubicBezTo>
                    <a:pt x="3721" y="1717"/>
                    <a:pt x="3483" y="2051"/>
                    <a:pt x="3130" y="2175"/>
                  </a:cubicBezTo>
                  <a:lnTo>
                    <a:pt x="878" y="2967"/>
                  </a:lnTo>
                  <a:cubicBezTo>
                    <a:pt x="354" y="3158"/>
                    <a:pt x="1" y="3654"/>
                    <a:pt x="1" y="4207"/>
                  </a:cubicBezTo>
                  <a:lnTo>
                    <a:pt x="1" y="6115"/>
                  </a:lnTo>
                  <a:cubicBezTo>
                    <a:pt x="1" y="6478"/>
                    <a:pt x="297" y="6774"/>
                    <a:pt x="659" y="6774"/>
                  </a:cubicBezTo>
                  <a:lnTo>
                    <a:pt x="9398" y="6774"/>
                  </a:lnTo>
                  <a:cubicBezTo>
                    <a:pt x="9760" y="6774"/>
                    <a:pt x="10056" y="6478"/>
                    <a:pt x="10056" y="6115"/>
                  </a:cubicBezTo>
                  <a:lnTo>
                    <a:pt x="10056" y="4207"/>
                  </a:lnTo>
                  <a:cubicBezTo>
                    <a:pt x="10056" y="3654"/>
                    <a:pt x="9703" y="3158"/>
                    <a:pt x="9178" y="2967"/>
                  </a:cubicBezTo>
                  <a:lnTo>
                    <a:pt x="6927" y="2175"/>
                  </a:lnTo>
                  <a:cubicBezTo>
                    <a:pt x="6574" y="2051"/>
                    <a:pt x="6345" y="1717"/>
                    <a:pt x="6345" y="1345"/>
                  </a:cubicBezTo>
                  <a:lnTo>
                    <a:pt x="6345" y="0"/>
                  </a:lnTo>
                  <a:lnTo>
                    <a:pt x="3721" y="0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0996;p74">
              <a:extLst>
                <a:ext uri="{FF2B5EF4-FFF2-40B4-BE49-F238E27FC236}">
                  <a16:creationId xmlns:a16="http://schemas.microsoft.com/office/drawing/2014/main" id="{29130634-D7EB-4723-A1F9-D3FAF4282F6C}"/>
                </a:ext>
              </a:extLst>
            </p:cNvPr>
            <p:cNvSpPr/>
            <p:nvPr/>
          </p:nvSpPr>
          <p:spPr>
            <a:xfrm>
              <a:off x="4897202" y="1730834"/>
              <a:ext cx="263055" cy="126919"/>
            </a:xfrm>
            <a:custGeom>
              <a:avLst/>
              <a:gdLst/>
              <a:ahLst/>
              <a:cxnLst/>
              <a:rect l="l" t="t" r="r" b="b"/>
              <a:pathLst>
                <a:path w="10046" h="4847">
                  <a:moveTo>
                    <a:pt x="6554" y="0"/>
                  </a:moveTo>
                  <a:lnTo>
                    <a:pt x="6554" y="372"/>
                  </a:lnTo>
                  <a:cubicBezTo>
                    <a:pt x="6554" y="1269"/>
                    <a:pt x="5820" y="2004"/>
                    <a:pt x="4913" y="2004"/>
                  </a:cubicBezTo>
                  <a:cubicBezTo>
                    <a:pt x="4007" y="2004"/>
                    <a:pt x="3273" y="1269"/>
                    <a:pt x="3273" y="372"/>
                  </a:cubicBezTo>
                  <a:lnTo>
                    <a:pt x="3273" y="182"/>
                  </a:lnTo>
                  <a:cubicBezTo>
                    <a:pt x="3225" y="201"/>
                    <a:pt x="3177" y="229"/>
                    <a:pt x="3129" y="248"/>
                  </a:cubicBezTo>
                  <a:lnTo>
                    <a:pt x="868" y="1040"/>
                  </a:lnTo>
                  <a:cubicBezTo>
                    <a:pt x="344" y="1231"/>
                    <a:pt x="0" y="1727"/>
                    <a:pt x="0" y="2280"/>
                  </a:cubicBezTo>
                  <a:lnTo>
                    <a:pt x="0" y="4188"/>
                  </a:lnTo>
                  <a:cubicBezTo>
                    <a:pt x="0" y="4551"/>
                    <a:pt x="287" y="4847"/>
                    <a:pt x="649" y="4847"/>
                  </a:cubicBezTo>
                  <a:lnTo>
                    <a:pt x="9388" y="4847"/>
                  </a:lnTo>
                  <a:cubicBezTo>
                    <a:pt x="9750" y="4847"/>
                    <a:pt x="10046" y="4551"/>
                    <a:pt x="10046" y="4188"/>
                  </a:cubicBezTo>
                  <a:lnTo>
                    <a:pt x="10046" y="2280"/>
                  </a:lnTo>
                  <a:cubicBezTo>
                    <a:pt x="10046" y="1727"/>
                    <a:pt x="9693" y="1231"/>
                    <a:pt x="9168" y="1040"/>
                  </a:cubicBezTo>
                  <a:lnTo>
                    <a:pt x="6917" y="248"/>
                  </a:lnTo>
                  <a:cubicBezTo>
                    <a:pt x="6774" y="191"/>
                    <a:pt x="6650" y="105"/>
                    <a:pt x="6554" y="0"/>
                  </a:cubicBezTo>
                  <a:close/>
                </a:path>
              </a:pathLst>
            </a:custGeom>
            <a:solidFill>
              <a:srgbClr val="ACBDC9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0997;p74">
              <a:extLst>
                <a:ext uri="{FF2B5EF4-FFF2-40B4-BE49-F238E27FC236}">
                  <a16:creationId xmlns:a16="http://schemas.microsoft.com/office/drawing/2014/main" id="{EE90565D-D224-424F-9466-BD8B6001EC66}"/>
                </a:ext>
              </a:extLst>
            </p:cNvPr>
            <p:cNvSpPr/>
            <p:nvPr/>
          </p:nvSpPr>
          <p:spPr>
            <a:xfrm>
              <a:off x="4953395" y="1730834"/>
              <a:ext cx="150407" cy="81697"/>
            </a:xfrm>
            <a:custGeom>
              <a:avLst/>
              <a:gdLst/>
              <a:ahLst/>
              <a:cxnLst/>
              <a:rect l="l" t="t" r="r" b="b"/>
              <a:pathLst>
                <a:path w="5744" h="3120">
                  <a:moveTo>
                    <a:pt x="4399" y="0"/>
                  </a:moveTo>
                  <a:lnTo>
                    <a:pt x="4399" y="363"/>
                  </a:lnTo>
                  <a:cubicBezTo>
                    <a:pt x="4399" y="1269"/>
                    <a:pt x="3664" y="2004"/>
                    <a:pt x="2758" y="2004"/>
                  </a:cubicBezTo>
                  <a:cubicBezTo>
                    <a:pt x="1861" y="2004"/>
                    <a:pt x="1127" y="1269"/>
                    <a:pt x="1127" y="363"/>
                  </a:cubicBezTo>
                  <a:lnTo>
                    <a:pt x="1127" y="172"/>
                  </a:lnTo>
                  <a:cubicBezTo>
                    <a:pt x="1079" y="201"/>
                    <a:pt x="1031" y="229"/>
                    <a:pt x="974" y="248"/>
                  </a:cubicBezTo>
                  <a:lnTo>
                    <a:pt x="1" y="592"/>
                  </a:lnTo>
                  <a:cubicBezTo>
                    <a:pt x="10" y="1183"/>
                    <a:pt x="125" y="1765"/>
                    <a:pt x="354" y="2309"/>
                  </a:cubicBezTo>
                  <a:cubicBezTo>
                    <a:pt x="561" y="2810"/>
                    <a:pt x="1047" y="3119"/>
                    <a:pt x="1567" y="3119"/>
                  </a:cubicBezTo>
                  <a:cubicBezTo>
                    <a:pt x="1671" y="3119"/>
                    <a:pt x="1776" y="3107"/>
                    <a:pt x="1880" y="3082"/>
                  </a:cubicBezTo>
                  <a:lnTo>
                    <a:pt x="2872" y="2834"/>
                  </a:lnTo>
                  <a:lnTo>
                    <a:pt x="3865" y="3082"/>
                  </a:lnTo>
                  <a:cubicBezTo>
                    <a:pt x="3969" y="3107"/>
                    <a:pt x="4074" y="3119"/>
                    <a:pt x="4178" y="3119"/>
                  </a:cubicBezTo>
                  <a:cubicBezTo>
                    <a:pt x="4701" y="3119"/>
                    <a:pt x="5194" y="2810"/>
                    <a:pt x="5400" y="2309"/>
                  </a:cubicBezTo>
                  <a:cubicBezTo>
                    <a:pt x="5620" y="1765"/>
                    <a:pt x="5744" y="1183"/>
                    <a:pt x="5744" y="592"/>
                  </a:cubicBezTo>
                  <a:lnTo>
                    <a:pt x="4761" y="248"/>
                  </a:lnTo>
                  <a:cubicBezTo>
                    <a:pt x="4628" y="191"/>
                    <a:pt x="4504" y="105"/>
                    <a:pt x="4399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0998;p74">
              <a:extLst>
                <a:ext uri="{FF2B5EF4-FFF2-40B4-BE49-F238E27FC236}">
                  <a16:creationId xmlns:a16="http://schemas.microsoft.com/office/drawing/2014/main" id="{4FD2C1CD-6B41-4A00-A8C4-D866F2639802}"/>
                </a:ext>
              </a:extLst>
            </p:cNvPr>
            <p:cNvSpPr/>
            <p:nvPr/>
          </p:nvSpPr>
          <p:spPr>
            <a:xfrm>
              <a:off x="4994374" y="1691871"/>
              <a:ext cx="68709" cy="28620"/>
            </a:xfrm>
            <a:custGeom>
              <a:avLst/>
              <a:gdLst/>
              <a:ahLst/>
              <a:cxnLst/>
              <a:rect l="l" t="t" r="r" b="b"/>
              <a:pathLst>
                <a:path w="2624" h="1093">
                  <a:moveTo>
                    <a:pt x="0" y="0"/>
                  </a:moveTo>
                  <a:lnTo>
                    <a:pt x="0" y="821"/>
                  </a:lnTo>
                  <a:cubicBezTo>
                    <a:pt x="420" y="1002"/>
                    <a:pt x="866" y="1092"/>
                    <a:pt x="1312" y="1092"/>
                  </a:cubicBezTo>
                  <a:cubicBezTo>
                    <a:pt x="1758" y="1092"/>
                    <a:pt x="2204" y="1002"/>
                    <a:pt x="2624" y="821"/>
                  </a:cubicBezTo>
                  <a:lnTo>
                    <a:pt x="26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0999;p74">
              <a:extLst>
                <a:ext uri="{FF2B5EF4-FFF2-40B4-BE49-F238E27FC236}">
                  <a16:creationId xmlns:a16="http://schemas.microsoft.com/office/drawing/2014/main" id="{5C93FF3B-31FE-488E-B61F-EC8F46CA9B34}"/>
                </a:ext>
              </a:extLst>
            </p:cNvPr>
            <p:cNvSpPr/>
            <p:nvPr/>
          </p:nvSpPr>
          <p:spPr>
            <a:xfrm>
              <a:off x="4936427" y="1559846"/>
              <a:ext cx="184630" cy="149019"/>
            </a:xfrm>
            <a:custGeom>
              <a:avLst/>
              <a:gdLst/>
              <a:ahLst/>
              <a:cxnLst/>
              <a:rect l="l" t="t" r="r" b="b"/>
              <a:pathLst>
                <a:path w="7051" h="5691">
                  <a:moveTo>
                    <a:pt x="3520" y="0"/>
                  </a:moveTo>
                  <a:cubicBezTo>
                    <a:pt x="3451" y="0"/>
                    <a:pt x="3382" y="34"/>
                    <a:pt x="3339" y="100"/>
                  </a:cubicBezTo>
                  <a:cubicBezTo>
                    <a:pt x="2528" y="1360"/>
                    <a:pt x="1450" y="1789"/>
                    <a:pt x="954" y="1923"/>
                  </a:cubicBezTo>
                  <a:cubicBezTo>
                    <a:pt x="868" y="1951"/>
                    <a:pt x="573" y="1980"/>
                    <a:pt x="573" y="1980"/>
                  </a:cubicBezTo>
                  <a:cubicBezTo>
                    <a:pt x="248" y="1980"/>
                    <a:pt x="0" y="2266"/>
                    <a:pt x="29" y="2590"/>
                  </a:cubicBezTo>
                  <a:cubicBezTo>
                    <a:pt x="66" y="2861"/>
                    <a:pt x="305" y="3077"/>
                    <a:pt x="583" y="3077"/>
                  </a:cubicBezTo>
                  <a:cubicBezTo>
                    <a:pt x="589" y="3077"/>
                    <a:pt x="595" y="3077"/>
                    <a:pt x="601" y="3077"/>
                  </a:cubicBezTo>
                  <a:lnTo>
                    <a:pt x="697" y="3077"/>
                  </a:lnTo>
                  <a:cubicBezTo>
                    <a:pt x="811" y="4556"/>
                    <a:pt x="2042" y="5691"/>
                    <a:pt x="3520" y="5691"/>
                  </a:cubicBezTo>
                  <a:cubicBezTo>
                    <a:pt x="5009" y="5691"/>
                    <a:pt x="6239" y="4556"/>
                    <a:pt x="6354" y="3077"/>
                  </a:cubicBezTo>
                  <a:lnTo>
                    <a:pt x="6440" y="3077"/>
                  </a:lnTo>
                  <a:cubicBezTo>
                    <a:pt x="6446" y="3077"/>
                    <a:pt x="6452" y="3077"/>
                    <a:pt x="6458" y="3077"/>
                  </a:cubicBezTo>
                  <a:cubicBezTo>
                    <a:pt x="6736" y="3077"/>
                    <a:pt x="6975" y="2861"/>
                    <a:pt x="7012" y="2590"/>
                  </a:cubicBezTo>
                  <a:cubicBezTo>
                    <a:pt x="7050" y="2266"/>
                    <a:pt x="6793" y="1980"/>
                    <a:pt x="6468" y="1980"/>
                  </a:cubicBezTo>
                  <a:cubicBezTo>
                    <a:pt x="6468" y="1980"/>
                    <a:pt x="6182" y="1951"/>
                    <a:pt x="6087" y="1923"/>
                  </a:cubicBezTo>
                  <a:cubicBezTo>
                    <a:pt x="5591" y="1789"/>
                    <a:pt x="4522" y="1360"/>
                    <a:pt x="3702" y="100"/>
                  </a:cubicBezTo>
                  <a:cubicBezTo>
                    <a:pt x="3659" y="34"/>
                    <a:pt x="3590" y="0"/>
                    <a:pt x="3520" y="0"/>
                  </a:cubicBez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1000;p74">
              <a:extLst>
                <a:ext uri="{FF2B5EF4-FFF2-40B4-BE49-F238E27FC236}">
                  <a16:creationId xmlns:a16="http://schemas.microsoft.com/office/drawing/2014/main" id="{18D6A00F-41B7-46C9-9E61-86C5E5F18C83}"/>
                </a:ext>
              </a:extLst>
            </p:cNvPr>
            <p:cNvSpPr/>
            <p:nvPr/>
          </p:nvSpPr>
          <p:spPr>
            <a:xfrm>
              <a:off x="4936427" y="1560082"/>
              <a:ext cx="169391" cy="149019"/>
            </a:xfrm>
            <a:custGeom>
              <a:avLst/>
              <a:gdLst/>
              <a:ahLst/>
              <a:cxnLst/>
              <a:rect l="l" t="t" r="r" b="b"/>
              <a:pathLst>
                <a:path w="6469" h="5691">
                  <a:moveTo>
                    <a:pt x="3520" y="1"/>
                  </a:moveTo>
                  <a:cubicBezTo>
                    <a:pt x="3451" y="1"/>
                    <a:pt x="3382" y="34"/>
                    <a:pt x="3339" y="101"/>
                  </a:cubicBezTo>
                  <a:cubicBezTo>
                    <a:pt x="2900" y="778"/>
                    <a:pt x="2280" y="1332"/>
                    <a:pt x="1555" y="1685"/>
                  </a:cubicBezTo>
                  <a:cubicBezTo>
                    <a:pt x="1364" y="1780"/>
                    <a:pt x="1164" y="1856"/>
                    <a:pt x="954" y="1914"/>
                  </a:cubicBezTo>
                  <a:cubicBezTo>
                    <a:pt x="868" y="1942"/>
                    <a:pt x="573" y="1971"/>
                    <a:pt x="573" y="1971"/>
                  </a:cubicBezTo>
                  <a:cubicBezTo>
                    <a:pt x="248" y="1971"/>
                    <a:pt x="0" y="2257"/>
                    <a:pt x="29" y="2581"/>
                  </a:cubicBezTo>
                  <a:cubicBezTo>
                    <a:pt x="66" y="2852"/>
                    <a:pt x="305" y="3068"/>
                    <a:pt x="592" y="3068"/>
                  </a:cubicBezTo>
                  <a:cubicBezTo>
                    <a:pt x="598" y="3068"/>
                    <a:pt x="604" y="3068"/>
                    <a:pt x="611" y="3068"/>
                  </a:cubicBezTo>
                  <a:lnTo>
                    <a:pt x="697" y="3068"/>
                  </a:lnTo>
                  <a:cubicBezTo>
                    <a:pt x="800" y="4563"/>
                    <a:pt x="2055" y="5690"/>
                    <a:pt x="3503" y="5690"/>
                  </a:cubicBezTo>
                  <a:cubicBezTo>
                    <a:pt x="3654" y="5690"/>
                    <a:pt x="3806" y="5678"/>
                    <a:pt x="3959" y="5653"/>
                  </a:cubicBezTo>
                  <a:cubicBezTo>
                    <a:pt x="2709" y="5453"/>
                    <a:pt x="1736" y="4451"/>
                    <a:pt x="1574" y="3192"/>
                  </a:cubicBezTo>
                  <a:cubicBezTo>
                    <a:pt x="1555" y="3011"/>
                    <a:pt x="1555" y="2820"/>
                    <a:pt x="1574" y="2629"/>
                  </a:cubicBezTo>
                  <a:cubicBezTo>
                    <a:pt x="1593" y="2476"/>
                    <a:pt x="1641" y="2333"/>
                    <a:pt x="1727" y="2200"/>
                  </a:cubicBezTo>
                  <a:cubicBezTo>
                    <a:pt x="1803" y="2095"/>
                    <a:pt x="1908" y="1999"/>
                    <a:pt x="2023" y="1933"/>
                  </a:cubicBezTo>
                  <a:cubicBezTo>
                    <a:pt x="2614" y="1599"/>
                    <a:pt x="3120" y="1141"/>
                    <a:pt x="3511" y="597"/>
                  </a:cubicBezTo>
                  <a:cubicBezTo>
                    <a:pt x="3969" y="1227"/>
                    <a:pt x="4579" y="1732"/>
                    <a:pt x="5276" y="2076"/>
                  </a:cubicBezTo>
                  <a:cubicBezTo>
                    <a:pt x="5439" y="2151"/>
                    <a:pt x="5612" y="2189"/>
                    <a:pt x="5784" y="2189"/>
                  </a:cubicBezTo>
                  <a:cubicBezTo>
                    <a:pt x="6024" y="2189"/>
                    <a:pt x="6262" y="2115"/>
                    <a:pt x="6468" y="1971"/>
                  </a:cubicBezTo>
                  <a:cubicBezTo>
                    <a:pt x="6468" y="1971"/>
                    <a:pt x="6182" y="1942"/>
                    <a:pt x="6087" y="1914"/>
                  </a:cubicBezTo>
                  <a:cubicBezTo>
                    <a:pt x="5591" y="1780"/>
                    <a:pt x="4522" y="1351"/>
                    <a:pt x="3702" y="101"/>
                  </a:cubicBezTo>
                  <a:cubicBezTo>
                    <a:pt x="3659" y="34"/>
                    <a:pt x="3590" y="1"/>
                    <a:pt x="3520" y="1"/>
                  </a:cubicBez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1001;p74">
              <a:extLst>
                <a:ext uri="{FF2B5EF4-FFF2-40B4-BE49-F238E27FC236}">
                  <a16:creationId xmlns:a16="http://schemas.microsoft.com/office/drawing/2014/main" id="{90B85AA7-DB62-4DF1-A49F-B24D8DB58776}"/>
                </a:ext>
              </a:extLst>
            </p:cNvPr>
            <p:cNvSpPr/>
            <p:nvPr/>
          </p:nvSpPr>
          <p:spPr>
            <a:xfrm>
              <a:off x="4988614" y="1612295"/>
              <a:ext cx="11521" cy="17151"/>
            </a:xfrm>
            <a:custGeom>
              <a:avLst/>
              <a:gdLst/>
              <a:ahLst/>
              <a:cxnLst/>
              <a:rect l="l" t="t" r="r" b="b"/>
              <a:pathLst>
                <a:path w="440" h="655">
                  <a:moveTo>
                    <a:pt x="220" y="1"/>
                  </a:moveTo>
                  <a:cubicBezTo>
                    <a:pt x="111" y="1"/>
                    <a:pt x="1" y="72"/>
                    <a:pt x="1" y="215"/>
                  </a:cubicBezTo>
                  <a:lnTo>
                    <a:pt x="1" y="435"/>
                  </a:lnTo>
                  <a:cubicBezTo>
                    <a:pt x="1" y="559"/>
                    <a:pt x="96" y="654"/>
                    <a:pt x="220" y="654"/>
                  </a:cubicBezTo>
                  <a:cubicBezTo>
                    <a:pt x="344" y="654"/>
                    <a:pt x="440" y="559"/>
                    <a:pt x="440" y="435"/>
                  </a:cubicBezTo>
                  <a:lnTo>
                    <a:pt x="440" y="215"/>
                  </a:lnTo>
                  <a:cubicBezTo>
                    <a:pt x="440" y="72"/>
                    <a:pt x="330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1002;p74">
              <a:extLst>
                <a:ext uri="{FF2B5EF4-FFF2-40B4-BE49-F238E27FC236}">
                  <a16:creationId xmlns:a16="http://schemas.microsoft.com/office/drawing/2014/main" id="{DF28A00E-6976-4F40-9182-654C6E653AF2}"/>
                </a:ext>
              </a:extLst>
            </p:cNvPr>
            <p:cNvSpPr/>
            <p:nvPr/>
          </p:nvSpPr>
          <p:spPr>
            <a:xfrm>
              <a:off x="5057323" y="1612295"/>
              <a:ext cx="11521" cy="17151"/>
            </a:xfrm>
            <a:custGeom>
              <a:avLst/>
              <a:gdLst/>
              <a:ahLst/>
              <a:cxnLst/>
              <a:rect l="l" t="t" r="r" b="b"/>
              <a:pathLst>
                <a:path w="440" h="655">
                  <a:moveTo>
                    <a:pt x="220" y="1"/>
                  </a:moveTo>
                  <a:cubicBezTo>
                    <a:pt x="110" y="1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59"/>
                    <a:pt x="96" y="654"/>
                    <a:pt x="220" y="654"/>
                  </a:cubicBezTo>
                  <a:cubicBezTo>
                    <a:pt x="334" y="654"/>
                    <a:pt x="439" y="55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30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1003;p74">
              <a:extLst>
                <a:ext uri="{FF2B5EF4-FFF2-40B4-BE49-F238E27FC236}">
                  <a16:creationId xmlns:a16="http://schemas.microsoft.com/office/drawing/2014/main" id="{0EEA2F4C-F481-4392-A879-CE967FE6CC60}"/>
                </a:ext>
              </a:extLst>
            </p:cNvPr>
            <p:cNvSpPr/>
            <p:nvPr/>
          </p:nvSpPr>
          <p:spPr>
            <a:xfrm>
              <a:off x="5003382" y="1652174"/>
              <a:ext cx="50694" cy="17282"/>
            </a:xfrm>
            <a:custGeom>
              <a:avLst/>
              <a:gdLst/>
              <a:ahLst/>
              <a:cxnLst/>
              <a:rect l="l" t="t" r="r" b="b"/>
              <a:pathLst>
                <a:path w="1936" h="660">
                  <a:moveTo>
                    <a:pt x="315" y="1"/>
                  </a:moveTo>
                  <a:cubicBezTo>
                    <a:pt x="144" y="1"/>
                    <a:pt x="0" y="219"/>
                    <a:pt x="162" y="381"/>
                  </a:cubicBezTo>
                  <a:cubicBezTo>
                    <a:pt x="364" y="557"/>
                    <a:pt x="623" y="660"/>
                    <a:pt x="894" y="660"/>
                  </a:cubicBezTo>
                  <a:cubicBezTo>
                    <a:pt x="917" y="660"/>
                    <a:pt x="940" y="659"/>
                    <a:pt x="963" y="658"/>
                  </a:cubicBezTo>
                  <a:cubicBezTo>
                    <a:pt x="986" y="659"/>
                    <a:pt x="1009" y="660"/>
                    <a:pt x="1032" y="660"/>
                  </a:cubicBezTo>
                  <a:cubicBezTo>
                    <a:pt x="1303" y="660"/>
                    <a:pt x="1563" y="557"/>
                    <a:pt x="1774" y="381"/>
                  </a:cubicBezTo>
                  <a:cubicBezTo>
                    <a:pt x="1936" y="219"/>
                    <a:pt x="1792" y="1"/>
                    <a:pt x="1621" y="1"/>
                  </a:cubicBezTo>
                  <a:cubicBezTo>
                    <a:pt x="1570" y="1"/>
                    <a:pt x="1517" y="20"/>
                    <a:pt x="1469" y="66"/>
                  </a:cubicBezTo>
                  <a:cubicBezTo>
                    <a:pt x="1316" y="171"/>
                    <a:pt x="1140" y="223"/>
                    <a:pt x="965" y="223"/>
                  </a:cubicBezTo>
                  <a:cubicBezTo>
                    <a:pt x="789" y="223"/>
                    <a:pt x="615" y="171"/>
                    <a:pt x="467" y="66"/>
                  </a:cubicBezTo>
                  <a:cubicBezTo>
                    <a:pt x="419" y="20"/>
                    <a:pt x="366" y="1"/>
                    <a:pt x="315" y="1"/>
                  </a:cubicBez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1004;p74">
              <a:extLst>
                <a:ext uri="{FF2B5EF4-FFF2-40B4-BE49-F238E27FC236}">
                  <a16:creationId xmlns:a16="http://schemas.microsoft.com/office/drawing/2014/main" id="{2520C1F5-00D3-4E5D-872D-6529600A8144}"/>
                </a:ext>
              </a:extLst>
            </p:cNvPr>
            <p:cNvSpPr/>
            <p:nvPr/>
          </p:nvSpPr>
          <p:spPr>
            <a:xfrm>
              <a:off x="5040093" y="1504255"/>
              <a:ext cx="79943" cy="90469"/>
            </a:xfrm>
            <a:custGeom>
              <a:avLst/>
              <a:gdLst/>
              <a:ahLst/>
              <a:cxnLst/>
              <a:rect l="l" t="t" r="r" b="b"/>
              <a:pathLst>
                <a:path w="3053" h="3455">
                  <a:moveTo>
                    <a:pt x="77" y="1"/>
                  </a:moveTo>
                  <a:cubicBezTo>
                    <a:pt x="29" y="201"/>
                    <a:pt x="0" y="401"/>
                    <a:pt x="0" y="611"/>
                  </a:cubicBezTo>
                  <a:cubicBezTo>
                    <a:pt x="0" y="2176"/>
                    <a:pt x="1269" y="3454"/>
                    <a:pt x="2843" y="3454"/>
                  </a:cubicBezTo>
                  <a:cubicBezTo>
                    <a:pt x="2910" y="3454"/>
                    <a:pt x="2986" y="3454"/>
                    <a:pt x="3053" y="3445"/>
                  </a:cubicBezTo>
                  <a:cubicBezTo>
                    <a:pt x="3053" y="1708"/>
                    <a:pt x="1784" y="249"/>
                    <a:pt x="77" y="1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1005;p74">
              <a:extLst>
                <a:ext uri="{FF2B5EF4-FFF2-40B4-BE49-F238E27FC236}">
                  <a16:creationId xmlns:a16="http://schemas.microsoft.com/office/drawing/2014/main" id="{EBD866F4-BBC4-497A-8124-DD1793DE2CF9}"/>
                </a:ext>
              </a:extLst>
            </p:cNvPr>
            <p:cNvSpPr/>
            <p:nvPr/>
          </p:nvSpPr>
          <p:spPr>
            <a:xfrm>
              <a:off x="5020114" y="1789043"/>
              <a:ext cx="17256" cy="57214"/>
            </a:xfrm>
            <a:custGeom>
              <a:avLst/>
              <a:gdLst/>
              <a:ahLst/>
              <a:cxnLst/>
              <a:rect l="l" t="t" r="r" b="b"/>
              <a:pathLst>
                <a:path w="659" h="2185">
                  <a:moveTo>
                    <a:pt x="0" y="0"/>
                  </a:moveTo>
                  <a:lnTo>
                    <a:pt x="0" y="1965"/>
                  </a:lnTo>
                  <a:cubicBezTo>
                    <a:pt x="0" y="2089"/>
                    <a:pt x="95" y="2185"/>
                    <a:pt x="219" y="2185"/>
                  </a:cubicBezTo>
                  <a:lnTo>
                    <a:pt x="439" y="2185"/>
                  </a:lnTo>
                  <a:cubicBezTo>
                    <a:pt x="553" y="2185"/>
                    <a:pt x="649" y="2089"/>
                    <a:pt x="658" y="1975"/>
                  </a:cubicBezTo>
                  <a:lnTo>
                    <a:pt x="6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1006;p74">
              <a:extLst>
                <a:ext uri="{FF2B5EF4-FFF2-40B4-BE49-F238E27FC236}">
                  <a16:creationId xmlns:a16="http://schemas.microsoft.com/office/drawing/2014/main" id="{61A80713-ACE5-4FC9-8D86-3049E3D2D0B0}"/>
                </a:ext>
              </a:extLst>
            </p:cNvPr>
            <p:cNvSpPr/>
            <p:nvPr/>
          </p:nvSpPr>
          <p:spPr>
            <a:xfrm>
              <a:off x="4899689" y="1767546"/>
              <a:ext cx="48992" cy="90207"/>
            </a:xfrm>
            <a:custGeom>
              <a:avLst/>
              <a:gdLst/>
              <a:ahLst/>
              <a:cxnLst/>
              <a:rect l="l" t="t" r="r" b="b"/>
              <a:pathLst>
                <a:path w="1871" h="3445">
                  <a:moveTo>
                    <a:pt x="239" y="1"/>
                  </a:moveTo>
                  <a:cubicBezTo>
                    <a:pt x="134" y="115"/>
                    <a:pt x="58" y="239"/>
                    <a:pt x="1" y="373"/>
                  </a:cubicBezTo>
                  <a:lnTo>
                    <a:pt x="1193" y="1394"/>
                  </a:lnTo>
                  <a:cubicBezTo>
                    <a:pt x="1336" y="1518"/>
                    <a:pt x="1422" y="1699"/>
                    <a:pt x="1422" y="1890"/>
                  </a:cubicBezTo>
                  <a:lnTo>
                    <a:pt x="1422" y="3445"/>
                  </a:lnTo>
                  <a:lnTo>
                    <a:pt x="1871" y="3445"/>
                  </a:lnTo>
                  <a:lnTo>
                    <a:pt x="1871" y="1899"/>
                  </a:lnTo>
                  <a:cubicBezTo>
                    <a:pt x="1871" y="1575"/>
                    <a:pt x="1727" y="1270"/>
                    <a:pt x="1479" y="1060"/>
                  </a:cubicBezTo>
                  <a:lnTo>
                    <a:pt x="239" y="1"/>
                  </a:ln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1007;p74">
              <a:extLst>
                <a:ext uri="{FF2B5EF4-FFF2-40B4-BE49-F238E27FC236}">
                  <a16:creationId xmlns:a16="http://schemas.microsoft.com/office/drawing/2014/main" id="{135F085E-E376-4126-B63B-EC1A573415E7}"/>
                </a:ext>
              </a:extLst>
            </p:cNvPr>
            <p:cNvSpPr/>
            <p:nvPr/>
          </p:nvSpPr>
          <p:spPr>
            <a:xfrm>
              <a:off x="5108777" y="1767546"/>
              <a:ext cx="48992" cy="90207"/>
            </a:xfrm>
            <a:custGeom>
              <a:avLst/>
              <a:gdLst/>
              <a:ahLst/>
              <a:cxnLst/>
              <a:rect l="l" t="t" r="r" b="b"/>
              <a:pathLst>
                <a:path w="1871" h="3445">
                  <a:moveTo>
                    <a:pt x="1632" y="1"/>
                  </a:moveTo>
                  <a:lnTo>
                    <a:pt x="382" y="1060"/>
                  </a:lnTo>
                  <a:cubicBezTo>
                    <a:pt x="134" y="1270"/>
                    <a:pt x="1" y="1575"/>
                    <a:pt x="1" y="1899"/>
                  </a:cubicBezTo>
                  <a:lnTo>
                    <a:pt x="1" y="3445"/>
                  </a:lnTo>
                  <a:lnTo>
                    <a:pt x="440" y="3445"/>
                  </a:lnTo>
                  <a:lnTo>
                    <a:pt x="440" y="1890"/>
                  </a:lnTo>
                  <a:cubicBezTo>
                    <a:pt x="440" y="1699"/>
                    <a:pt x="525" y="1518"/>
                    <a:pt x="678" y="1394"/>
                  </a:cubicBezTo>
                  <a:lnTo>
                    <a:pt x="1871" y="373"/>
                  </a:lnTo>
                  <a:cubicBezTo>
                    <a:pt x="1813" y="239"/>
                    <a:pt x="1727" y="115"/>
                    <a:pt x="1632" y="1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1008;p74">
              <a:extLst>
                <a:ext uri="{FF2B5EF4-FFF2-40B4-BE49-F238E27FC236}">
                  <a16:creationId xmlns:a16="http://schemas.microsoft.com/office/drawing/2014/main" id="{7FE09474-F4E1-4526-BC91-7D37F66D5CB9}"/>
                </a:ext>
              </a:extLst>
            </p:cNvPr>
            <p:cNvSpPr/>
            <p:nvPr/>
          </p:nvSpPr>
          <p:spPr>
            <a:xfrm>
              <a:off x="5020114" y="1789043"/>
              <a:ext cx="17256" cy="17989"/>
            </a:xfrm>
            <a:custGeom>
              <a:avLst/>
              <a:gdLst/>
              <a:ahLst/>
              <a:cxnLst/>
              <a:rect l="l" t="t" r="r" b="b"/>
              <a:pathLst>
                <a:path w="659" h="687">
                  <a:moveTo>
                    <a:pt x="0" y="0"/>
                  </a:moveTo>
                  <a:lnTo>
                    <a:pt x="0" y="687"/>
                  </a:lnTo>
                  <a:lnTo>
                    <a:pt x="324" y="611"/>
                  </a:lnTo>
                  <a:lnTo>
                    <a:pt x="658" y="687"/>
                  </a:lnTo>
                  <a:lnTo>
                    <a:pt x="6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F1F4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1009;p74">
              <a:extLst>
                <a:ext uri="{FF2B5EF4-FFF2-40B4-BE49-F238E27FC236}">
                  <a16:creationId xmlns:a16="http://schemas.microsoft.com/office/drawing/2014/main" id="{207607C4-61EB-45C0-BE14-3FDA0AE3890C}"/>
                </a:ext>
              </a:extLst>
            </p:cNvPr>
            <p:cNvSpPr/>
            <p:nvPr/>
          </p:nvSpPr>
          <p:spPr>
            <a:xfrm>
              <a:off x="4963895" y="1720334"/>
              <a:ext cx="129432" cy="80650"/>
            </a:xfrm>
            <a:custGeom>
              <a:avLst/>
              <a:gdLst/>
              <a:ahLst/>
              <a:cxnLst/>
              <a:rect l="l" t="t" r="r" b="b"/>
              <a:pathLst>
                <a:path w="4943" h="3080">
                  <a:moveTo>
                    <a:pt x="1164" y="1"/>
                  </a:moveTo>
                  <a:lnTo>
                    <a:pt x="344" y="287"/>
                  </a:lnTo>
                  <a:cubicBezTo>
                    <a:pt x="172" y="344"/>
                    <a:pt x="58" y="497"/>
                    <a:pt x="48" y="678"/>
                  </a:cubicBezTo>
                  <a:cubicBezTo>
                    <a:pt x="1" y="1317"/>
                    <a:pt x="115" y="1956"/>
                    <a:pt x="353" y="2548"/>
                  </a:cubicBezTo>
                  <a:cubicBezTo>
                    <a:pt x="496" y="2873"/>
                    <a:pt x="817" y="3080"/>
                    <a:pt x="1163" y="3080"/>
                  </a:cubicBezTo>
                  <a:cubicBezTo>
                    <a:pt x="1233" y="3080"/>
                    <a:pt x="1304" y="3071"/>
                    <a:pt x="1374" y="3053"/>
                  </a:cubicBezTo>
                  <a:lnTo>
                    <a:pt x="2471" y="2786"/>
                  </a:lnTo>
                  <a:lnTo>
                    <a:pt x="3578" y="3053"/>
                  </a:lnTo>
                  <a:cubicBezTo>
                    <a:pt x="3649" y="3071"/>
                    <a:pt x="3720" y="3080"/>
                    <a:pt x="3790" y="3080"/>
                  </a:cubicBezTo>
                  <a:cubicBezTo>
                    <a:pt x="4135" y="3080"/>
                    <a:pt x="4456" y="2873"/>
                    <a:pt x="4599" y="2548"/>
                  </a:cubicBezTo>
                  <a:cubicBezTo>
                    <a:pt x="4837" y="1956"/>
                    <a:pt x="4942" y="1317"/>
                    <a:pt x="4904" y="678"/>
                  </a:cubicBezTo>
                  <a:cubicBezTo>
                    <a:pt x="4895" y="497"/>
                    <a:pt x="4780" y="344"/>
                    <a:pt x="4608" y="287"/>
                  </a:cubicBezTo>
                  <a:lnTo>
                    <a:pt x="3788" y="1"/>
                  </a:lnTo>
                  <a:lnTo>
                    <a:pt x="3788" y="659"/>
                  </a:lnTo>
                  <a:cubicBezTo>
                    <a:pt x="3788" y="1384"/>
                    <a:pt x="3206" y="1966"/>
                    <a:pt x="2481" y="1966"/>
                  </a:cubicBezTo>
                  <a:cubicBezTo>
                    <a:pt x="1756" y="1966"/>
                    <a:pt x="1164" y="1384"/>
                    <a:pt x="1164" y="659"/>
                  </a:cubicBezTo>
                  <a:lnTo>
                    <a:pt x="1164" y="1"/>
                  </a:lnTo>
                  <a:close/>
                </a:path>
              </a:pathLst>
            </a:custGeom>
            <a:solidFill>
              <a:srgbClr val="F4F7F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1010;p74">
              <a:extLst>
                <a:ext uri="{FF2B5EF4-FFF2-40B4-BE49-F238E27FC236}">
                  <a16:creationId xmlns:a16="http://schemas.microsoft.com/office/drawing/2014/main" id="{5770318F-3635-4677-9C96-E1BABEB006C2}"/>
                </a:ext>
              </a:extLst>
            </p:cNvPr>
            <p:cNvSpPr/>
            <p:nvPr/>
          </p:nvSpPr>
          <p:spPr>
            <a:xfrm>
              <a:off x="5063058" y="1720334"/>
              <a:ext cx="26" cy="288"/>
            </a:xfrm>
            <a:custGeom>
              <a:avLst/>
              <a:gdLst/>
              <a:ahLst/>
              <a:cxnLst/>
              <a:rect l="l" t="t" r="r" b="b"/>
              <a:pathLst>
                <a:path w="1" h="11">
                  <a:moveTo>
                    <a:pt x="1" y="10"/>
                  </a:moveTo>
                  <a:lnTo>
                    <a:pt x="1" y="10"/>
                  </a:lnTo>
                  <a:lnTo>
                    <a:pt x="1" y="1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1011;p74">
              <a:extLst>
                <a:ext uri="{FF2B5EF4-FFF2-40B4-BE49-F238E27FC236}">
                  <a16:creationId xmlns:a16="http://schemas.microsoft.com/office/drawing/2014/main" id="{6D493DF5-12BA-466E-9D82-0C23C5DDD9B9}"/>
                </a:ext>
              </a:extLst>
            </p:cNvPr>
            <p:cNvSpPr/>
            <p:nvPr/>
          </p:nvSpPr>
          <p:spPr>
            <a:xfrm>
              <a:off x="4994374" y="1720334"/>
              <a:ext cx="26" cy="288"/>
            </a:xfrm>
            <a:custGeom>
              <a:avLst/>
              <a:gdLst/>
              <a:ahLst/>
              <a:cxnLst/>
              <a:rect l="l" t="t" r="r" b="b"/>
              <a:pathLst>
                <a:path w="1" h="11">
                  <a:moveTo>
                    <a:pt x="0" y="1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1012;p74">
              <a:extLst>
                <a:ext uri="{FF2B5EF4-FFF2-40B4-BE49-F238E27FC236}">
                  <a16:creationId xmlns:a16="http://schemas.microsoft.com/office/drawing/2014/main" id="{E92AC51F-9282-4F43-882E-327BD322D430}"/>
                </a:ext>
              </a:extLst>
            </p:cNvPr>
            <p:cNvSpPr/>
            <p:nvPr/>
          </p:nvSpPr>
          <p:spPr>
            <a:xfrm>
              <a:off x="4982879" y="1720334"/>
              <a:ext cx="91464" cy="62975"/>
            </a:xfrm>
            <a:custGeom>
              <a:avLst/>
              <a:gdLst/>
              <a:ahLst/>
              <a:cxnLst/>
              <a:rect l="l" t="t" r="r" b="b"/>
              <a:pathLst>
                <a:path w="3493" h="2405">
                  <a:moveTo>
                    <a:pt x="3063" y="1"/>
                  </a:moveTo>
                  <a:lnTo>
                    <a:pt x="3063" y="659"/>
                  </a:lnTo>
                  <a:cubicBezTo>
                    <a:pt x="3063" y="1384"/>
                    <a:pt x="2471" y="1966"/>
                    <a:pt x="1746" y="1966"/>
                  </a:cubicBezTo>
                  <a:cubicBezTo>
                    <a:pt x="1021" y="1966"/>
                    <a:pt x="439" y="1384"/>
                    <a:pt x="439" y="659"/>
                  </a:cubicBezTo>
                  <a:lnTo>
                    <a:pt x="439" y="10"/>
                  </a:lnTo>
                  <a:lnTo>
                    <a:pt x="1" y="153"/>
                  </a:lnTo>
                  <a:lnTo>
                    <a:pt x="1" y="659"/>
                  </a:lnTo>
                  <a:cubicBezTo>
                    <a:pt x="1" y="1622"/>
                    <a:pt x="783" y="2405"/>
                    <a:pt x="1746" y="2405"/>
                  </a:cubicBezTo>
                  <a:cubicBezTo>
                    <a:pt x="2710" y="2405"/>
                    <a:pt x="3492" y="1622"/>
                    <a:pt x="3492" y="659"/>
                  </a:cubicBezTo>
                  <a:lnTo>
                    <a:pt x="3492" y="153"/>
                  </a:lnTo>
                  <a:lnTo>
                    <a:pt x="3063" y="1"/>
                  </a:ln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" name="Google Shape;11543;p74">
            <a:extLst>
              <a:ext uri="{FF2B5EF4-FFF2-40B4-BE49-F238E27FC236}">
                <a16:creationId xmlns:a16="http://schemas.microsoft.com/office/drawing/2014/main" id="{B60BC300-E053-438A-B27D-4E510782AF3C}"/>
              </a:ext>
            </a:extLst>
          </p:cNvPr>
          <p:cNvGrpSpPr/>
          <p:nvPr/>
        </p:nvGrpSpPr>
        <p:grpSpPr>
          <a:xfrm>
            <a:off x="1274643" y="1155314"/>
            <a:ext cx="263316" cy="354728"/>
            <a:chOff x="5809723" y="2419290"/>
            <a:chExt cx="263316" cy="354728"/>
          </a:xfrm>
        </p:grpSpPr>
        <p:sp>
          <p:nvSpPr>
            <p:cNvPr id="98" name="Google Shape;11544;p74">
              <a:extLst>
                <a:ext uri="{FF2B5EF4-FFF2-40B4-BE49-F238E27FC236}">
                  <a16:creationId xmlns:a16="http://schemas.microsoft.com/office/drawing/2014/main" id="{FB785EFE-5002-4CAE-BAB0-E0520E17706C}"/>
                </a:ext>
              </a:extLst>
            </p:cNvPr>
            <p:cNvSpPr/>
            <p:nvPr/>
          </p:nvSpPr>
          <p:spPr>
            <a:xfrm>
              <a:off x="5815484" y="2419290"/>
              <a:ext cx="80205" cy="80205"/>
            </a:xfrm>
            <a:custGeom>
              <a:avLst/>
              <a:gdLst/>
              <a:ahLst/>
              <a:cxnLst/>
              <a:rect l="l" t="t" r="r" b="b"/>
              <a:pathLst>
                <a:path w="3063" h="3063">
                  <a:moveTo>
                    <a:pt x="1536" y="0"/>
                  </a:moveTo>
                  <a:cubicBezTo>
                    <a:pt x="687" y="0"/>
                    <a:pt x="0" y="687"/>
                    <a:pt x="0" y="1527"/>
                  </a:cubicBezTo>
                  <a:cubicBezTo>
                    <a:pt x="0" y="2376"/>
                    <a:pt x="687" y="3063"/>
                    <a:pt x="1536" y="3063"/>
                  </a:cubicBezTo>
                  <a:cubicBezTo>
                    <a:pt x="2376" y="3063"/>
                    <a:pt x="3063" y="2376"/>
                    <a:pt x="3063" y="1527"/>
                  </a:cubicBezTo>
                  <a:cubicBezTo>
                    <a:pt x="3063" y="687"/>
                    <a:pt x="2376" y="0"/>
                    <a:pt x="1536" y="0"/>
                  </a:cubicBezTo>
                  <a:close/>
                </a:path>
              </a:pathLst>
            </a:custGeom>
            <a:solidFill>
              <a:srgbClr val="6F809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1545;p74">
              <a:extLst>
                <a:ext uri="{FF2B5EF4-FFF2-40B4-BE49-F238E27FC236}">
                  <a16:creationId xmlns:a16="http://schemas.microsoft.com/office/drawing/2014/main" id="{3480275E-7CA3-41DB-93F3-55079296F88A}"/>
                </a:ext>
              </a:extLst>
            </p:cNvPr>
            <p:cNvSpPr/>
            <p:nvPr/>
          </p:nvSpPr>
          <p:spPr>
            <a:xfrm>
              <a:off x="5987100" y="2419290"/>
              <a:ext cx="80205" cy="80205"/>
            </a:xfrm>
            <a:custGeom>
              <a:avLst/>
              <a:gdLst/>
              <a:ahLst/>
              <a:cxnLst/>
              <a:rect l="l" t="t" r="r" b="b"/>
              <a:pathLst>
                <a:path w="3063" h="3063">
                  <a:moveTo>
                    <a:pt x="1527" y="0"/>
                  </a:moveTo>
                  <a:cubicBezTo>
                    <a:pt x="687" y="0"/>
                    <a:pt x="0" y="687"/>
                    <a:pt x="0" y="1527"/>
                  </a:cubicBezTo>
                  <a:cubicBezTo>
                    <a:pt x="0" y="2376"/>
                    <a:pt x="687" y="3063"/>
                    <a:pt x="1527" y="3063"/>
                  </a:cubicBezTo>
                  <a:cubicBezTo>
                    <a:pt x="2376" y="3063"/>
                    <a:pt x="3062" y="2376"/>
                    <a:pt x="3062" y="1527"/>
                  </a:cubicBezTo>
                  <a:cubicBezTo>
                    <a:pt x="3062" y="687"/>
                    <a:pt x="2376" y="0"/>
                    <a:pt x="1527" y="0"/>
                  </a:cubicBezTo>
                  <a:close/>
                </a:path>
              </a:pathLst>
            </a:custGeom>
            <a:solidFill>
              <a:srgbClr val="6F809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1546;p74">
              <a:extLst>
                <a:ext uri="{FF2B5EF4-FFF2-40B4-BE49-F238E27FC236}">
                  <a16:creationId xmlns:a16="http://schemas.microsoft.com/office/drawing/2014/main" id="{787DA0A7-B0C0-4989-8FB1-EDEBA30CFCCD}"/>
                </a:ext>
              </a:extLst>
            </p:cNvPr>
            <p:cNvSpPr/>
            <p:nvPr/>
          </p:nvSpPr>
          <p:spPr>
            <a:xfrm>
              <a:off x="5823732" y="2424789"/>
              <a:ext cx="235325" cy="137419"/>
            </a:xfrm>
            <a:custGeom>
              <a:avLst/>
              <a:gdLst/>
              <a:ahLst/>
              <a:cxnLst/>
              <a:rect l="l" t="t" r="r" b="b"/>
              <a:pathLst>
                <a:path w="8987" h="5248">
                  <a:moveTo>
                    <a:pt x="4493" y="0"/>
                  </a:moveTo>
                  <a:cubicBezTo>
                    <a:pt x="1794" y="0"/>
                    <a:pt x="0" y="2795"/>
                    <a:pt x="1116" y="5247"/>
                  </a:cubicBezTo>
                  <a:lnTo>
                    <a:pt x="7880" y="5247"/>
                  </a:lnTo>
                  <a:cubicBezTo>
                    <a:pt x="8987" y="2795"/>
                    <a:pt x="7193" y="0"/>
                    <a:pt x="4493" y="0"/>
                  </a:cubicBezTo>
                  <a:close/>
                </a:path>
              </a:pathLst>
            </a:custGeom>
            <a:solidFill>
              <a:srgbClr val="52667A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1547;p74">
              <a:extLst>
                <a:ext uri="{FF2B5EF4-FFF2-40B4-BE49-F238E27FC236}">
                  <a16:creationId xmlns:a16="http://schemas.microsoft.com/office/drawing/2014/main" id="{B35986A6-C475-45FC-A0BA-C7273430678A}"/>
                </a:ext>
              </a:extLst>
            </p:cNvPr>
            <p:cNvSpPr/>
            <p:nvPr/>
          </p:nvSpPr>
          <p:spPr>
            <a:xfrm>
              <a:off x="5809723" y="2630865"/>
              <a:ext cx="263081" cy="143153"/>
            </a:xfrm>
            <a:custGeom>
              <a:avLst/>
              <a:gdLst/>
              <a:ahLst/>
              <a:cxnLst/>
              <a:rect l="l" t="t" r="r" b="b"/>
              <a:pathLst>
                <a:path w="10047" h="5467">
                  <a:moveTo>
                    <a:pt x="3712" y="1"/>
                  </a:moveTo>
                  <a:lnTo>
                    <a:pt x="3712" y="1126"/>
                  </a:lnTo>
                  <a:cubicBezTo>
                    <a:pt x="3712" y="1498"/>
                    <a:pt x="3483" y="1832"/>
                    <a:pt x="3130" y="1956"/>
                  </a:cubicBezTo>
                  <a:lnTo>
                    <a:pt x="878" y="2748"/>
                  </a:lnTo>
                  <a:cubicBezTo>
                    <a:pt x="354" y="2939"/>
                    <a:pt x="1" y="3435"/>
                    <a:pt x="1" y="3988"/>
                  </a:cubicBezTo>
                  <a:lnTo>
                    <a:pt x="1" y="4809"/>
                  </a:lnTo>
                  <a:cubicBezTo>
                    <a:pt x="1" y="5171"/>
                    <a:pt x="297" y="5467"/>
                    <a:pt x="659" y="5467"/>
                  </a:cubicBezTo>
                  <a:lnTo>
                    <a:pt x="9398" y="5467"/>
                  </a:lnTo>
                  <a:cubicBezTo>
                    <a:pt x="9751" y="5467"/>
                    <a:pt x="10046" y="5171"/>
                    <a:pt x="10046" y="4809"/>
                  </a:cubicBezTo>
                  <a:lnTo>
                    <a:pt x="10046" y="3988"/>
                  </a:lnTo>
                  <a:cubicBezTo>
                    <a:pt x="10046" y="3435"/>
                    <a:pt x="9703" y="2939"/>
                    <a:pt x="9178" y="2748"/>
                  </a:cubicBezTo>
                  <a:lnTo>
                    <a:pt x="6927" y="1956"/>
                  </a:lnTo>
                  <a:cubicBezTo>
                    <a:pt x="6574" y="1832"/>
                    <a:pt x="6335" y="1498"/>
                    <a:pt x="6335" y="1126"/>
                  </a:cubicBezTo>
                  <a:lnTo>
                    <a:pt x="6335" y="1"/>
                  </a:lnTo>
                  <a:lnTo>
                    <a:pt x="3712" y="1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1548;p74">
              <a:extLst>
                <a:ext uri="{FF2B5EF4-FFF2-40B4-BE49-F238E27FC236}">
                  <a16:creationId xmlns:a16="http://schemas.microsoft.com/office/drawing/2014/main" id="{0E26C0C1-5738-4443-BD4A-3A6F092D88F4}"/>
                </a:ext>
              </a:extLst>
            </p:cNvPr>
            <p:cNvSpPr/>
            <p:nvPr/>
          </p:nvSpPr>
          <p:spPr>
            <a:xfrm>
              <a:off x="5809985" y="2694809"/>
              <a:ext cx="263055" cy="79210"/>
            </a:xfrm>
            <a:custGeom>
              <a:avLst/>
              <a:gdLst/>
              <a:ahLst/>
              <a:cxnLst/>
              <a:rect l="l" t="t" r="r" b="b"/>
              <a:pathLst>
                <a:path w="10046" h="3025">
                  <a:moveTo>
                    <a:pt x="1737" y="1"/>
                  </a:moveTo>
                  <a:lnTo>
                    <a:pt x="868" y="306"/>
                  </a:lnTo>
                  <a:cubicBezTo>
                    <a:pt x="344" y="497"/>
                    <a:pt x="0" y="993"/>
                    <a:pt x="0" y="1546"/>
                  </a:cubicBezTo>
                  <a:lnTo>
                    <a:pt x="0" y="2367"/>
                  </a:lnTo>
                  <a:cubicBezTo>
                    <a:pt x="0" y="2729"/>
                    <a:pt x="287" y="3025"/>
                    <a:pt x="649" y="3025"/>
                  </a:cubicBezTo>
                  <a:lnTo>
                    <a:pt x="9388" y="3025"/>
                  </a:lnTo>
                  <a:cubicBezTo>
                    <a:pt x="9750" y="3025"/>
                    <a:pt x="10046" y="2729"/>
                    <a:pt x="10046" y="2367"/>
                  </a:cubicBezTo>
                  <a:lnTo>
                    <a:pt x="10046" y="1546"/>
                  </a:lnTo>
                  <a:cubicBezTo>
                    <a:pt x="10046" y="993"/>
                    <a:pt x="9693" y="497"/>
                    <a:pt x="9168" y="306"/>
                  </a:cubicBezTo>
                  <a:lnTo>
                    <a:pt x="8300" y="1"/>
                  </a:lnTo>
                  <a:cubicBezTo>
                    <a:pt x="7432" y="993"/>
                    <a:pt x="6225" y="1489"/>
                    <a:pt x="5018" y="1489"/>
                  </a:cubicBezTo>
                  <a:cubicBezTo>
                    <a:pt x="3812" y="1489"/>
                    <a:pt x="2605" y="993"/>
                    <a:pt x="1737" y="1"/>
                  </a:cubicBezTo>
                  <a:close/>
                </a:path>
              </a:pathLst>
            </a:custGeom>
            <a:solidFill>
              <a:srgbClr val="6F809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1549;p74">
              <a:extLst>
                <a:ext uri="{FF2B5EF4-FFF2-40B4-BE49-F238E27FC236}">
                  <a16:creationId xmlns:a16="http://schemas.microsoft.com/office/drawing/2014/main" id="{661C57E5-22D8-4DBB-812A-27753828A391}"/>
                </a:ext>
              </a:extLst>
            </p:cNvPr>
            <p:cNvSpPr/>
            <p:nvPr/>
          </p:nvSpPr>
          <p:spPr>
            <a:xfrm>
              <a:off x="5907157" y="2630865"/>
              <a:ext cx="68709" cy="23017"/>
            </a:xfrm>
            <a:custGeom>
              <a:avLst/>
              <a:gdLst/>
              <a:ahLst/>
              <a:cxnLst/>
              <a:rect l="l" t="t" r="r" b="b"/>
              <a:pathLst>
                <a:path w="2624" h="879">
                  <a:moveTo>
                    <a:pt x="0" y="1"/>
                  </a:moveTo>
                  <a:lnTo>
                    <a:pt x="0" y="592"/>
                  </a:lnTo>
                  <a:cubicBezTo>
                    <a:pt x="415" y="783"/>
                    <a:pt x="861" y="878"/>
                    <a:pt x="1309" y="878"/>
                  </a:cubicBezTo>
                  <a:cubicBezTo>
                    <a:pt x="1756" y="878"/>
                    <a:pt x="2204" y="783"/>
                    <a:pt x="2624" y="592"/>
                  </a:cubicBezTo>
                  <a:lnTo>
                    <a:pt x="2624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1550;p74">
              <a:extLst>
                <a:ext uri="{FF2B5EF4-FFF2-40B4-BE49-F238E27FC236}">
                  <a16:creationId xmlns:a16="http://schemas.microsoft.com/office/drawing/2014/main" id="{8AB6AEC6-BF9A-40DF-AF9C-84F63469B559}"/>
                </a:ext>
              </a:extLst>
            </p:cNvPr>
            <p:cNvSpPr/>
            <p:nvPr/>
          </p:nvSpPr>
          <p:spPr>
            <a:xfrm>
              <a:off x="5844942" y="2465009"/>
              <a:ext cx="192643" cy="177377"/>
            </a:xfrm>
            <a:custGeom>
              <a:avLst/>
              <a:gdLst/>
              <a:ahLst/>
              <a:cxnLst/>
              <a:rect l="l" t="t" r="r" b="b"/>
              <a:pathLst>
                <a:path w="7357" h="6774">
                  <a:moveTo>
                    <a:pt x="3683" y="0"/>
                  </a:moveTo>
                  <a:cubicBezTo>
                    <a:pt x="2119" y="0"/>
                    <a:pt x="840" y="1269"/>
                    <a:pt x="840" y="2843"/>
                  </a:cubicBezTo>
                  <a:lnTo>
                    <a:pt x="840" y="3062"/>
                  </a:lnTo>
                  <a:lnTo>
                    <a:pt x="735" y="3062"/>
                  </a:lnTo>
                  <a:cubicBezTo>
                    <a:pt x="1" y="3062"/>
                    <a:pt x="1" y="4150"/>
                    <a:pt x="735" y="4150"/>
                  </a:cubicBezTo>
                  <a:lnTo>
                    <a:pt x="850" y="4150"/>
                  </a:lnTo>
                  <a:cubicBezTo>
                    <a:pt x="964" y="5629"/>
                    <a:pt x="2195" y="6773"/>
                    <a:pt x="3683" y="6773"/>
                  </a:cubicBezTo>
                  <a:cubicBezTo>
                    <a:pt x="5162" y="6773"/>
                    <a:pt x="6393" y="5629"/>
                    <a:pt x="6507" y="4150"/>
                  </a:cubicBezTo>
                  <a:lnTo>
                    <a:pt x="6631" y="4150"/>
                  </a:lnTo>
                  <a:cubicBezTo>
                    <a:pt x="7356" y="4150"/>
                    <a:pt x="7356" y="3062"/>
                    <a:pt x="6631" y="3062"/>
                  </a:cubicBezTo>
                  <a:lnTo>
                    <a:pt x="6526" y="3062"/>
                  </a:lnTo>
                  <a:lnTo>
                    <a:pt x="6526" y="2843"/>
                  </a:lnTo>
                  <a:cubicBezTo>
                    <a:pt x="6526" y="1269"/>
                    <a:pt x="5248" y="0"/>
                    <a:pt x="3683" y="0"/>
                  </a:cubicBez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1551;p74">
              <a:extLst>
                <a:ext uri="{FF2B5EF4-FFF2-40B4-BE49-F238E27FC236}">
                  <a16:creationId xmlns:a16="http://schemas.microsoft.com/office/drawing/2014/main" id="{5AA87186-5B2C-4755-BDE7-E1F95A7FD5E7}"/>
                </a:ext>
              </a:extLst>
            </p:cNvPr>
            <p:cNvSpPr/>
            <p:nvPr/>
          </p:nvSpPr>
          <p:spPr>
            <a:xfrm>
              <a:off x="5845439" y="2464931"/>
              <a:ext cx="170150" cy="177430"/>
            </a:xfrm>
            <a:custGeom>
              <a:avLst/>
              <a:gdLst/>
              <a:ahLst/>
              <a:cxnLst/>
              <a:rect l="l" t="t" r="r" b="b"/>
              <a:pathLst>
                <a:path w="6498" h="6776">
                  <a:moveTo>
                    <a:pt x="3657" y="0"/>
                  </a:moveTo>
                  <a:cubicBezTo>
                    <a:pt x="3615" y="0"/>
                    <a:pt x="3573" y="1"/>
                    <a:pt x="3531" y="3"/>
                  </a:cubicBezTo>
                  <a:cubicBezTo>
                    <a:pt x="2004" y="79"/>
                    <a:pt x="821" y="1281"/>
                    <a:pt x="821" y="2894"/>
                  </a:cubicBezTo>
                  <a:lnTo>
                    <a:pt x="821" y="3065"/>
                  </a:lnTo>
                  <a:lnTo>
                    <a:pt x="745" y="3065"/>
                  </a:lnTo>
                  <a:cubicBezTo>
                    <a:pt x="736" y="3065"/>
                    <a:pt x="727" y="3065"/>
                    <a:pt x="717" y="3065"/>
                  </a:cubicBezTo>
                  <a:cubicBezTo>
                    <a:pt x="19" y="3065"/>
                    <a:pt x="1" y="4134"/>
                    <a:pt x="716" y="4153"/>
                  </a:cubicBezTo>
                  <a:lnTo>
                    <a:pt x="841" y="4153"/>
                  </a:lnTo>
                  <a:cubicBezTo>
                    <a:pt x="944" y="5656"/>
                    <a:pt x="2190" y="6776"/>
                    <a:pt x="3642" y="6776"/>
                  </a:cubicBezTo>
                  <a:cubicBezTo>
                    <a:pt x="3794" y="6776"/>
                    <a:pt x="3948" y="6764"/>
                    <a:pt x="4103" y="6738"/>
                  </a:cubicBezTo>
                  <a:cubicBezTo>
                    <a:pt x="2720" y="6528"/>
                    <a:pt x="1699" y="5336"/>
                    <a:pt x="1699" y="3934"/>
                  </a:cubicBezTo>
                  <a:lnTo>
                    <a:pt x="1699" y="2846"/>
                  </a:lnTo>
                  <a:cubicBezTo>
                    <a:pt x="1699" y="2636"/>
                    <a:pt x="1718" y="2417"/>
                    <a:pt x="1766" y="2216"/>
                  </a:cubicBezTo>
                  <a:cubicBezTo>
                    <a:pt x="1869" y="1802"/>
                    <a:pt x="2237" y="1543"/>
                    <a:pt x="2624" y="1543"/>
                  </a:cubicBezTo>
                  <a:cubicBezTo>
                    <a:pt x="2772" y="1543"/>
                    <a:pt x="2923" y="1581"/>
                    <a:pt x="3063" y="1663"/>
                  </a:cubicBezTo>
                  <a:cubicBezTo>
                    <a:pt x="4113" y="2255"/>
                    <a:pt x="5286" y="2588"/>
                    <a:pt x="6498" y="2617"/>
                  </a:cubicBezTo>
                  <a:cubicBezTo>
                    <a:pt x="6377" y="1133"/>
                    <a:pt x="5129" y="0"/>
                    <a:pt x="3657" y="0"/>
                  </a:cubicBez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1552;p74">
              <a:extLst>
                <a:ext uri="{FF2B5EF4-FFF2-40B4-BE49-F238E27FC236}">
                  <a16:creationId xmlns:a16="http://schemas.microsoft.com/office/drawing/2014/main" id="{23754F43-5A60-461E-A142-0E8F5C41B945}"/>
                </a:ext>
              </a:extLst>
            </p:cNvPr>
            <p:cNvSpPr/>
            <p:nvPr/>
          </p:nvSpPr>
          <p:spPr>
            <a:xfrm>
              <a:off x="5916086" y="2590723"/>
              <a:ext cx="50616" cy="17465"/>
            </a:xfrm>
            <a:custGeom>
              <a:avLst/>
              <a:gdLst/>
              <a:ahLst/>
              <a:cxnLst/>
              <a:rect l="l" t="t" r="r" b="b"/>
              <a:pathLst>
                <a:path w="1933" h="667">
                  <a:moveTo>
                    <a:pt x="316" y="0"/>
                  </a:moveTo>
                  <a:cubicBezTo>
                    <a:pt x="148" y="0"/>
                    <a:pt x="0" y="224"/>
                    <a:pt x="155" y="379"/>
                  </a:cubicBezTo>
                  <a:cubicBezTo>
                    <a:pt x="375" y="562"/>
                    <a:pt x="647" y="666"/>
                    <a:pt x="929" y="666"/>
                  </a:cubicBezTo>
                  <a:cubicBezTo>
                    <a:pt x="942" y="666"/>
                    <a:pt x="954" y="666"/>
                    <a:pt x="966" y="665"/>
                  </a:cubicBezTo>
                  <a:cubicBezTo>
                    <a:pt x="979" y="666"/>
                    <a:pt x="991" y="666"/>
                    <a:pt x="1003" y="666"/>
                  </a:cubicBezTo>
                  <a:cubicBezTo>
                    <a:pt x="1286" y="666"/>
                    <a:pt x="1558" y="562"/>
                    <a:pt x="1777" y="379"/>
                  </a:cubicBezTo>
                  <a:cubicBezTo>
                    <a:pt x="1932" y="224"/>
                    <a:pt x="1784" y="0"/>
                    <a:pt x="1616" y="0"/>
                  </a:cubicBezTo>
                  <a:cubicBezTo>
                    <a:pt x="1568" y="0"/>
                    <a:pt x="1517" y="19"/>
                    <a:pt x="1472" y="64"/>
                  </a:cubicBezTo>
                  <a:cubicBezTo>
                    <a:pt x="1319" y="169"/>
                    <a:pt x="1143" y="222"/>
                    <a:pt x="966" y="222"/>
                  </a:cubicBezTo>
                  <a:cubicBezTo>
                    <a:pt x="790" y="222"/>
                    <a:pt x="613" y="169"/>
                    <a:pt x="461" y="64"/>
                  </a:cubicBezTo>
                  <a:cubicBezTo>
                    <a:pt x="416" y="19"/>
                    <a:pt x="365" y="0"/>
                    <a:pt x="316" y="0"/>
                  </a:cubicBez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553;p74">
              <a:extLst>
                <a:ext uri="{FF2B5EF4-FFF2-40B4-BE49-F238E27FC236}">
                  <a16:creationId xmlns:a16="http://schemas.microsoft.com/office/drawing/2014/main" id="{72AB39DE-9ADE-4240-8D64-03BCD95FF1A1}"/>
                </a:ext>
              </a:extLst>
            </p:cNvPr>
            <p:cNvSpPr/>
            <p:nvPr/>
          </p:nvSpPr>
          <p:spPr>
            <a:xfrm>
              <a:off x="5901397" y="2545135"/>
              <a:ext cx="11521" cy="17073"/>
            </a:xfrm>
            <a:custGeom>
              <a:avLst/>
              <a:gdLst/>
              <a:ahLst/>
              <a:cxnLst/>
              <a:rect l="l" t="t" r="r" b="b"/>
              <a:pathLst>
                <a:path w="440" h="652">
                  <a:moveTo>
                    <a:pt x="220" y="0"/>
                  </a:moveTo>
                  <a:cubicBezTo>
                    <a:pt x="111" y="0"/>
                    <a:pt x="1" y="74"/>
                    <a:pt x="1" y="222"/>
                  </a:cubicBezTo>
                  <a:lnTo>
                    <a:pt x="1" y="441"/>
                  </a:lnTo>
                  <a:cubicBezTo>
                    <a:pt x="1" y="556"/>
                    <a:pt x="96" y="651"/>
                    <a:pt x="220" y="651"/>
                  </a:cubicBezTo>
                  <a:cubicBezTo>
                    <a:pt x="335" y="651"/>
                    <a:pt x="440" y="556"/>
                    <a:pt x="440" y="441"/>
                  </a:cubicBezTo>
                  <a:lnTo>
                    <a:pt x="440" y="222"/>
                  </a:lnTo>
                  <a:cubicBezTo>
                    <a:pt x="440" y="74"/>
                    <a:pt x="330" y="0"/>
                    <a:pt x="220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554;p74">
              <a:extLst>
                <a:ext uri="{FF2B5EF4-FFF2-40B4-BE49-F238E27FC236}">
                  <a16:creationId xmlns:a16="http://schemas.microsoft.com/office/drawing/2014/main" id="{F4AF6086-33AE-46F4-ACD4-8372B773F0A1}"/>
                </a:ext>
              </a:extLst>
            </p:cNvPr>
            <p:cNvSpPr/>
            <p:nvPr/>
          </p:nvSpPr>
          <p:spPr>
            <a:xfrm>
              <a:off x="5970106" y="2545135"/>
              <a:ext cx="11260" cy="17073"/>
            </a:xfrm>
            <a:custGeom>
              <a:avLst/>
              <a:gdLst/>
              <a:ahLst/>
              <a:cxnLst/>
              <a:rect l="l" t="t" r="r" b="b"/>
              <a:pathLst>
                <a:path w="430" h="652">
                  <a:moveTo>
                    <a:pt x="215" y="0"/>
                  </a:moveTo>
                  <a:cubicBezTo>
                    <a:pt x="108" y="0"/>
                    <a:pt x="0" y="74"/>
                    <a:pt x="0" y="222"/>
                  </a:cubicBezTo>
                  <a:lnTo>
                    <a:pt x="0" y="441"/>
                  </a:lnTo>
                  <a:cubicBezTo>
                    <a:pt x="0" y="556"/>
                    <a:pt x="96" y="651"/>
                    <a:pt x="210" y="651"/>
                  </a:cubicBezTo>
                  <a:cubicBezTo>
                    <a:pt x="334" y="651"/>
                    <a:pt x="430" y="556"/>
                    <a:pt x="430" y="441"/>
                  </a:cubicBezTo>
                  <a:lnTo>
                    <a:pt x="430" y="222"/>
                  </a:lnTo>
                  <a:cubicBezTo>
                    <a:pt x="430" y="74"/>
                    <a:pt x="322" y="0"/>
                    <a:pt x="215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555;p74">
              <a:extLst>
                <a:ext uri="{FF2B5EF4-FFF2-40B4-BE49-F238E27FC236}">
                  <a16:creationId xmlns:a16="http://schemas.microsoft.com/office/drawing/2014/main" id="{FE6E80AF-C0A6-4C02-B240-8D9E48FF9585}"/>
                </a:ext>
              </a:extLst>
            </p:cNvPr>
            <p:cNvSpPr/>
            <p:nvPr/>
          </p:nvSpPr>
          <p:spPr>
            <a:xfrm>
              <a:off x="5893672" y="2527958"/>
              <a:ext cx="21000" cy="11495"/>
            </a:xfrm>
            <a:custGeom>
              <a:avLst/>
              <a:gdLst/>
              <a:ahLst/>
              <a:cxnLst/>
              <a:rect l="l" t="t" r="r" b="b"/>
              <a:pathLst>
                <a:path w="802" h="439">
                  <a:moveTo>
                    <a:pt x="296" y="0"/>
                  </a:moveTo>
                  <a:cubicBezTo>
                    <a:pt x="0" y="0"/>
                    <a:pt x="0" y="439"/>
                    <a:pt x="296" y="439"/>
                  </a:cubicBezTo>
                  <a:lnTo>
                    <a:pt x="515" y="439"/>
                  </a:lnTo>
                  <a:cubicBezTo>
                    <a:pt x="802" y="439"/>
                    <a:pt x="802" y="0"/>
                    <a:pt x="515" y="0"/>
                  </a:cubicBezTo>
                  <a:lnTo>
                    <a:pt x="296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556;p74">
              <a:extLst>
                <a:ext uri="{FF2B5EF4-FFF2-40B4-BE49-F238E27FC236}">
                  <a16:creationId xmlns:a16="http://schemas.microsoft.com/office/drawing/2014/main" id="{AD332C58-FECC-484D-B4FC-91B21814C3BA}"/>
                </a:ext>
              </a:extLst>
            </p:cNvPr>
            <p:cNvSpPr/>
            <p:nvPr/>
          </p:nvSpPr>
          <p:spPr>
            <a:xfrm>
              <a:off x="5968116" y="2527932"/>
              <a:ext cx="19246" cy="11521"/>
            </a:xfrm>
            <a:custGeom>
              <a:avLst/>
              <a:gdLst/>
              <a:ahLst/>
              <a:cxnLst/>
              <a:rect l="l" t="t" r="r" b="b"/>
              <a:pathLst>
                <a:path w="735" h="440">
                  <a:moveTo>
                    <a:pt x="521" y="1"/>
                  </a:moveTo>
                  <a:cubicBezTo>
                    <a:pt x="516" y="1"/>
                    <a:pt x="511" y="1"/>
                    <a:pt x="506" y="1"/>
                  </a:cubicBezTo>
                  <a:lnTo>
                    <a:pt x="286" y="1"/>
                  </a:lnTo>
                  <a:cubicBezTo>
                    <a:pt x="0" y="1"/>
                    <a:pt x="0" y="440"/>
                    <a:pt x="286" y="440"/>
                  </a:cubicBezTo>
                  <a:lnTo>
                    <a:pt x="515" y="440"/>
                  </a:lnTo>
                  <a:cubicBezTo>
                    <a:pt x="639" y="440"/>
                    <a:pt x="735" y="335"/>
                    <a:pt x="735" y="211"/>
                  </a:cubicBezTo>
                  <a:cubicBezTo>
                    <a:pt x="735" y="101"/>
                    <a:pt x="638" y="1"/>
                    <a:pt x="521" y="1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557;p74">
              <a:extLst>
                <a:ext uri="{FF2B5EF4-FFF2-40B4-BE49-F238E27FC236}">
                  <a16:creationId xmlns:a16="http://schemas.microsoft.com/office/drawing/2014/main" id="{C40C47CD-F85B-4D8A-93B3-91FBD52842A6}"/>
                </a:ext>
              </a:extLst>
            </p:cNvPr>
            <p:cNvSpPr/>
            <p:nvPr/>
          </p:nvSpPr>
          <p:spPr>
            <a:xfrm>
              <a:off x="5875919" y="2425025"/>
              <a:ext cx="162661" cy="97199"/>
            </a:xfrm>
            <a:custGeom>
              <a:avLst/>
              <a:gdLst/>
              <a:ahLst/>
              <a:cxnLst/>
              <a:rect l="l" t="t" r="r" b="b"/>
              <a:pathLst>
                <a:path w="6212" h="3712">
                  <a:moveTo>
                    <a:pt x="2500" y="1"/>
                  </a:moveTo>
                  <a:cubicBezTo>
                    <a:pt x="1575" y="1"/>
                    <a:pt x="688" y="344"/>
                    <a:pt x="1" y="964"/>
                  </a:cubicBezTo>
                  <a:cubicBezTo>
                    <a:pt x="1327" y="2701"/>
                    <a:pt x="3378" y="3712"/>
                    <a:pt x="5553" y="3712"/>
                  </a:cubicBezTo>
                  <a:cubicBezTo>
                    <a:pt x="5782" y="3712"/>
                    <a:pt x="6001" y="3702"/>
                    <a:pt x="6211" y="3683"/>
                  </a:cubicBezTo>
                  <a:cubicBezTo>
                    <a:pt x="6192" y="1642"/>
                    <a:pt x="4542" y="1"/>
                    <a:pt x="2500" y="1"/>
                  </a:cubicBezTo>
                  <a:close/>
                </a:path>
              </a:pathLst>
            </a:custGeom>
            <a:solidFill>
              <a:srgbClr val="6F809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58;p74">
              <a:extLst>
                <a:ext uri="{FF2B5EF4-FFF2-40B4-BE49-F238E27FC236}">
                  <a16:creationId xmlns:a16="http://schemas.microsoft.com/office/drawing/2014/main" id="{DE036432-FDDA-4372-8C1E-0D8443618579}"/>
                </a:ext>
              </a:extLst>
            </p:cNvPr>
            <p:cNvSpPr/>
            <p:nvPr/>
          </p:nvSpPr>
          <p:spPr>
            <a:xfrm>
              <a:off x="5843947" y="2694809"/>
              <a:ext cx="194869" cy="50485"/>
            </a:xfrm>
            <a:custGeom>
              <a:avLst/>
              <a:gdLst/>
              <a:ahLst/>
              <a:cxnLst/>
              <a:rect l="l" t="t" r="r" b="b"/>
              <a:pathLst>
                <a:path w="7442" h="1928">
                  <a:moveTo>
                    <a:pt x="440" y="1"/>
                  </a:moveTo>
                  <a:lnTo>
                    <a:pt x="1" y="163"/>
                  </a:lnTo>
                  <a:cubicBezTo>
                    <a:pt x="907" y="1279"/>
                    <a:pt x="2281" y="1928"/>
                    <a:pt x="3721" y="1928"/>
                  </a:cubicBezTo>
                  <a:cubicBezTo>
                    <a:pt x="5162" y="1928"/>
                    <a:pt x="6536" y="1279"/>
                    <a:pt x="7442" y="163"/>
                  </a:cubicBezTo>
                  <a:lnTo>
                    <a:pt x="7003" y="1"/>
                  </a:lnTo>
                  <a:cubicBezTo>
                    <a:pt x="6135" y="993"/>
                    <a:pt x="4928" y="1489"/>
                    <a:pt x="3721" y="1489"/>
                  </a:cubicBezTo>
                  <a:cubicBezTo>
                    <a:pt x="2515" y="1489"/>
                    <a:pt x="1308" y="993"/>
                    <a:pt x="440" y="1"/>
                  </a:cubicBezTo>
                  <a:close/>
                </a:path>
              </a:pathLst>
            </a:custGeom>
            <a:solidFill>
              <a:srgbClr val="52667A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559;p74">
              <a:extLst>
                <a:ext uri="{FF2B5EF4-FFF2-40B4-BE49-F238E27FC236}">
                  <a16:creationId xmlns:a16="http://schemas.microsoft.com/office/drawing/2014/main" id="{E2626D3A-3B03-4B51-8CED-5CD16DC87CFD}"/>
                </a:ext>
              </a:extLst>
            </p:cNvPr>
            <p:cNvSpPr/>
            <p:nvPr/>
          </p:nvSpPr>
          <p:spPr>
            <a:xfrm>
              <a:off x="5809723" y="2688577"/>
              <a:ext cx="85965" cy="85442"/>
            </a:xfrm>
            <a:custGeom>
              <a:avLst/>
              <a:gdLst/>
              <a:ahLst/>
              <a:cxnLst/>
              <a:rect l="l" t="t" r="r" b="b"/>
              <a:pathLst>
                <a:path w="3283" h="3263">
                  <a:moveTo>
                    <a:pt x="2424" y="0"/>
                  </a:moveTo>
                  <a:lnTo>
                    <a:pt x="878" y="544"/>
                  </a:lnTo>
                  <a:cubicBezTo>
                    <a:pt x="354" y="735"/>
                    <a:pt x="1" y="1231"/>
                    <a:pt x="1" y="1784"/>
                  </a:cubicBezTo>
                  <a:lnTo>
                    <a:pt x="1" y="2605"/>
                  </a:lnTo>
                  <a:cubicBezTo>
                    <a:pt x="1" y="2967"/>
                    <a:pt x="297" y="3263"/>
                    <a:pt x="659" y="3263"/>
                  </a:cubicBezTo>
                  <a:lnTo>
                    <a:pt x="3283" y="3263"/>
                  </a:lnTo>
                  <a:lnTo>
                    <a:pt x="3283" y="1126"/>
                  </a:lnTo>
                  <a:cubicBezTo>
                    <a:pt x="3283" y="954"/>
                    <a:pt x="3216" y="783"/>
                    <a:pt x="3092" y="668"/>
                  </a:cubicBezTo>
                  <a:lnTo>
                    <a:pt x="2424" y="0"/>
                  </a:lnTo>
                  <a:close/>
                </a:path>
              </a:pathLst>
            </a:custGeom>
            <a:solidFill>
              <a:srgbClr val="F4F7F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560;p74">
              <a:extLst>
                <a:ext uri="{FF2B5EF4-FFF2-40B4-BE49-F238E27FC236}">
                  <a16:creationId xmlns:a16="http://schemas.microsoft.com/office/drawing/2014/main" id="{0323CBE8-9653-4872-BE71-317A96008A0B}"/>
                </a:ext>
              </a:extLst>
            </p:cNvPr>
            <p:cNvSpPr/>
            <p:nvPr/>
          </p:nvSpPr>
          <p:spPr>
            <a:xfrm>
              <a:off x="5987100" y="2688577"/>
              <a:ext cx="85939" cy="85442"/>
            </a:xfrm>
            <a:custGeom>
              <a:avLst/>
              <a:gdLst/>
              <a:ahLst/>
              <a:cxnLst/>
              <a:rect l="l" t="t" r="r" b="b"/>
              <a:pathLst>
                <a:path w="3282" h="3263">
                  <a:moveTo>
                    <a:pt x="859" y="0"/>
                  </a:moveTo>
                  <a:lnTo>
                    <a:pt x="191" y="668"/>
                  </a:lnTo>
                  <a:cubicBezTo>
                    <a:pt x="76" y="783"/>
                    <a:pt x="0" y="954"/>
                    <a:pt x="0" y="1126"/>
                  </a:cubicBezTo>
                  <a:lnTo>
                    <a:pt x="0" y="3263"/>
                  </a:lnTo>
                  <a:lnTo>
                    <a:pt x="2624" y="3263"/>
                  </a:lnTo>
                  <a:cubicBezTo>
                    <a:pt x="2986" y="3263"/>
                    <a:pt x="3282" y="2967"/>
                    <a:pt x="3282" y="2605"/>
                  </a:cubicBezTo>
                  <a:lnTo>
                    <a:pt x="3282" y="1784"/>
                  </a:lnTo>
                  <a:cubicBezTo>
                    <a:pt x="3282" y="1231"/>
                    <a:pt x="2929" y="735"/>
                    <a:pt x="2404" y="544"/>
                  </a:cubicBezTo>
                  <a:lnTo>
                    <a:pt x="859" y="0"/>
                  </a:lnTo>
                  <a:close/>
                </a:path>
              </a:pathLst>
            </a:custGeom>
            <a:solidFill>
              <a:srgbClr val="F4F7F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261;p74">
            <a:extLst>
              <a:ext uri="{FF2B5EF4-FFF2-40B4-BE49-F238E27FC236}">
                <a16:creationId xmlns:a16="http://schemas.microsoft.com/office/drawing/2014/main" id="{8A86DD3A-B7DA-4637-8D01-26EF88F4987B}"/>
              </a:ext>
            </a:extLst>
          </p:cNvPr>
          <p:cNvGrpSpPr/>
          <p:nvPr/>
        </p:nvGrpSpPr>
        <p:grpSpPr>
          <a:xfrm>
            <a:off x="940011" y="1166874"/>
            <a:ext cx="272560" cy="354676"/>
            <a:chOff x="4902701" y="2879989"/>
            <a:chExt cx="272560" cy="354676"/>
          </a:xfrm>
        </p:grpSpPr>
        <p:sp>
          <p:nvSpPr>
            <p:cNvPr id="116" name="Google Shape;11262;p74">
              <a:extLst>
                <a:ext uri="{FF2B5EF4-FFF2-40B4-BE49-F238E27FC236}">
                  <a16:creationId xmlns:a16="http://schemas.microsoft.com/office/drawing/2014/main" id="{B632F975-2FE2-405C-9CF3-9DFB8165D3E1}"/>
                </a:ext>
              </a:extLst>
            </p:cNvPr>
            <p:cNvSpPr/>
            <p:nvPr/>
          </p:nvSpPr>
          <p:spPr>
            <a:xfrm>
              <a:off x="4902701" y="3081273"/>
              <a:ext cx="272560" cy="153392"/>
            </a:xfrm>
            <a:custGeom>
              <a:avLst/>
              <a:gdLst/>
              <a:ahLst/>
              <a:cxnLst/>
              <a:rect l="l" t="t" r="r" b="b"/>
              <a:pathLst>
                <a:path w="10409" h="5858">
                  <a:moveTo>
                    <a:pt x="3673" y="0"/>
                  </a:moveTo>
                  <a:lnTo>
                    <a:pt x="3673" y="1040"/>
                  </a:lnTo>
                  <a:cubicBezTo>
                    <a:pt x="3673" y="1326"/>
                    <a:pt x="3482" y="1574"/>
                    <a:pt x="3206" y="1660"/>
                  </a:cubicBezTo>
                  <a:lnTo>
                    <a:pt x="935" y="2328"/>
                  </a:lnTo>
                  <a:cubicBezTo>
                    <a:pt x="372" y="2490"/>
                    <a:pt x="0" y="2996"/>
                    <a:pt x="0" y="3577"/>
                  </a:cubicBezTo>
                  <a:lnTo>
                    <a:pt x="0" y="5209"/>
                  </a:lnTo>
                  <a:cubicBezTo>
                    <a:pt x="0" y="5571"/>
                    <a:pt x="286" y="5858"/>
                    <a:pt x="649" y="5858"/>
                  </a:cubicBezTo>
                  <a:lnTo>
                    <a:pt x="9760" y="5858"/>
                  </a:lnTo>
                  <a:cubicBezTo>
                    <a:pt x="10113" y="5858"/>
                    <a:pt x="10408" y="5571"/>
                    <a:pt x="10408" y="5209"/>
                  </a:cubicBezTo>
                  <a:lnTo>
                    <a:pt x="10408" y="3577"/>
                  </a:lnTo>
                  <a:cubicBezTo>
                    <a:pt x="10408" y="2996"/>
                    <a:pt x="10027" y="2490"/>
                    <a:pt x="9464" y="2328"/>
                  </a:cubicBezTo>
                  <a:lnTo>
                    <a:pt x="7184" y="1660"/>
                  </a:lnTo>
                  <a:cubicBezTo>
                    <a:pt x="6907" y="1574"/>
                    <a:pt x="6716" y="1317"/>
                    <a:pt x="6716" y="1030"/>
                  </a:cubicBezTo>
                  <a:lnTo>
                    <a:pt x="6716" y="0"/>
                  </a:lnTo>
                  <a:lnTo>
                    <a:pt x="3673" y="0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263;p74">
              <a:extLst>
                <a:ext uri="{FF2B5EF4-FFF2-40B4-BE49-F238E27FC236}">
                  <a16:creationId xmlns:a16="http://schemas.microsoft.com/office/drawing/2014/main" id="{05DD8F65-CECA-4C0D-97DB-A7B4E8FEA7A8}"/>
                </a:ext>
              </a:extLst>
            </p:cNvPr>
            <p:cNvSpPr/>
            <p:nvPr/>
          </p:nvSpPr>
          <p:spPr>
            <a:xfrm>
              <a:off x="4902701" y="3123483"/>
              <a:ext cx="272560" cy="111182"/>
            </a:xfrm>
            <a:custGeom>
              <a:avLst/>
              <a:gdLst/>
              <a:ahLst/>
              <a:cxnLst/>
              <a:rect l="l" t="t" r="r" b="b"/>
              <a:pathLst>
                <a:path w="10409" h="4246">
                  <a:moveTo>
                    <a:pt x="3320" y="0"/>
                  </a:moveTo>
                  <a:cubicBezTo>
                    <a:pt x="3282" y="19"/>
                    <a:pt x="3244" y="29"/>
                    <a:pt x="3206" y="48"/>
                  </a:cubicBezTo>
                  <a:lnTo>
                    <a:pt x="935" y="716"/>
                  </a:lnTo>
                  <a:cubicBezTo>
                    <a:pt x="372" y="878"/>
                    <a:pt x="0" y="1384"/>
                    <a:pt x="0" y="1965"/>
                  </a:cubicBezTo>
                  <a:lnTo>
                    <a:pt x="0" y="3597"/>
                  </a:lnTo>
                  <a:cubicBezTo>
                    <a:pt x="0" y="3959"/>
                    <a:pt x="286" y="4246"/>
                    <a:pt x="649" y="4246"/>
                  </a:cubicBezTo>
                  <a:lnTo>
                    <a:pt x="9760" y="4246"/>
                  </a:lnTo>
                  <a:cubicBezTo>
                    <a:pt x="10113" y="4246"/>
                    <a:pt x="10408" y="3959"/>
                    <a:pt x="10408" y="3597"/>
                  </a:cubicBezTo>
                  <a:lnTo>
                    <a:pt x="10408" y="1965"/>
                  </a:lnTo>
                  <a:cubicBezTo>
                    <a:pt x="10408" y="1384"/>
                    <a:pt x="10027" y="878"/>
                    <a:pt x="9464" y="716"/>
                  </a:cubicBezTo>
                  <a:lnTo>
                    <a:pt x="7184" y="48"/>
                  </a:lnTo>
                  <a:cubicBezTo>
                    <a:pt x="7146" y="29"/>
                    <a:pt x="7107" y="19"/>
                    <a:pt x="7069" y="0"/>
                  </a:cubicBezTo>
                  <a:lnTo>
                    <a:pt x="5200" y="344"/>
                  </a:lnTo>
                  <a:lnTo>
                    <a:pt x="3320" y="0"/>
                  </a:lnTo>
                  <a:close/>
                </a:path>
              </a:pathLst>
            </a:custGeom>
            <a:solidFill>
              <a:srgbClr val="6F809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264;p74">
              <a:extLst>
                <a:ext uri="{FF2B5EF4-FFF2-40B4-BE49-F238E27FC236}">
                  <a16:creationId xmlns:a16="http://schemas.microsoft.com/office/drawing/2014/main" id="{18DFD0D1-8537-4083-A9B7-4FB3D911B000}"/>
                </a:ext>
              </a:extLst>
            </p:cNvPr>
            <p:cNvSpPr/>
            <p:nvPr/>
          </p:nvSpPr>
          <p:spPr>
            <a:xfrm>
              <a:off x="4966644" y="3123483"/>
              <a:ext cx="143913" cy="43781"/>
            </a:xfrm>
            <a:custGeom>
              <a:avLst/>
              <a:gdLst/>
              <a:ahLst/>
              <a:cxnLst/>
              <a:rect l="l" t="t" r="r" b="b"/>
              <a:pathLst>
                <a:path w="5496" h="1672">
                  <a:moveTo>
                    <a:pt x="878" y="0"/>
                  </a:moveTo>
                  <a:cubicBezTo>
                    <a:pt x="840" y="19"/>
                    <a:pt x="802" y="29"/>
                    <a:pt x="764" y="48"/>
                  </a:cubicBezTo>
                  <a:lnTo>
                    <a:pt x="0" y="267"/>
                  </a:lnTo>
                  <a:cubicBezTo>
                    <a:pt x="39" y="372"/>
                    <a:pt x="105" y="468"/>
                    <a:pt x="191" y="544"/>
                  </a:cubicBezTo>
                  <a:lnTo>
                    <a:pt x="1260" y="1460"/>
                  </a:lnTo>
                  <a:cubicBezTo>
                    <a:pt x="1423" y="1602"/>
                    <a:pt x="1624" y="1671"/>
                    <a:pt x="1823" y="1671"/>
                  </a:cubicBezTo>
                  <a:cubicBezTo>
                    <a:pt x="2077" y="1671"/>
                    <a:pt x="2329" y="1559"/>
                    <a:pt x="2500" y="1345"/>
                  </a:cubicBezTo>
                  <a:lnTo>
                    <a:pt x="2748" y="1031"/>
                  </a:lnTo>
                  <a:lnTo>
                    <a:pt x="2996" y="1345"/>
                  </a:lnTo>
                  <a:cubicBezTo>
                    <a:pt x="3167" y="1559"/>
                    <a:pt x="3419" y="1671"/>
                    <a:pt x="3675" y="1671"/>
                  </a:cubicBezTo>
                  <a:cubicBezTo>
                    <a:pt x="3875" y="1671"/>
                    <a:pt x="4078" y="1602"/>
                    <a:pt x="4246" y="1460"/>
                  </a:cubicBezTo>
                  <a:lnTo>
                    <a:pt x="5314" y="544"/>
                  </a:lnTo>
                  <a:cubicBezTo>
                    <a:pt x="5400" y="468"/>
                    <a:pt x="5457" y="372"/>
                    <a:pt x="5495" y="267"/>
                  </a:cubicBezTo>
                  <a:lnTo>
                    <a:pt x="4732" y="48"/>
                  </a:lnTo>
                  <a:cubicBezTo>
                    <a:pt x="4694" y="29"/>
                    <a:pt x="4656" y="19"/>
                    <a:pt x="4627" y="0"/>
                  </a:cubicBezTo>
                  <a:lnTo>
                    <a:pt x="2748" y="344"/>
                  </a:lnTo>
                  <a:lnTo>
                    <a:pt x="878" y="0"/>
                  </a:lnTo>
                  <a:close/>
                </a:path>
              </a:pathLst>
            </a:custGeom>
            <a:solidFill>
              <a:srgbClr val="52667A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265;p74">
              <a:extLst>
                <a:ext uri="{FF2B5EF4-FFF2-40B4-BE49-F238E27FC236}">
                  <a16:creationId xmlns:a16="http://schemas.microsoft.com/office/drawing/2014/main" id="{020C4645-F34C-45C8-BD3A-A67EDC3783BC}"/>
                </a:ext>
              </a:extLst>
            </p:cNvPr>
            <p:cNvSpPr/>
            <p:nvPr/>
          </p:nvSpPr>
          <p:spPr>
            <a:xfrm>
              <a:off x="4998878" y="3081273"/>
              <a:ext cx="79445" cy="22676"/>
            </a:xfrm>
            <a:custGeom>
              <a:avLst/>
              <a:gdLst/>
              <a:ahLst/>
              <a:cxnLst/>
              <a:rect l="l" t="t" r="r" b="b"/>
              <a:pathLst>
                <a:path w="3034" h="866">
                  <a:moveTo>
                    <a:pt x="0" y="0"/>
                  </a:moveTo>
                  <a:lnTo>
                    <a:pt x="0" y="487"/>
                  </a:lnTo>
                  <a:cubicBezTo>
                    <a:pt x="472" y="739"/>
                    <a:pt x="995" y="866"/>
                    <a:pt x="1517" y="866"/>
                  </a:cubicBezTo>
                  <a:cubicBezTo>
                    <a:pt x="2039" y="866"/>
                    <a:pt x="2562" y="739"/>
                    <a:pt x="3034" y="487"/>
                  </a:cubicBezTo>
                  <a:lnTo>
                    <a:pt x="30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1266;p74">
              <a:extLst>
                <a:ext uri="{FF2B5EF4-FFF2-40B4-BE49-F238E27FC236}">
                  <a16:creationId xmlns:a16="http://schemas.microsoft.com/office/drawing/2014/main" id="{70C28ADD-C035-418C-AC57-C0B1CB6C11F7}"/>
                </a:ext>
              </a:extLst>
            </p:cNvPr>
            <p:cNvSpPr/>
            <p:nvPr/>
          </p:nvSpPr>
          <p:spPr>
            <a:xfrm>
              <a:off x="4942397" y="2933616"/>
              <a:ext cx="187904" cy="158917"/>
            </a:xfrm>
            <a:custGeom>
              <a:avLst/>
              <a:gdLst/>
              <a:ahLst/>
              <a:cxnLst/>
              <a:rect l="l" t="t" r="r" b="b"/>
              <a:pathLst>
                <a:path w="7176" h="6069">
                  <a:moveTo>
                    <a:pt x="860" y="1"/>
                  </a:moveTo>
                  <a:lnTo>
                    <a:pt x="860" y="2386"/>
                  </a:lnTo>
                  <a:lnTo>
                    <a:pt x="755" y="2386"/>
                  </a:lnTo>
                  <a:cubicBezTo>
                    <a:pt x="745" y="2386"/>
                    <a:pt x="736" y="2385"/>
                    <a:pt x="727" y="2385"/>
                  </a:cubicBezTo>
                  <a:cubicBezTo>
                    <a:pt x="4" y="2385"/>
                    <a:pt x="1" y="3474"/>
                    <a:pt x="718" y="3474"/>
                  </a:cubicBezTo>
                  <a:cubicBezTo>
                    <a:pt x="730" y="3474"/>
                    <a:pt x="742" y="3474"/>
                    <a:pt x="755" y="3473"/>
                  </a:cubicBezTo>
                  <a:lnTo>
                    <a:pt x="869" y="3473"/>
                  </a:lnTo>
                  <a:cubicBezTo>
                    <a:pt x="993" y="4933"/>
                    <a:pt x="2214" y="6068"/>
                    <a:pt x="3684" y="6068"/>
                  </a:cubicBezTo>
                  <a:cubicBezTo>
                    <a:pt x="5153" y="6068"/>
                    <a:pt x="6374" y="4933"/>
                    <a:pt x="6488" y="3473"/>
                  </a:cubicBezTo>
                  <a:lnTo>
                    <a:pt x="6603" y="3473"/>
                  </a:lnTo>
                  <a:cubicBezTo>
                    <a:pt x="6609" y="3474"/>
                    <a:pt x="6615" y="3474"/>
                    <a:pt x="6621" y="3474"/>
                  </a:cubicBezTo>
                  <a:cubicBezTo>
                    <a:pt x="6927" y="3474"/>
                    <a:pt x="7175" y="3238"/>
                    <a:pt x="7175" y="2930"/>
                  </a:cubicBezTo>
                  <a:cubicBezTo>
                    <a:pt x="7175" y="2630"/>
                    <a:pt x="6927" y="2386"/>
                    <a:pt x="6620" y="2386"/>
                  </a:cubicBezTo>
                  <a:cubicBezTo>
                    <a:pt x="6614" y="2386"/>
                    <a:pt x="6609" y="2386"/>
                    <a:pt x="6603" y="2386"/>
                  </a:cubicBezTo>
                  <a:lnTo>
                    <a:pt x="6498" y="2386"/>
                  </a:lnTo>
                  <a:lnTo>
                    <a:pt x="6498" y="1"/>
                  </a:lnTo>
                  <a:lnTo>
                    <a:pt x="860" y="1"/>
                  </a:ln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1267;p74">
              <a:extLst>
                <a:ext uri="{FF2B5EF4-FFF2-40B4-BE49-F238E27FC236}">
                  <a16:creationId xmlns:a16="http://schemas.microsoft.com/office/drawing/2014/main" id="{3858D329-5084-422F-BA80-4B7BF3D8FC1D}"/>
                </a:ext>
              </a:extLst>
            </p:cNvPr>
            <p:cNvSpPr/>
            <p:nvPr/>
          </p:nvSpPr>
          <p:spPr>
            <a:xfrm>
              <a:off x="4947163" y="2933616"/>
              <a:ext cx="142656" cy="159074"/>
            </a:xfrm>
            <a:custGeom>
              <a:avLst/>
              <a:gdLst/>
              <a:ahLst/>
              <a:cxnLst/>
              <a:rect l="l" t="t" r="r" b="b"/>
              <a:pathLst>
                <a:path w="5448" h="6075">
                  <a:moveTo>
                    <a:pt x="678" y="1"/>
                  </a:moveTo>
                  <a:lnTo>
                    <a:pt x="678" y="2386"/>
                  </a:lnTo>
                  <a:lnTo>
                    <a:pt x="601" y="2386"/>
                  </a:lnTo>
                  <a:cubicBezTo>
                    <a:pt x="595" y="2386"/>
                    <a:pt x="589" y="2386"/>
                    <a:pt x="583" y="2386"/>
                  </a:cubicBezTo>
                  <a:cubicBezTo>
                    <a:pt x="304" y="2386"/>
                    <a:pt x="66" y="2593"/>
                    <a:pt x="29" y="2872"/>
                  </a:cubicBezTo>
                  <a:cubicBezTo>
                    <a:pt x="0" y="3197"/>
                    <a:pt x="248" y="3473"/>
                    <a:pt x="573" y="3473"/>
                  </a:cubicBezTo>
                  <a:lnTo>
                    <a:pt x="687" y="3473"/>
                  </a:lnTo>
                  <a:cubicBezTo>
                    <a:pt x="800" y="4963"/>
                    <a:pt x="2044" y="6075"/>
                    <a:pt x="3486" y="6075"/>
                  </a:cubicBezTo>
                  <a:cubicBezTo>
                    <a:pt x="3632" y="6075"/>
                    <a:pt x="3781" y="6063"/>
                    <a:pt x="3931" y="6040"/>
                  </a:cubicBezTo>
                  <a:cubicBezTo>
                    <a:pt x="2567" y="5820"/>
                    <a:pt x="1546" y="4637"/>
                    <a:pt x="1546" y="3254"/>
                  </a:cubicBezTo>
                  <a:lnTo>
                    <a:pt x="1546" y="1737"/>
                  </a:lnTo>
                  <a:cubicBezTo>
                    <a:pt x="1546" y="1260"/>
                    <a:pt x="1937" y="869"/>
                    <a:pt x="2414" y="869"/>
                  </a:cubicBezTo>
                  <a:lnTo>
                    <a:pt x="5018" y="869"/>
                  </a:lnTo>
                  <a:cubicBezTo>
                    <a:pt x="5257" y="869"/>
                    <a:pt x="5448" y="678"/>
                    <a:pt x="5448" y="440"/>
                  </a:cubicBezTo>
                  <a:lnTo>
                    <a:pt x="5448" y="1"/>
                  </a:lnTo>
                  <a:lnTo>
                    <a:pt x="678" y="1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1268;p74">
              <a:extLst>
                <a:ext uri="{FF2B5EF4-FFF2-40B4-BE49-F238E27FC236}">
                  <a16:creationId xmlns:a16="http://schemas.microsoft.com/office/drawing/2014/main" id="{BC9DDAB1-661D-4F26-B55F-F549384B78C2}"/>
                </a:ext>
              </a:extLst>
            </p:cNvPr>
            <p:cNvSpPr/>
            <p:nvPr/>
          </p:nvSpPr>
          <p:spPr>
            <a:xfrm>
              <a:off x="4976883" y="3106175"/>
              <a:ext cx="61980" cy="49725"/>
            </a:xfrm>
            <a:custGeom>
              <a:avLst/>
              <a:gdLst/>
              <a:ahLst/>
              <a:cxnLst/>
              <a:rect l="l" t="t" r="r" b="b"/>
              <a:pathLst>
                <a:path w="2367" h="1899">
                  <a:moveTo>
                    <a:pt x="500" y="1"/>
                  </a:moveTo>
                  <a:cubicBezTo>
                    <a:pt x="420" y="1"/>
                    <a:pt x="345" y="46"/>
                    <a:pt x="306" y="117"/>
                  </a:cubicBezTo>
                  <a:lnTo>
                    <a:pt x="39" y="661"/>
                  </a:lnTo>
                  <a:cubicBezTo>
                    <a:pt x="1" y="738"/>
                    <a:pt x="20" y="823"/>
                    <a:pt x="77" y="871"/>
                  </a:cubicBezTo>
                  <a:lnTo>
                    <a:pt x="1155" y="1797"/>
                  </a:lnTo>
                  <a:cubicBezTo>
                    <a:pt x="1235" y="1864"/>
                    <a:pt x="1337" y="1898"/>
                    <a:pt x="1438" y="1898"/>
                  </a:cubicBezTo>
                  <a:cubicBezTo>
                    <a:pt x="1564" y="1898"/>
                    <a:pt x="1690" y="1845"/>
                    <a:pt x="1775" y="1739"/>
                  </a:cubicBezTo>
                  <a:lnTo>
                    <a:pt x="2367" y="1005"/>
                  </a:lnTo>
                  <a:lnTo>
                    <a:pt x="611" y="32"/>
                  </a:lnTo>
                  <a:cubicBezTo>
                    <a:pt x="575" y="10"/>
                    <a:pt x="537" y="1"/>
                    <a:pt x="500" y="1"/>
                  </a:cubicBezTo>
                  <a:close/>
                </a:path>
              </a:pathLst>
            </a:custGeom>
            <a:solidFill>
              <a:srgbClr val="6F809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1269;p74">
              <a:extLst>
                <a:ext uri="{FF2B5EF4-FFF2-40B4-BE49-F238E27FC236}">
                  <a16:creationId xmlns:a16="http://schemas.microsoft.com/office/drawing/2014/main" id="{AE3E6135-14EA-4BED-BF26-20EAD54FFBAE}"/>
                </a:ext>
              </a:extLst>
            </p:cNvPr>
            <p:cNvSpPr/>
            <p:nvPr/>
          </p:nvSpPr>
          <p:spPr>
            <a:xfrm>
              <a:off x="5038836" y="3106175"/>
              <a:ext cx="61718" cy="49725"/>
            </a:xfrm>
            <a:custGeom>
              <a:avLst/>
              <a:gdLst/>
              <a:ahLst/>
              <a:cxnLst/>
              <a:rect l="l" t="t" r="r" b="b"/>
              <a:pathLst>
                <a:path w="2357" h="1899">
                  <a:moveTo>
                    <a:pt x="1861" y="1"/>
                  </a:moveTo>
                  <a:cubicBezTo>
                    <a:pt x="1825" y="1"/>
                    <a:pt x="1789" y="10"/>
                    <a:pt x="1756" y="32"/>
                  </a:cubicBezTo>
                  <a:lnTo>
                    <a:pt x="1" y="1005"/>
                  </a:lnTo>
                  <a:lnTo>
                    <a:pt x="582" y="1739"/>
                  </a:lnTo>
                  <a:cubicBezTo>
                    <a:pt x="667" y="1845"/>
                    <a:pt x="793" y="1898"/>
                    <a:pt x="921" y="1898"/>
                  </a:cubicBezTo>
                  <a:cubicBezTo>
                    <a:pt x="1024" y="1898"/>
                    <a:pt x="1127" y="1864"/>
                    <a:pt x="1212" y="1797"/>
                  </a:cubicBezTo>
                  <a:lnTo>
                    <a:pt x="2281" y="871"/>
                  </a:lnTo>
                  <a:cubicBezTo>
                    <a:pt x="2338" y="823"/>
                    <a:pt x="2357" y="738"/>
                    <a:pt x="2319" y="661"/>
                  </a:cubicBezTo>
                  <a:lnTo>
                    <a:pt x="2052" y="117"/>
                  </a:lnTo>
                  <a:cubicBezTo>
                    <a:pt x="2012" y="46"/>
                    <a:pt x="1938" y="1"/>
                    <a:pt x="1861" y="1"/>
                  </a:cubicBezTo>
                  <a:close/>
                </a:path>
              </a:pathLst>
            </a:custGeom>
            <a:solidFill>
              <a:srgbClr val="6F809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1270;p74">
              <a:extLst>
                <a:ext uri="{FF2B5EF4-FFF2-40B4-BE49-F238E27FC236}">
                  <a16:creationId xmlns:a16="http://schemas.microsoft.com/office/drawing/2014/main" id="{05225C64-3F13-4BD9-A30D-795D34702F21}"/>
                </a:ext>
              </a:extLst>
            </p:cNvPr>
            <p:cNvSpPr/>
            <p:nvPr/>
          </p:nvSpPr>
          <p:spPr>
            <a:xfrm>
              <a:off x="4999114" y="2996512"/>
              <a:ext cx="11260" cy="17073"/>
            </a:xfrm>
            <a:custGeom>
              <a:avLst/>
              <a:gdLst/>
              <a:ahLst/>
              <a:cxnLst/>
              <a:rect l="l" t="t" r="r" b="b"/>
              <a:pathLst>
                <a:path w="430" h="652">
                  <a:moveTo>
                    <a:pt x="215" y="1"/>
                  </a:moveTo>
                  <a:cubicBezTo>
                    <a:pt x="108" y="1"/>
                    <a:pt x="1" y="75"/>
                    <a:pt x="1" y="222"/>
                  </a:cubicBezTo>
                  <a:lnTo>
                    <a:pt x="1" y="442"/>
                  </a:lnTo>
                  <a:cubicBezTo>
                    <a:pt x="1" y="556"/>
                    <a:pt x="96" y="652"/>
                    <a:pt x="211" y="652"/>
                  </a:cubicBezTo>
                  <a:cubicBezTo>
                    <a:pt x="335" y="652"/>
                    <a:pt x="430" y="556"/>
                    <a:pt x="430" y="432"/>
                  </a:cubicBezTo>
                  <a:lnTo>
                    <a:pt x="430" y="222"/>
                  </a:lnTo>
                  <a:cubicBezTo>
                    <a:pt x="430" y="75"/>
                    <a:pt x="323" y="1"/>
                    <a:pt x="215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1271;p74">
              <a:extLst>
                <a:ext uri="{FF2B5EF4-FFF2-40B4-BE49-F238E27FC236}">
                  <a16:creationId xmlns:a16="http://schemas.microsoft.com/office/drawing/2014/main" id="{C0EB4470-F34B-4EF9-8A2D-31251A7EC6A2}"/>
                </a:ext>
              </a:extLst>
            </p:cNvPr>
            <p:cNvSpPr/>
            <p:nvPr/>
          </p:nvSpPr>
          <p:spPr>
            <a:xfrm>
              <a:off x="5067064" y="2996512"/>
              <a:ext cx="11521" cy="17073"/>
            </a:xfrm>
            <a:custGeom>
              <a:avLst/>
              <a:gdLst/>
              <a:ahLst/>
              <a:cxnLst/>
              <a:rect l="l" t="t" r="r" b="b"/>
              <a:pathLst>
                <a:path w="440" h="652">
                  <a:moveTo>
                    <a:pt x="220" y="1"/>
                  </a:moveTo>
                  <a:cubicBezTo>
                    <a:pt x="110" y="1"/>
                    <a:pt x="1" y="75"/>
                    <a:pt x="1" y="222"/>
                  </a:cubicBezTo>
                  <a:lnTo>
                    <a:pt x="1" y="442"/>
                  </a:lnTo>
                  <a:cubicBezTo>
                    <a:pt x="1" y="556"/>
                    <a:pt x="96" y="652"/>
                    <a:pt x="220" y="652"/>
                  </a:cubicBezTo>
                  <a:cubicBezTo>
                    <a:pt x="344" y="652"/>
                    <a:pt x="439" y="556"/>
                    <a:pt x="439" y="432"/>
                  </a:cubicBezTo>
                  <a:lnTo>
                    <a:pt x="439" y="222"/>
                  </a:lnTo>
                  <a:cubicBezTo>
                    <a:pt x="439" y="75"/>
                    <a:pt x="330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1272;p74">
              <a:extLst>
                <a:ext uri="{FF2B5EF4-FFF2-40B4-BE49-F238E27FC236}">
                  <a16:creationId xmlns:a16="http://schemas.microsoft.com/office/drawing/2014/main" id="{07AFA0B5-22F2-41E4-9F2B-6457C78EED7E}"/>
                </a:ext>
              </a:extLst>
            </p:cNvPr>
            <p:cNvSpPr/>
            <p:nvPr/>
          </p:nvSpPr>
          <p:spPr>
            <a:xfrm>
              <a:off x="4991363" y="2979099"/>
              <a:ext cx="26525" cy="11521"/>
            </a:xfrm>
            <a:custGeom>
              <a:avLst/>
              <a:gdLst/>
              <a:ahLst/>
              <a:cxnLst/>
              <a:rect l="l" t="t" r="r" b="b"/>
              <a:pathLst>
                <a:path w="1013" h="440">
                  <a:moveTo>
                    <a:pt x="287" y="0"/>
                  </a:moveTo>
                  <a:cubicBezTo>
                    <a:pt x="1" y="0"/>
                    <a:pt x="1" y="430"/>
                    <a:pt x="287" y="439"/>
                  </a:cubicBezTo>
                  <a:lnTo>
                    <a:pt x="726" y="439"/>
                  </a:lnTo>
                  <a:cubicBezTo>
                    <a:pt x="1012" y="430"/>
                    <a:pt x="1012" y="0"/>
                    <a:pt x="726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1273;p74">
              <a:extLst>
                <a:ext uri="{FF2B5EF4-FFF2-40B4-BE49-F238E27FC236}">
                  <a16:creationId xmlns:a16="http://schemas.microsoft.com/office/drawing/2014/main" id="{389120B1-B6EE-43A6-AADF-596597659E70}"/>
                </a:ext>
              </a:extLst>
            </p:cNvPr>
            <p:cNvSpPr/>
            <p:nvPr/>
          </p:nvSpPr>
          <p:spPr>
            <a:xfrm>
              <a:off x="5059575" y="2979099"/>
              <a:ext cx="26499" cy="11521"/>
            </a:xfrm>
            <a:custGeom>
              <a:avLst/>
              <a:gdLst/>
              <a:ahLst/>
              <a:cxnLst/>
              <a:rect l="l" t="t" r="r" b="b"/>
              <a:pathLst>
                <a:path w="1012" h="440">
                  <a:moveTo>
                    <a:pt x="287" y="0"/>
                  </a:moveTo>
                  <a:cubicBezTo>
                    <a:pt x="0" y="0"/>
                    <a:pt x="0" y="439"/>
                    <a:pt x="287" y="439"/>
                  </a:cubicBezTo>
                  <a:lnTo>
                    <a:pt x="725" y="439"/>
                  </a:lnTo>
                  <a:cubicBezTo>
                    <a:pt x="1012" y="430"/>
                    <a:pt x="1012" y="0"/>
                    <a:pt x="725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1274;p74">
              <a:extLst>
                <a:ext uri="{FF2B5EF4-FFF2-40B4-BE49-F238E27FC236}">
                  <a16:creationId xmlns:a16="http://schemas.microsoft.com/office/drawing/2014/main" id="{3C3577CE-1A88-45DD-8C77-AD594374B15E}"/>
                </a:ext>
              </a:extLst>
            </p:cNvPr>
            <p:cNvSpPr/>
            <p:nvPr/>
          </p:nvSpPr>
          <p:spPr>
            <a:xfrm>
              <a:off x="5013097" y="3033538"/>
              <a:ext cx="51244" cy="22781"/>
            </a:xfrm>
            <a:custGeom>
              <a:avLst/>
              <a:gdLst/>
              <a:ahLst/>
              <a:cxnLst/>
              <a:rect l="l" t="t" r="r" b="b"/>
              <a:pathLst>
                <a:path w="1957" h="870">
                  <a:moveTo>
                    <a:pt x="125" y="1"/>
                  </a:moveTo>
                  <a:cubicBezTo>
                    <a:pt x="58" y="1"/>
                    <a:pt x="1" y="58"/>
                    <a:pt x="10" y="125"/>
                  </a:cubicBezTo>
                  <a:cubicBezTo>
                    <a:pt x="87" y="545"/>
                    <a:pt x="487" y="869"/>
                    <a:pt x="984" y="869"/>
                  </a:cubicBezTo>
                  <a:cubicBezTo>
                    <a:pt x="1470" y="869"/>
                    <a:pt x="1871" y="545"/>
                    <a:pt x="1947" y="125"/>
                  </a:cubicBezTo>
                  <a:cubicBezTo>
                    <a:pt x="1957" y="58"/>
                    <a:pt x="1909" y="1"/>
                    <a:pt x="1833" y="1"/>
                  </a:cubicBezTo>
                  <a:lnTo>
                    <a:pt x="1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1275;p74">
              <a:extLst>
                <a:ext uri="{FF2B5EF4-FFF2-40B4-BE49-F238E27FC236}">
                  <a16:creationId xmlns:a16="http://schemas.microsoft.com/office/drawing/2014/main" id="{6618D3FC-F348-4162-96E4-1F0F376BA650}"/>
                </a:ext>
              </a:extLst>
            </p:cNvPr>
            <p:cNvSpPr/>
            <p:nvPr/>
          </p:nvSpPr>
          <p:spPr>
            <a:xfrm>
              <a:off x="5033102" y="3172188"/>
              <a:ext cx="11260" cy="11260"/>
            </a:xfrm>
            <a:custGeom>
              <a:avLst/>
              <a:gdLst/>
              <a:ahLst/>
              <a:cxnLst/>
              <a:rect l="l" t="t" r="r" b="b"/>
              <a:pathLst>
                <a:path w="430" h="430">
                  <a:moveTo>
                    <a:pt x="220" y="1"/>
                  </a:moveTo>
                  <a:cubicBezTo>
                    <a:pt x="95" y="1"/>
                    <a:pt x="0" y="96"/>
                    <a:pt x="0" y="220"/>
                  </a:cubicBezTo>
                  <a:cubicBezTo>
                    <a:pt x="0" y="334"/>
                    <a:pt x="95" y="430"/>
                    <a:pt x="220" y="430"/>
                  </a:cubicBezTo>
                  <a:cubicBezTo>
                    <a:pt x="334" y="430"/>
                    <a:pt x="429" y="334"/>
                    <a:pt x="429" y="220"/>
                  </a:cubicBezTo>
                  <a:cubicBezTo>
                    <a:pt x="429" y="96"/>
                    <a:pt x="334" y="1"/>
                    <a:pt x="220" y="1"/>
                  </a:cubicBezTo>
                  <a:close/>
                </a:path>
              </a:pathLst>
            </a:custGeom>
            <a:solidFill>
              <a:srgbClr val="EDF1F4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1276;p74">
              <a:extLst>
                <a:ext uri="{FF2B5EF4-FFF2-40B4-BE49-F238E27FC236}">
                  <a16:creationId xmlns:a16="http://schemas.microsoft.com/office/drawing/2014/main" id="{8ED02332-A1E7-446C-8227-3051BBD9C2DB}"/>
                </a:ext>
              </a:extLst>
            </p:cNvPr>
            <p:cNvSpPr/>
            <p:nvPr/>
          </p:nvSpPr>
          <p:spPr>
            <a:xfrm>
              <a:off x="5033102" y="3206150"/>
              <a:ext cx="11260" cy="11521"/>
            </a:xfrm>
            <a:custGeom>
              <a:avLst/>
              <a:gdLst/>
              <a:ahLst/>
              <a:cxnLst/>
              <a:rect l="l" t="t" r="r" b="b"/>
              <a:pathLst>
                <a:path w="430" h="440">
                  <a:moveTo>
                    <a:pt x="220" y="1"/>
                  </a:moveTo>
                  <a:cubicBezTo>
                    <a:pt x="95" y="1"/>
                    <a:pt x="0" y="96"/>
                    <a:pt x="0" y="220"/>
                  </a:cubicBezTo>
                  <a:cubicBezTo>
                    <a:pt x="0" y="344"/>
                    <a:pt x="95" y="440"/>
                    <a:pt x="220" y="440"/>
                  </a:cubicBezTo>
                  <a:cubicBezTo>
                    <a:pt x="334" y="440"/>
                    <a:pt x="429" y="344"/>
                    <a:pt x="429" y="220"/>
                  </a:cubicBezTo>
                  <a:cubicBezTo>
                    <a:pt x="429" y="96"/>
                    <a:pt x="334" y="1"/>
                    <a:pt x="220" y="1"/>
                  </a:cubicBezTo>
                  <a:close/>
                </a:path>
              </a:pathLst>
            </a:custGeom>
            <a:solidFill>
              <a:srgbClr val="EDF1F4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1277;p74">
              <a:extLst>
                <a:ext uri="{FF2B5EF4-FFF2-40B4-BE49-F238E27FC236}">
                  <a16:creationId xmlns:a16="http://schemas.microsoft.com/office/drawing/2014/main" id="{8E4C8A07-1A15-4309-AED7-B6CAE90479C1}"/>
                </a:ext>
              </a:extLst>
            </p:cNvPr>
            <p:cNvSpPr/>
            <p:nvPr/>
          </p:nvSpPr>
          <p:spPr>
            <a:xfrm>
              <a:off x="4944413" y="2922383"/>
              <a:ext cx="188637" cy="76460"/>
            </a:xfrm>
            <a:custGeom>
              <a:avLst/>
              <a:gdLst/>
              <a:ahLst/>
              <a:cxnLst/>
              <a:rect l="l" t="t" r="r" b="b"/>
              <a:pathLst>
                <a:path w="7204" h="2920">
                  <a:moveTo>
                    <a:pt x="1174" y="1"/>
                  </a:moveTo>
                  <a:cubicBezTo>
                    <a:pt x="516" y="1"/>
                    <a:pt x="0" y="583"/>
                    <a:pt x="105" y="1241"/>
                  </a:cubicBezTo>
                  <a:lnTo>
                    <a:pt x="353" y="2920"/>
                  </a:lnTo>
                  <a:lnTo>
                    <a:pt x="840" y="2863"/>
                  </a:lnTo>
                  <a:cubicBezTo>
                    <a:pt x="1050" y="2834"/>
                    <a:pt x="1212" y="2653"/>
                    <a:pt x="1222" y="2433"/>
                  </a:cubicBezTo>
                  <a:lnTo>
                    <a:pt x="1222" y="1298"/>
                  </a:lnTo>
                  <a:cubicBezTo>
                    <a:pt x="1222" y="1060"/>
                    <a:pt x="1412" y="869"/>
                    <a:pt x="1651" y="869"/>
                  </a:cubicBezTo>
                  <a:lnTo>
                    <a:pt x="5553" y="869"/>
                  </a:lnTo>
                  <a:cubicBezTo>
                    <a:pt x="5791" y="869"/>
                    <a:pt x="5991" y="1060"/>
                    <a:pt x="5991" y="1298"/>
                  </a:cubicBezTo>
                  <a:lnTo>
                    <a:pt x="5991" y="2433"/>
                  </a:lnTo>
                  <a:cubicBezTo>
                    <a:pt x="5991" y="2653"/>
                    <a:pt x="6154" y="2834"/>
                    <a:pt x="6373" y="2863"/>
                  </a:cubicBezTo>
                  <a:lnTo>
                    <a:pt x="6860" y="2920"/>
                  </a:lnTo>
                  <a:lnTo>
                    <a:pt x="7108" y="1241"/>
                  </a:lnTo>
                  <a:cubicBezTo>
                    <a:pt x="7203" y="583"/>
                    <a:pt x="6697" y="1"/>
                    <a:pt x="6030" y="1"/>
                  </a:cubicBezTo>
                  <a:lnTo>
                    <a:pt x="1174" y="1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1278;p74">
              <a:extLst>
                <a:ext uri="{FF2B5EF4-FFF2-40B4-BE49-F238E27FC236}">
                  <a16:creationId xmlns:a16="http://schemas.microsoft.com/office/drawing/2014/main" id="{DDB2D270-EADE-43B6-BF0B-4124D2F4AF1B}"/>
                </a:ext>
              </a:extLst>
            </p:cNvPr>
            <p:cNvSpPr/>
            <p:nvPr/>
          </p:nvSpPr>
          <p:spPr>
            <a:xfrm>
              <a:off x="4976385" y="2879989"/>
              <a:ext cx="150668" cy="65148"/>
            </a:xfrm>
            <a:custGeom>
              <a:avLst/>
              <a:gdLst/>
              <a:ahLst/>
              <a:cxnLst/>
              <a:rect l="l" t="t" r="r" b="b"/>
              <a:pathLst>
                <a:path w="5754" h="2488">
                  <a:moveTo>
                    <a:pt x="5093" y="0"/>
                  </a:moveTo>
                  <a:cubicBezTo>
                    <a:pt x="5059" y="0"/>
                    <a:pt x="5024" y="8"/>
                    <a:pt x="4990" y="26"/>
                  </a:cubicBezTo>
                  <a:cubicBezTo>
                    <a:pt x="4770" y="151"/>
                    <a:pt x="4351" y="313"/>
                    <a:pt x="3683" y="313"/>
                  </a:cubicBezTo>
                  <a:lnTo>
                    <a:pt x="1517" y="313"/>
                  </a:lnTo>
                  <a:cubicBezTo>
                    <a:pt x="678" y="313"/>
                    <a:pt x="1" y="1000"/>
                    <a:pt x="1" y="1839"/>
                  </a:cubicBezTo>
                  <a:cubicBezTo>
                    <a:pt x="1" y="2192"/>
                    <a:pt x="287" y="2488"/>
                    <a:pt x="649" y="2488"/>
                  </a:cubicBezTo>
                  <a:lnTo>
                    <a:pt x="4122" y="2488"/>
                  </a:lnTo>
                  <a:cubicBezTo>
                    <a:pt x="4933" y="2488"/>
                    <a:pt x="5753" y="1524"/>
                    <a:pt x="5305" y="151"/>
                  </a:cubicBezTo>
                  <a:cubicBezTo>
                    <a:pt x="5270" y="60"/>
                    <a:pt x="5184" y="0"/>
                    <a:pt x="5093" y="0"/>
                  </a:cubicBezTo>
                  <a:close/>
                </a:path>
              </a:pathLst>
            </a:custGeom>
            <a:solidFill>
              <a:srgbClr val="576D8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1279;p74">
              <a:extLst>
                <a:ext uri="{FF2B5EF4-FFF2-40B4-BE49-F238E27FC236}">
                  <a16:creationId xmlns:a16="http://schemas.microsoft.com/office/drawing/2014/main" id="{F2BE9CE5-53A5-4D66-9AD7-CF1DEEA67D00}"/>
                </a:ext>
              </a:extLst>
            </p:cNvPr>
            <p:cNvSpPr/>
            <p:nvPr/>
          </p:nvSpPr>
          <p:spPr>
            <a:xfrm>
              <a:off x="4936427" y="3183421"/>
              <a:ext cx="17256" cy="51244"/>
            </a:xfrm>
            <a:custGeom>
              <a:avLst/>
              <a:gdLst/>
              <a:ahLst/>
              <a:cxnLst/>
              <a:rect l="l" t="t" r="r" b="b"/>
              <a:pathLst>
                <a:path w="659" h="1957">
                  <a:moveTo>
                    <a:pt x="658" y="1"/>
                  </a:moveTo>
                  <a:cubicBezTo>
                    <a:pt x="296" y="1"/>
                    <a:pt x="0" y="297"/>
                    <a:pt x="0" y="659"/>
                  </a:cubicBezTo>
                  <a:lnTo>
                    <a:pt x="0" y="1957"/>
                  </a:lnTo>
                  <a:lnTo>
                    <a:pt x="658" y="1957"/>
                  </a:lnTo>
                  <a:lnTo>
                    <a:pt x="658" y="1"/>
                  </a:lnTo>
                  <a:close/>
                </a:path>
              </a:pathLst>
            </a:custGeom>
            <a:solidFill>
              <a:srgbClr val="52667A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1280;p74">
              <a:extLst>
                <a:ext uri="{FF2B5EF4-FFF2-40B4-BE49-F238E27FC236}">
                  <a16:creationId xmlns:a16="http://schemas.microsoft.com/office/drawing/2014/main" id="{FEA3A1D0-FF98-4768-920F-F91A06741978}"/>
                </a:ext>
              </a:extLst>
            </p:cNvPr>
            <p:cNvSpPr/>
            <p:nvPr/>
          </p:nvSpPr>
          <p:spPr>
            <a:xfrm>
              <a:off x="5123781" y="3183421"/>
              <a:ext cx="16994" cy="51244"/>
            </a:xfrm>
            <a:custGeom>
              <a:avLst/>
              <a:gdLst/>
              <a:ahLst/>
              <a:cxnLst/>
              <a:rect l="l" t="t" r="r" b="b"/>
              <a:pathLst>
                <a:path w="649" h="1957">
                  <a:moveTo>
                    <a:pt x="0" y="1"/>
                  </a:moveTo>
                  <a:lnTo>
                    <a:pt x="0" y="1957"/>
                  </a:lnTo>
                  <a:lnTo>
                    <a:pt x="649" y="1957"/>
                  </a:lnTo>
                  <a:lnTo>
                    <a:pt x="649" y="659"/>
                  </a:lnTo>
                  <a:cubicBezTo>
                    <a:pt x="649" y="297"/>
                    <a:pt x="363" y="1"/>
                    <a:pt x="0" y="1"/>
                  </a:cubicBezTo>
                  <a:close/>
                </a:path>
              </a:pathLst>
            </a:custGeom>
            <a:solidFill>
              <a:srgbClr val="52667A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1281;p74">
              <a:extLst>
                <a:ext uri="{FF2B5EF4-FFF2-40B4-BE49-F238E27FC236}">
                  <a16:creationId xmlns:a16="http://schemas.microsoft.com/office/drawing/2014/main" id="{9F3B40C1-F91E-4566-A095-F33EC528B55C}"/>
                </a:ext>
              </a:extLst>
            </p:cNvPr>
            <p:cNvSpPr/>
            <p:nvPr/>
          </p:nvSpPr>
          <p:spPr>
            <a:xfrm>
              <a:off x="4953657" y="3127725"/>
              <a:ext cx="22755" cy="106940"/>
            </a:xfrm>
            <a:custGeom>
              <a:avLst/>
              <a:gdLst/>
              <a:ahLst/>
              <a:cxnLst/>
              <a:rect l="l" t="t" r="r" b="b"/>
              <a:pathLst>
                <a:path w="869" h="4084">
                  <a:moveTo>
                    <a:pt x="869" y="0"/>
                  </a:moveTo>
                  <a:lnTo>
                    <a:pt x="0" y="258"/>
                  </a:lnTo>
                  <a:lnTo>
                    <a:pt x="0" y="4084"/>
                  </a:lnTo>
                  <a:lnTo>
                    <a:pt x="869" y="4084"/>
                  </a:lnTo>
                  <a:lnTo>
                    <a:pt x="869" y="0"/>
                  </a:lnTo>
                  <a:close/>
                </a:path>
              </a:pathLst>
            </a:custGeom>
            <a:solidFill>
              <a:srgbClr val="F4F7F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1282;p74">
              <a:extLst>
                <a:ext uri="{FF2B5EF4-FFF2-40B4-BE49-F238E27FC236}">
                  <a16:creationId xmlns:a16="http://schemas.microsoft.com/office/drawing/2014/main" id="{E8DF1AF4-7093-4C54-B518-ABA86AFF68BA}"/>
                </a:ext>
              </a:extLst>
            </p:cNvPr>
            <p:cNvSpPr/>
            <p:nvPr/>
          </p:nvSpPr>
          <p:spPr>
            <a:xfrm>
              <a:off x="5101288" y="3127725"/>
              <a:ext cx="22755" cy="106940"/>
            </a:xfrm>
            <a:custGeom>
              <a:avLst/>
              <a:gdLst/>
              <a:ahLst/>
              <a:cxnLst/>
              <a:rect l="l" t="t" r="r" b="b"/>
              <a:pathLst>
                <a:path w="869" h="4084">
                  <a:moveTo>
                    <a:pt x="0" y="0"/>
                  </a:moveTo>
                  <a:lnTo>
                    <a:pt x="0" y="4084"/>
                  </a:lnTo>
                  <a:lnTo>
                    <a:pt x="869" y="4084"/>
                  </a:lnTo>
                  <a:lnTo>
                    <a:pt x="869" y="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7F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1283;p74">
              <a:extLst>
                <a:ext uri="{FF2B5EF4-FFF2-40B4-BE49-F238E27FC236}">
                  <a16:creationId xmlns:a16="http://schemas.microsoft.com/office/drawing/2014/main" id="{18F65495-3B7E-4B29-9CA0-1FA06ED3D353}"/>
                </a:ext>
              </a:extLst>
            </p:cNvPr>
            <p:cNvSpPr/>
            <p:nvPr/>
          </p:nvSpPr>
          <p:spPr>
            <a:xfrm>
              <a:off x="4953657" y="3183421"/>
              <a:ext cx="11260" cy="51244"/>
            </a:xfrm>
            <a:custGeom>
              <a:avLst/>
              <a:gdLst/>
              <a:ahLst/>
              <a:cxnLst/>
              <a:rect l="l" t="t" r="r" b="b"/>
              <a:pathLst>
                <a:path w="430" h="1957">
                  <a:moveTo>
                    <a:pt x="0" y="1"/>
                  </a:moveTo>
                  <a:lnTo>
                    <a:pt x="0" y="1957"/>
                  </a:lnTo>
                  <a:lnTo>
                    <a:pt x="430" y="1957"/>
                  </a:lnTo>
                  <a:lnTo>
                    <a:pt x="430" y="440"/>
                  </a:lnTo>
                  <a:cubicBezTo>
                    <a:pt x="430" y="201"/>
                    <a:pt x="239" y="1"/>
                    <a:pt x="0" y="1"/>
                  </a:cubicBez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1284;p74">
              <a:extLst>
                <a:ext uri="{FF2B5EF4-FFF2-40B4-BE49-F238E27FC236}">
                  <a16:creationId xmlns:a16="http://schemas.microsoft.com/office/drawing/2014/main" id="{767120B3-CB91-4A77-B407-A0DA7B422B64}"/>
                </a:ext>
              </a:extLst>
            </p:cNvPr>
            <p:cNvSpPr/>
            <p:nvPr/>
          </p:nvSpPr>
          <p:spPr>
            <a:xfrm>
              <a:off x="5112521" y="3183421"/>
              <a:ext cx="11286" cy="51244"/>
            </a:xfrm>
            <a:custGeom>
              <a:avLst/>
              <a:gdLst/>
              <a:ahLst/>
              <a:cxnLst/>
              <a:rect l="l" t="t" r="r" b="b"/>
              <a:pathLst>
                <a:path w="431" h="1957">
                  <a:moveTo>
                    <a:pt x="430" y="1"/>
                  </a:moveTo>
                  <a:cubicBezTo>
                    <a:pt x="192" y="1"/>
                    <a:pt x="1" y="201"/>
                    <a:pt x="1" y="440"/>
                  </a:cubicBezTo>
                  <a:lnTo>
                    <a:pt x="1" y="1957"/>
                  </a:lnTo>
                  <a:lnTo>
                    <a:pt x="430" y="1957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1285;p74">
              <a:extLst>
                <a:ext uri="{FF2B5EF4-FFF2-40B4-BE49-F238E27FC236}">
                  <a16:creationId xmlns:a16="http://schemas.microsoft.com/office/drawing/2014/main" id="{DCA00390-07E1-4687-B1DF-8471937930FE}"/>
                </a:ext>
              </a:extLst>
            </p:cNvPr>
            <p:cNvSpPr/>
            <p:nvPr/>
          </p:nvSpPr>
          <p:spPr>
            <a:xfrm>
              <a:off x="5010112" y="2880172"/>
              <a:ext cx="110448" cy="44488"/>
            </a:xfrm>
            <a:custGeom>
              <a:avLst/>
              <a:gdLst/>
              <a:ahLst/>
              <a:cxnLst/>
              <a:rect l="l" t="t" r="r" b="b"/>
              <a:pathLst>
                <a:path w="4218" h="1699">
                  <a:moveTo>
                    <a:pt x="3811" y="1"/>
                  </a:moveTo>
                  <a:cubicBezTo>
                    <a:pt x="3775" y="1"/>
                    <a:pt x="3738" y="10"/>
                    <a:pt x="3702" y="29"/>
                  </a:cubicBezTo>
                  <a:cubicBezTo>
                    <a:pt x="3482" y="153"/>
                    <a:pt x="3063" y="315"/>
                    <a:pt x="2395" y="315"/>
                  </a:cubicBezTo>
                  <a:lnTo>
                    <a:pt x="229" y="315"/>
                  </a:lnTo>
                  <a:lnTo>
                    <a:pt x="182" y="344"/>
                  </a:lnTo>
                  <a:cubicBezTo>
                    <a:pt x="67" y="563"/>
                    <a:pt x="0" y="811"/>
                    <a:pt x="0" y="1059"/>
                  </a:cubicBezTo>
                  <a:lnTo>
                    <a:pt x="0" y="1069"/>
                  </a:lnTo>
                  <a:cubicBezTo>
                    <a:pt x="10" y="1374"/>
                    <a:pt x="277" y="1613"/>
                    <a:pt x="582" y="1613"/>
                  </a:cubicBezTo>
                  <a:lnTo>
                    <a:pt x="3521" y="1613"/>
                  </a:lnTo>
                  <a:cubicBezTo>
                    <a:pt x="3673" y="1613"/>
                    <a:pt x="3826" y="1641"/>
                    <a:pt x="3959" y="1699"/>
                  </a:cubicBezTo>
                  <a:cubicBezTo>
                    <a:pt x="4160" y="1298"/>
                    <a:pt x="4217" y="764"/>
                    <a:pt x="4017" y="144"/>
                  </a:cubicBezTo>
                  <a:cubicBezTo>
                    <a:pt x="3983" y="55"/>
                    <a:pt x="3901" y="1"/>
                    <a:pt x="3811" y="1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oogle Shape;11660;p74">
            <a:extLst>
              <a:ext uri="{FF2B5EF4-FFF2-40B4-BE49-F238E27FC236}">
                <a16:creationId xmlns:a16="http://schemas.microsoft.com/office/drawing/2014/main" id="{338B47F1-E8F5-401B-AB9F-E66E8D2B1887}"/>
              </a:ext>
            </a:extLst>
          </p:cNvPr>
          <p:cNvGrpSpPr/>
          <p:nvPr/>
        </p:nvGrpSpPr>
        <p:grpSpPr>
          <a:xfrm>
            <a:off x="616717" y="1166874"/>
            <a:ext cx="263081" cy="354754"/>
            <a:chOff x="6711770" y="3345794"/>
            <a:chExt cx="263081" cy="354754"/>
          </a:xfrm>
        </p:grpSpPr>
        <p:sp>
          <p:nvSpPr>
            <p:cNvPr id="141" name="Google Shape;11661;p74">
              <a:extLst>
                <a:ext uri="{FF2B5EF4-FFF2-40B4-BE49-F238E27FC236}">
                  <a16:creationId xmlns:a16="http://schemas.microsoft.com/office/drawing/2014/main" id="{272D7A63-DBF4-4A7D-A6F2-6D666A68BE16}"/>
                </a:ext>
              </a:extLst>
            </p:cNvPr>
            <p:cNvSpPr/>
            <p:nvPr/>
          </p:nvSpPr>
          <p:spPr>
            <a:xfrm>
              <a:off x="6768984" y="3465957"/>
              <a:ext cx="148652" cy="148652"/>
            </a:xfrm>
            <a:custGeom>
              <a:avLst/>
              <a:gdLst/>
              <a:ahLst/>
              <a:cxnLst/>
              <a:rect l="l" t="t" r="r" b="b"/>
              <a:pathLst>
                <a:path w="5677" h="5677">
                  <a:moveTo>
                    <a:pt x="0" y="0"/>
                  </a:moveTo>
                  <a:lnTo>
                    <a:pt x="0" y="5677"/>
                  </a:lnTo>
                  <a:lnTo>
                    <a:pt x="5676" y="5677"/>
                  </a:lnTo>
                  <a:lnTo>
                    <a:pt x="56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1662;p74">
              <a:extLst>
                <a:ext uri="{FF2B5EF4-FFF2-40B4-BE49-F238E27FC236}">
                  <a16:creationId xmlns:a16="http://schemas.microsoft.com/office/drawing/2014/main" id="{A5D6163A-070B-4097-971A-9E1DEE9DE4F1}"/>
                </a:ext>
              </a:extLst>
            </p:cNvPr>
            <p:cNvSpPr/>
            <p:nvPr/>
          </p:nvSpPr>
          <p:spPr>
            <a:xfrm>
              <a:off x="6711770" y="3545900"/>
              <a:ext cx="263081" cy="154649"/>
            </a:xfrm>
            <a:custGeom>
              <a:avLst/>
              <a:gdLst/>
              <a:ahLst/>
              <a:cxnLst/>
              <a:rect l="l" t="t" r="r" b="b"/>
              <a:pathLst>
                <a:path w="10047" h="5906">
                  <a:moveTo>
                    <a:pt x="3712" y="0"/>
                  </a:moveTo>
                  <a:lnTo>
                    <a:pt x="3712" y="1135"/>
                  </a:lnTo>
                  <a:cubicBezTo>
                    <a:pt x="3712" y="1498"/>
                    <a:pt x="3473" y="1832"/>
                    <a:pt x="3130" y="1956"/>
                  </a:cubicBezTo>
                  <a:lnTo>
                    <a:pt x="869" y="2748"/>
                  </a:lnTo>
                  <a:cubicBezTo>
                    <a:pt x="353" y="2939"/>
                    <a:pt x="1" y="3435"/>
                    <a:pt x="1" y="3988"/>
                  </a:cubicBezTo>
                  <a:lnTo>
                    <a:pt x="1" y="5247"/>
                  </a:lnTo>
                  <a:cubicBezTo>
                    <a:pt x="1" y="5610"/>
                    <a:pt x="296" y="5905"/>
                    <a:pt x="649" y="5905"/>
                  </a:cubicBezTo>
                  <a:lnTo>
                    <a:pt x="9388" y="5905"/>
                  </a:lnTo>
                  <a:cubicBezTo>
                    <a:pt x="9750" y="5905"/>
                    <a:pt x="10046" y="5610"/>
                    <a:pt x="10046" y="5247"/>
                  </a:cubicBezTo>
                  <a:lnTo>
                    <a:pt x="10046" y="3988"/>
                  </a:lnTo>
                  <a:cubicBezTo>
                    <a:pt x="10046" y="3435"/>
                    <a:pt x="9693" y="2939"/>
                    <a:pt x="9178" y="2748"/>
                  </a:cubicBezTo>
                  <a:lnTo>
                    <a:pt x="6917" y="1956"/>
                  </a:lnTo>
                  <a:cubicBezTo>
                    <a:pt x="6574" y="1832"/>
                    <a:pt x="6335" y="1498"/>
                    <a:pt x="6335" y="1135"/>
                  </a:cubicBezTo>
                  <a:lnTo>
                    <a:pt x="6335" y="0"/>
                  </a:lnTo>
                  <a:lnTo>
                    <a:pt x="3712" y="0"/>
                  </a:lnTo>
                  <a:close/>
                </a:path>
              </a:pathLst>
            </a:custGeom>
            <a:solidFill>
              <a:srgbClr val="ACB9C4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1663;p74">
              <a:extLst>
                <a:ext uri="{FF2B5EF4-FFF2-40B4-BE49-F238E27FC236}">
                  <a16:creationId xmlns:a16="http://schemas.microsoft.com/office/drawing/2014/main" id="{4A26AB5E-F1B9-4CF0-A544-93CCB6642331}"/>
                </a:ext>
              </a:extLst>
            </p:cNvPr>
            <p:cNvSpPr/>
            <p:nvPr/>
          </p:nvSpPr>
          <p:spPr>
            <a:xfrm>
              <a:off x="6760474" y="3545900"/>
              <a:ext cx="165646" cy="143153"/>
            </a:xfrm>
            <a:custGeom>
              <a:avLst/>
              <a:gdLst/>
              <a:ahLst/>
              <a:cxnLst/>
              <a:rect l="l" t="t" r="r" b="b"/>
              <a:pathLst>
                <a:path w="6326" h="5467">
                  <a:moveTo>
                    <a:pt x="1852" y="0"/>
                  </a:moveTo>
                  <a:lnTo>
                    <a:pt x="1852" y="1135"/>
                  </a:lnTo>
                  <a:cubicBezTo>
                    <a:pt x="1852" y="1498"/>
                    <a:pt x="1613" y="1832"/>
                    <a:pt x="1270" y="1956"/>
                  </a:cubicBezTo>
                  <a:lnTo>
                    <a:pt x="1" y="2404"/>
                  </a:lnTo>
                  <a:cubicBezTo>
                    <a:pt x="58" y="4112"/>
                    <a:pt x="1460" y="5467"/>
                    <a:pt x="3168" y="5467"/>
                  </a:cubicBezTo>
                  <a:cubicBezTo>
                    <a:pt x="4866" y="5467"/>
                    <a:pt x="6269" y="4112"/>
                    <a:pt x="6326" y="2404"/>
                  </a:cubicBezTo>
                  <a:lnTo>
                    <a:pt x="5057" y="1956"/>
                  </a:lnTo>
                  <a:cubicBezTo>
                    <a:pt x="4704" y="1832"/>
                    <a:pt x="4475" y="1498"/>
                    <a:pt x="4475" y="1135"/>
                  </a:cubicBezTo>
                  <a:lnTo>
                    <a:pt x="4475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899CA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1664;p74">
              <a:extLst>
                <a:ext uri="{FF2B5EF4-FFF2-40B4-BE49-F238E27FC236}">
                  <a16:creationId xmlns:a16="http://schemas.microsoft.com/office/drawing/2014/main" id="{10435A9E-3D8A-4C79-8BFB-E5735D6BDF06}"/>
                </a:ext>
              </a:extLst>
            </p:cNvPr>
            <p:cNvSpPr/>
            <p:nvPr/>
          </p:nvSpPr>
          <p:spPr>
            <a:xfrm>
              <a:off x="6771969" y="3545900"/>
              <a:ext cx="142918" cy="131658"/>
            </a:xfrm>
            <a:custGeom>
              <a:avLst/>
              <a:gdLst/>
              <a:ahLst/>
              <a:cxnLst/>
              <a:rect l="l" t="t" r="r" b="b"/>
              <a:pathLst>
                <a:path w="5458" h="5028">
                  <a:moveTo>
                    <a:pt x="1413" y="0"/>
                  </a:moveTo>
                  <a:lnTo>
                    <a:pt x="1413" y="1135"/>
                  </a:lnTo>
                  <a:cubicBezTo>
                    <a:pt x="1413" y="1498"/>
                    <a:pt x="1184" y="1832"/>
                    <a:pt x="831" y="1956"/>
                  </a:cubicBezTo>
                  <a:lnTo>
                    <a:pt x="1" y="2252"/>
                  </a:lnTo>
                  <a:lnTo>
                    <a:pt x="1" y="2299"/>
                  </a:lnTo>
                  <a:cubicBezTo>
                    <a:pt x="1" y="3797"/>
                    <a:pt x="1222" y="5028"/>
                    <a:pt x="2729" y="5028"/>
                  </a:cubicBezTo>
                  <a:cubicBezTo>
                    <a:pt x="4236" y="5028"/>
                    <a:pt x="5457" y="3807"/>
                    <a:pt x="5457" y="2299"/>
                  </a:cubicBezTo>
                  <a:lnTo>
                    <a:pt x="5457" y="2252"/>
                  </a:lnTo>
                  <a:lnTo>
                    <a:pt x="4618" y="1956"/>
                  </a:lnTo>
                  <a:cubicBezTo>
                    <a:pt x="4275" y="1832"/>
                    <a:pt x="4036" y="1498"/>
                    <a:pt x="4036" y="1135"/>
                  </a:cubicBezTo>
                  <a:lnTo>
                    <a:pt x="4036" y="0"/>
                  </a:lnTo>
                  <a:lnTo>
                    <a:pt x="1413" y="0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1665;p74">
              <a:extLst>
                <a:ext uri="{FF2B5EF4-FFF2-40B4-BE49-F238E27FC236}">
                  <a16:creationId xmlns:a16="http://schemas.microsoft.com/office/drawing/2014/main" id="{5B54066B-3147-4DF8-970B-AF2B973D4496}"/>
                </a:ext>
              </a:extLst>
            </p:cNvPr>
            <p:cNvSpPr/>
            <p:nvPr/>
          </p:nvSpPr>
          <p:spPr>
            <a:xfrm>
              <a:off x="6808942" y="3545900"/>
              <a:ext cx="68736" cy="28804"/>
            </a:xfrm>
            <a:custGeom>
              <a:avLst/>
              <a:gdLst/>
              <a:ahLst/>
              <a:cxnLst/>
              <a:rect l="l" t="t" r="r" b="b"/>
              <a:pathLst>
                <a:path w="2625" h="1100">
                  <a:moveTo>
                    <a:pt x="1" y="0"/>
                  </a:moveTo>
                  <a:lnTo>
                    <a:pt x="1" y="821"/>
                  </a:lnTo>
                  <a:cubicBezTo>
                    <a:pt x="420" y="1007"/>
                    <a:pt x="866" y="1100"/>
                    <a:pt x="1312" y="1100"/>
                  </a:cubicBezTo>
                  <a:cubicBezTo>
                    <a:pt x="1758" y="1100"/>
                    <a:pt x="2204" y="1007"/>
                    <a:pt x="2624" y="821"/>
                  </a:cubicBezTo>
                  <a:lnTo>
                    <a:pt x="2624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1666;p74">
              <a:extLst>
                <a:ext uri="{FF2B5EF4-FFF2-40B4-BE49-F238E27FC236}">
                  <a16:creationId xmlns:a16="http://schemas.microsoft.com/office/drawing/2014/main" id="{FDB10AAB-9B36-457B-802E-571A81A13713}"/>
                </a:ext>
              </a:extLst>
            </p:cNvPr>
            <p:cNvSpPr/>
            <p:nvPr/>
          </p:nvSpPr>
          <p:spPr>
            <a:xfrm>
              <a:off x="6768984" y="3414504"/>
              <a:ext cx="148652" cy="148652"/>
            </a:xfrm>
            <a:custGeom>
              <a:avLst/>
              <a:gdLst/>
              <a:ahLst/>
              <a:cxnLst/>
              <a:rect l="l" t="t" r="r" b="b"/>
              <a:pathLst>
                <a:path w="5677" h="5677">
                  <a:moveTo>
                    <a:pt x="0" y="0"/>
                  </a:moveTo>
                  <a:lnTo>
                    <a:pt x="0" y="2834"/>
                  </a:lnTo>
                  <a:cubicBezTo>
                    <a:pt x="0" y="4408"/>
                    <a:pt x="1269" y="5676"/>
                    <a:pt x="2843" y="5676"/>
                  </a:cubicBezTo>
                  <a:cubicBezTo>
                    <a:pt x="4408" y="5676"/>
                    <a:pt x="5676" y="4408"/>
                    <a:pt x="5676" y="2834"/>
                  </a:cubicBezTo>
                  <a:lnTo>
                    <a:pt x="56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1667;p74">
              <a:extLst>
                <a:ext uri="{FF2B5EF4-FFF2-40B4-BE49-F238E27FC236}">
                  <a16:creationId xmlns:a16="http://schemas.microsoft.com/office/drawing/2014/main" id="{7BE9F303-EB2A-4519-89C9-59B27BF6B67E}"/>
                </a:ext>
              </a:extLst>
            </p:cNvPr>
            <p:cNvSpPr/>
            <p:nvPr/>
          </p:nvSpPr>
          <p:spPr>
            <a:xfrm>
              <a:off x="6803208" y="3466324"/>
              <a:ext cx="11495" cy="17151"/>
            </a:xfrm>
            <a:custGeom>
              <a:avLst/>
              <a:gdLst/>
              <a:ahLst/>
              <a:cxnLst/>
              <a:rect l="l" t="t" r="r" b="b"/>
              <a:pathLst>
                <a:path w="439" h="655">
                  <a:moveTo>
                    <a:pt x="220" y="1"/>
                  </a:moveTo>
                  <a:cubicBezTo>
                    <a:pt x="110" y="1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59"/>
                    <a:pt x="105" y="654"/>
                    <a:pt x="220" y="654"/>
                  </a:cubicBezTo>
                  <a:cubicBezTo>
                    <a:pt x="344" y="654"/>
                    <a:pt x="439" y="55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29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1668;p74">
              <a:extLst>
                <a:ext uri="{FF2B5EF4-FFF2-40B4-BE49-F238E27FC236}">
                  <a16:creationId xmlns:a16="http://schemas.microsoft.com/office/drawing/2014/main" id="{D7FA8827-0AC4-46B9-8050-D4571D9B9B9D}"/>
                </a:ext>
              </a:extLst>
            </p:cNvPr>
            <p:cNvSpPr/>
            <p:nvPr/>
          </p:nvSpPr>
          <p:spPr>
            <a:xfrm>
              <a:off x="6871891" y="3466324"/>
              <a:ext cx="11521" cy="17151"/>
            </a:xfrm>
            <a:custGeom>
              <a:avLst/>
              <a:gdLst/>
              <a:ahLst/>
              <a:cxnLst/>
              <a:rect l="l" t="t" r="r" b="b"/>
              <a:pathLst>
                <a:path w="440" h="655">
                  <a:moveTo>
                    <a:pt x="220" y="1"/>
                  </a:moveTo>
                  <a:cubicBezTo>
                    <a:pt x="110" y="1"/>
                    <a:pt x="1" y="72"/>
                    <a:pt x="1" y="215"/>
                  </a:cubicBezTo>
                  <a:lnTo>
                    <a:pt x="1" y="435"/>
                  </a:lnTo>
                  <a:cubicBezTo>
                    <a:pt x="1" y="559"/>
                    <a:pt x="96" y="654"/>
                    <a:pt x="220" y="654"/>
                  </a:cubicBezTo>
                  <a:cubicBezTo>
                    <a:pt x="344" y="654"/>
                    <a:pt x="439" y="55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30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1669;p74">
              <a:extLst>
                <a:ext uri="{FF2B5EF4-FFF2-40B4-BE49-F238E27FC236}">
                  <a16:creationId xmlns:a16="http://schemas.microsoft.com/office/drawing/2014/main" id="{DAA1737A-5727-4F7F-8184-EC6F90C33332}"/>
                </a:ext>
              </a:extLst>
            </p:cNvPr>
            <p:cNvSpPr/>
            <p:nvPr/>
          </p:nvSpPr>
          <p:spPr>
            <a:xfrm>
              <a:off x="6817976" y="3506361"/>
              <a:ext cx="50668" cy="17334"/>
            </a:xfrm>
            <a:custGeom>
              <a:avLst/>
              <a:gdLst/>
              <a:ahLst/>
              <a:cxnLst/>
              <a:rect l="l" t="t" r="r" b="b"/>
              <a:pathLst>
                <a:path w="1935" h="662">
                  <a:moveTo>
                    <a:pt x="312" y="1"/>
                  </a:moveTo>
                  <a:cubicBezTo>
                    <a:pt x="143" y="1"/>
                    <a:pt x="0" y="223"/>
                    <a:pt x="161" y="385"/>
                  </a:cubicBezTo>
                  <a:cubicBezTo>
                    <a:pt x="371" y="567"/>
                    <a:pt x="650" y="662"/>
                    <a:pt x="932" y="662"/>
                  </a:cubicBezTo>
                  <a:cubicBezTo>
                    <a:pt x="945" y="662"/>
                    <a:pt x="959" y="662"/>
                    <a:pt x="972" y="661"/>
                  </a:cubicBezTo>
                  <a:cubicBezTo>
                    <a:pt x="986" y="662"/>
                    <a:pt x="999" y="662"/>
                    <a:pt x="1012" y="662"/>
                  </a:cubicBezTo>
                  <a:cubicBezTo>
                    <a:pt x="1294" y="662"/>
                    <a:pt x="1564" y="567"/>
                    <a:pt x="1773" y="385"/>
                  </a:cubicBezTo>
                  <a:cubicBezTo>
                    <a:pt x="1935" y="223"/>
                    <a:pt x="1792" y="1"/>
                    <a:pt x="1622" y="1"/>
                  </a:cubicBezTo>
                  <a:cubicBezTo>
                    <a:pt x="1571" y="1"/>
                    <a:pt x="1517" y="21"/>
                    <a:pt x="1468" y="70"/>
                  </a:cubicBezTo>
                  <a:cubicBezTo>
                    <a:pt x="1320" y="175"/>
                    <a:pt x="1146" y="227"/>
                    <a:pt x="971" y="227"/>
                  </a:cubicBezTo>
                  <a:cubicBezTo>
                    <a:pt x="796" y="227"/>
                    <a:pt x="619" y="175"/>
                    <a:pt x="466" y="70"/>
                  </a:cubicBezTo>
                  <a:cubicBezTo>
                    <a:pt x="418" y="21"/>
                    <a:pt x="364" y="1"/>
                    <a:pt x="312" y="1"/>
                  </a:cubicBez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1670;p74">
              <a:extLst>
                <a:ext uri="{FF2B5EF4-FFF2-40B4-BE49-F238E27FC236}">
                  <a16:creationId xmlns:a16="http://schemas.microsoft.com/office/drawing/2014/main" id="{6AA6E0AF-3744-4E72-9A29-B5C988B8D7A9}"/>
                </a:ext>
              </a:extLst>
            </p:cNvPr>
            <p:cNvSpPr/>
            <p:nvPr/>
          </p:nvSpPr>
          <p:spPr>
            <a:xfrm>
              <a:off x="6768748" y="3414504"/>
              <a:ext cx="148888" cy="148652"/>
            </a:xfrm>
            <a:custGeom>
              <a:avLst/>
              <a:gdLst/>
              <a:ahLst/>
              <a:cxnLst/>
              <a:rect l="l" t="t" r="r" b="b"/>
              <a:pathLst>
                <a:path w="5686" h="5677">
                  <a:moveTo>
                    <a:pt x="9" y="0"/>
                  </a:moveTo>
                  <a:lnTo>
                    <a:pt x="9" y="2834"/>
                  </a:lnTo>
                  <a:cubicBezTo>
                    <a:pt x="0" y="4421"/>
                    <a:pt x="1293" y="5677"/>
                    <a:pt x="2825" y="5677"/>
                  </a:cubicBezTo>
                  <a:cubicBezTo>
                    <a:pt x="2979" y="5677"/>
                    <a:pt x="3134" y="5664"/>
                    <a:pt x="3291" y="5638"/>
                  </a:cubicBezTo>
                  <a:cubicBezTo>
                    <a:pt x="1908" y="5419"/>
                    <a:pt x="887" y="4236"/>
                    <a:pt x="887" y="2834"/>
                  </a:cubicBezTo>
                  <a:lnTo>
                    <a:pt x="887" y="2681"/>
                  </a:lnTo>
                  <a:cubicBezTo>
                    <a:pt x="887" y="2433"/>
                    <a:pt x="1030" y="2204"/>
                    <a:pt x="1259" y="2099"/>
                  </a:cubicBezTo>
                  <a:cubicBezTo>
                    <a:pt x="1879" y="1784"/>
                    <a:pt x="2423" y="1326"/>
                    <a:pt x="2852" y="773"/>
                  </a:cubicBezTo>
                  <a:cubicBezTo>
                    <a:pt x="3339" y="1393"/>
                    <a:pt x="4331" y="2395"/>
                    <a:pt x="5685" y="2395"/>
                  </a:cubicBezTo>
                  <a:lnTo>
                    <a:pt x="5685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1671;p74">
              <a:extLst>
                <a:ext uri="{FF2B5EF4-FFF2-40B4-BE49-F238E27FC236}">
                  <a16:creationId xmlns:a16="http://schemas.microsoft.com/office/drawing/2014/main" id="{63FE0FEE-64C1-4712-B16B-49D7C094E454}"/>
                </a:ext>
              </a:extLst>
            </p:cNvPr>
            <p:cNvSpPr/>
            <p:nvPr/>
          </p:nvSpPr>
          <p:spPr>
            <a:xfrm>
              <a:off x="6745994" y="3345794"/>
              <a:ext cx="194633" cy="268318"/>
            </a:xfrm>
            <a:custGeom>
              <a:avLst/>
              <a:gdLst/>
              <a:ahLst/>
              <a:cxnLst/>
              <a:rect l="l" t="t" r="r" b="b"/>
              <a:pathLst>
                <a:path w="7433" h="10247">
                  <a:moveTo>
                    <a:pt x="3712" y="1"/>
                  </a:moveTo>
                  <a:cubicBezTo>
                    <a:pt x="1670" y="1"/>
                    <a:pt x="0" y="1661"/>
                    <a:pt x="0" y="3712"/>
                  </a:cubicBezTo>
                  <a:lnTo>
                    <a:pt x="0" y="10237"/>
                  </a:lnTo>
                  <a:lnTo>
                    <a:pt x="878" y="9932"/>
                  </a:lnTo>
                  <a:lnTo>
                    <a:pt x="878" y="5009"/>
                  </a:lnTo>
                  <a:cubicBezTo>
                    <a:pt x="878" y="4790"/>
                    <a:pt x="1031" y="4599"/>
                    <a:pt x="1241" y="4561"/>
                  </a:cubicBezTo>
                  <a:cubicBezTo>
                    <a:pt x="2385" y="4380"/>
                    <a:pt x="3196" y="3397"/>
                    <a:pt x="3540" y="2901"/>
                  </a:cubicBezTo>
                  <a:cubicBezTo>
                    <a:pt x="3583" y="2839"/>
                    <a:pt x="3650" y="2808"/>
                    <a:pt x="3716" y="2808"/>
                  </a:cubicBezTo>
                  <a:cubicBezTo>
                    <a:pt x="3783" y="2808"/>
                    <a:pt x="3850" y="2839"/>
                    <a:pt x="3893" y="2901"/>
                  </a:cubicBezTo>
                  <a:cubicBezTo>
                    <a:pt x="4236" y="3397"/>
                    <a:pt x="5047" y="4380"/>
                    <a:pt x="6192" y="4561"/>
                  </a:cubicBezTo>
                  <a:cubicBezTo>
                    <a:pt x="6402" y="4599"/>
                    <a:pt x="6564" y="4790"/>
                    <a:pt x="6554" y="5009"/>
                  </a:cubicBezTo>
                  <a:lnTo>
                    <a:pt x="6554" y="9932"/>
                  </a:lnTo>
                  <a:lnTo>
                    <a:pt x="7432" y="10247"/>
                  </a:lnTo>
                  <a:lnTo>
                    <a:pt x="7432" y="3712"/>
                  </a:lnTo>
                  <a:cubicBezTo>
                    <a:pt x="7432" y="1661"/>
                    <a:pt x="5763" y="1"/>
                    <a:pt x="3712" y="1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1672;p74">
              <a:extLst>
                <a:ext uri="{FF2B5EF4-FFF2-40B4-BE49-F238E27FC236}">
                  <a16:creationId xmlns:a16="http://schemas.microsoft.com/office/drawing/2014/main" id="{FD650F75-2E80-42C1-BA38-A22E84A59220}"/>
                </a:ext>
              </a:extLst>
            </p:cNvPr>
            <p:cNvSpPr/>
            <p:nvPr/>
          </p:nvSpPr>
          <p:spPr>
            <a:xfrm>
              <a:off x="6771969" y="3592352"/>
              <a:ext cx="142918" cy="83713"/>
            </a:xfrm>
            <a:custGeom>
              <a:avLst/>
              <a:gdLst/>
              <a:ahLst/>
              <a:cxnLst/>
              <a:rect l="l" t="t" r="r" b="b"/>
              <a:pathLst>
                <a:path w="5458" h="3197">
                  <a:moveTo>
                    <a:pt x="1126" y="1"/>
                  </a:moveTo>
                  <a:cubicBezTo>
                    <a:pt x="1041" y="87"/>
                    <a:pt x="945" y="144"/>
                    <a:pt x="831" y="182"/>
                  </a:cubicBezTo>
                  <a:lnTo>
                    <a:pt x="1" y="478"/>
                  </a:lnTo>
                  <a:lnTo>
                    <a:pt x="1" y="525"/>
                  </a:lnTo>
                  <a:cubicBezTo>
                    <a:pt x="29" y="2004"/>
                    <a:pt x="1241" y="3197"/>
                    <a:pt x="2729" y="3197"/>
                  </a:cubicBezTo>
                  <a:cubicBezTo>
                    <a:pt x="4217" y="3197"/>
                    <a:pt x="5429" y="2004"/>
                    <a:pt x="5457" y="525"/>
                  </a:cubicBezTo>
                  <a:cubicBezTo>
                    <a:pt x="5457" y="506"/>
                    <a:pt x="5457" y="487"/>
                    <a:pt x="5457" y="478"/>
                  </a:cubicBezTo>
                  <a:lnTo>
                    <a:pt x="4618" y="182"/>
                  </a:lnTo>
                  <a:cubicBezTo>
                    <a:pt x="4513" y="144"/>
                    <a:pt x="4408" y="87"/>
                    <a:pt x="4322" y="1"/>
                  </a:cubicBezTo>
                  <a:lnTo>
                    <a:pt x="2729" y="1069"/>
                  </a:lnTo>
                  <a:lnTo>
                    <a:pt x="1126" y="1"/>
                  </a:lnTo>
                  <a:close/>
                </a:path>
              </a:pathLst>
            </a:custGeom>
            <a:solidFill>
              <a:srgbClr val="E7E9EC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1673;p74">
              <a:extLst>
                <a:ext uri="{FF2B5EF4-FFF2-40B4-BE49-F238E27FC236}">
                  <a16:creationId xmlns:a16="http://schemas.microsoft.com/office/drawing/2014/main" id="{C4266A4F-1D27-4A90-9322-561CB9930BB8}"/>
                </a:ext>
              </a:extLst>
            </p:cNvPr>
            <p:cNvSpPr/>
            <p:nvPr/>
          </p:nvSpPr>
          <p:spPr>
            <a:xfrm>
              <a:off x="6776211" y="3592352"/>
              <a:ext cx="134172" cy="64467"/>
            </a:xfrm>
            <a:custGeom>
              <a:avLst/>
              <a:gdLst/>
              <a:ahLst/>
              <a:cxnLst/>
              <a:rect l="l" t="t" r="r" b="b"/>
              <a:pathLst>
                <a:path w="5124" h="2462">
                  <a:moveTo>
                    <a:pt x="964" y="1"/>
                  </a:moveTo>
                  <a:cubicBezTo>
                    <a:pt x="879" y="77"/>
                    <a:pt x="783" y="134"/>
                    <a:pt x="669" y="182"/>
                  </a:cubicBezTo>
                  <a:lnTo>
                    <a:pt x="1" y="420"/>
                  </a:lnTo>
                  <a:cubicBezTo>
                    <a:pt x="1" y="430"/>
                    <a:pt x="20" y="449"/>
                    <a:pt x="20" y="468"/>
                  </a:cubicBezTo>
                  <a:lnTo>
                    <a:pt x="735" y="2071"/>
                  </a:lnTo>
                  <a:cubicBezTo>
                    <a:pt x="849" y="2322"/>
                    <a:pt x="1091" y="2461"/>
                    <a:pt x="1338" y="2461"/>
                  </a:cubicBezTo>
                  <a:cubicBezTo>
                    <a:pt x="1484" y="2461"/>
                    <a:pt x="1632" y="2412"/>
                    <a:pt x="1756" y="2309"/>
                  </a:cubicBezTo>
                  <a:lnTo>
                    <a:pt x="2567" y="1642"/>
                  </a:lnTo>
                  <a:lnTo>
                    <a:pt x="3378" y="2309"/>
                  </a:lnTo>
                  <a:cubicBezTo>
                    <a:pt x="3502" y="2412"/>
                    <a:pt x="3650" y="2461"/>
                    <a:pt x="3796" y="2461"/>
                  </a:cubicBezTo>
                  <a:cubicBezTo>
                    <a:pt x="4042" y="2461"/>
                    <a:pt x="4281" y="2322"/>
                    <a:pt x="4389" y="2071"/>
                  </a:cubicBezTo>
                  <a:lnTo>
                    <a:pt x="5105" y="468"/>
                  </a:lnTo>
                  <a:cubicBezTo>
                    <a:pt x="5114" y="449"/>
                    <a:pt x="5114" y="430"/>
                    <a:pt x="5124" y="420"/>
                  </a:cubicBezTo>
                  <a:lnTo>
                    <a:pt x="4456" y="182"/>
                  </a:lnTo>
                  <a:cubicBezTo>
                    <a:pt x="4351" y="134"/>
                    <a:pt x="4246" y="77"/>
                    <a:pt x="4160" y="1"/>
                  </a:cubicBezTo>
                  <a:lnTo>
                    <a:pt x="2567" y="1069"/>
                  </a:lnTo>
                  <a:lnTo>
                    <a:pt x="964" y="1"/>
                  </a:ln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1674;p74">
              <a:extLst>
                <a:ext uri="{FF2B5EF4-FFF2-40B4-BE49-F238E27FC236}">
                  <a16:creationId xmlns:a16="http://schemas.microsoft.com/office/drawing/2014/main" id="{C4629FBD-3FE8-4323-B546-D04568A0FB9D}"/>
                </a:ext>
              </a:extLst>
            </p:cNvPr>
            <p:cNvSpPr/>
            <p:nvPr/>
          </p:nvSpPr>
          <p:spPr>
            <a:xfrm>
              <a:off x="6786450" y="3582664"/>
              <a:ext cx="57005" cy="62818"/>
            </a:xfrm>
            <a:custGeom>
              <a:avLst/>
              <a:gdLst/>
              <a:ahLst/>
              <a:cxnLst/>
              <a:rect l="l" t="t" r="r" b="b"/>
              <a:pathLst>
                <a:path w="2177" h="2399">
                  <a:moveTo>
                    <a:pt x="645" y="1"/>
                  </a:moveTo>
                  <a:cubicBezTo>
                    <a:pt x="588" y="1"/>
                    <a:pt x="530" y="22"/>
                    <a:pt x="488" y="65"/>
                  </a:cubicBezTo>
                  <a:lnTo>
                    <a:pt x="68" y="495"/>
                  </a:lnTo>
                  <a:cubicBezTo>
                    <a:pt x="20" y="533"/>
                    <a:pt x="1" y="600"/>
                    <a:pt x="30" y="666"/>
                  </a:cubicBezTo>
                  <a:lnTo>
                    <a:pt x="745" y="2269"/>
                  </a:lnTo>
                  <a:cubicBezTo>
                    <a:pt x="781" y="2352"/>
                    <a:pt x="861" y="2398"/>
                    <a:pt x="944" y="2398"/>
                  </a:cubicBezTo>
                  <a:cubicBezTo>
                    <a:pt x="994" y="2398"/>
                    <a:pt x="1045" y="2381"/>
                    <a:pt x="1089" y="2345"/>
                  </a:cubicBezTo>
                  <a:lnTo>
                    <a:pt x="2176" y="1439"/>
                  </a:lnTo>
                  <a:lnTo>
                    <a:pt x="802" y="65"/>
                  </a:lnTo>
                  <a:cubicBezTo>
                    <a:pt x="759" y="22"/>
                    <a:pt x="702" y="1"/>
                    <a:pt x="6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1675;p74">
              <a:extLst>
                <a:ext uri="{FF2B5EF4-FFF2-40B4-BE49-F238E27FC236}">
                  <a16:creationId xmlns:a16="http://schemas.microsoft.com/office/drawing/2014/main" id="{267B8873-678C-4C28-B204-95A15E362858}"/>
                </a:ext>
              </a:extLst>
            </p:cNvPr>
            <p:cNvSpPr/>
            <p:nvPr/>
          </p:nvSpPr>
          <p:spPr>
            <a:xfrm>
              <a:off x="6843428" y="3582664"/>
              <a:ext cx="56717" cy="62818"/>
            </a:xfrm>
            <a:custGeom>
              <a:avLst/>
              <a:gdLst/>
              <a:ahLst/>
              <a:cxnLst/>
              <a:rect l="l" t="t" r="r" b="b"/>
              <a:pathLst>
                <a:path w="2166" h="2399">
                  <a:moveTo>
                    <a:pt x="1526" y="1"/>
                  </a:moveTo>
                  <a:cubicBezTo>
                    <a:pt x="1472" y="1"/>
                    <a:pt x="1417" y="22"/>
                    <a:pt x="1374" y="65"/>
                  </a:cubicBezTo>
                  <a:lnTo>
                    <a:pt x="0" y="1439"/>
                  </a:lnTo>
                  <a:lnTo>
                    <a:pt x="1088" y="2345"/>
                  </a:lnTo>
                  <a:cubicBezTo>
                    <a:pt x="1127" y="2381"/>
                    <a:pt x="1176" y="2398"/>
                    <a:pt x="1225" y="2398"/>
                  </a:cubicBezTo>
                  <a:cubicBezTo>
                    <a:pt x="1306" y="2398"/>
                    <a:pt x="1386" y="2352"/>
                    <a:pt x="1422" y="2269"/>
                  </a:cubicBezTo>
                  <a:lnTo>
                    <a:pt x="2137" y="666"/>
                  </a:lnTo>
                  <a:cubicBezTo>
                    <a:pt x="2166" y="600"/>
                    <a:pt x="2156" y="533"/>
                    <a:pt x="2108" y="485"/>
                  </a:cubicBezTo>
                  <a:lnTo>
                    <a:pt x="1679" y="65"/>
                  </a:lnTo>
                  <a:cubicBezTo>
                    <a:pt x="1636" y="22"/>
                    <a:pt x="1581" y="1"/>
                    <a:pt x="15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1676;p74">
              <a:extLst>
                <a:ext uri="{FF2B5EF4-FFF2-40B4-BE49-F238E27FC236}">
                  <a16:creationId xmlns:a16="http://schemas.microsoft.com/office/drawing/2014/main" id="{366D61A2-088F-44BD-9F0F-FB36145D2402}"/>
                </a:ext>
              </a:extLst>
            </p:cNvPr>
            <p:cNvSpPr/>
            <p:nvPr/>
          </p:nvSpPr>
          <p:spPr>
            <a:xfrm>
              <a:off x="6714519" y="3627335"/>
              <a:ext cx="48730" cy="72951"/>
            </a:xfrm>
            <a:custGeom>
              <a:avLst/>
              <a:gdLst/>
              <a:ahLst/>
              <a:cxnLst/>
              <a:rect l="l" t="t" r="r" b="b"/>
              <a:pathLst>
                <a:path w="1861" h="2786">
                  <a:moveTo>
                    <a:pt x="239" y="0"/>
                  </a:moveTo>
                  <a:cubicBezTo>
                    <a:pt x="134" y="115"/>
                    <a:pt x="58" y="239"/>
                    <a:pt x="0" y="372"/>
                  </a:cubicBezTo>
                  <a:lnTo>
                    <a:pt x="1193" y="1384"/>
                  </a:lnTo>
                  <a:cubicBezTo>
                    <a:pt x="1336" y="1508"/>
                    <a:pt x="1422" y="1689"/>
                    <a:pt x="1422" y="1880"/>
                  </a:cubicBezTo>
                  <a:lnTo>
                    <a:pt x="1422" y="2786"/>
                  </a:lnTo>
                  <a:lnTo>
                    <a:pt x="1861" y="2786"/>
                  </a:lnTo>
                  <a:lnTo>
                    <a:pt x="1861" y="1889"/>
                  </a:lnTo>
                  <a:cubicBezTo>
                    <a:pt x="1861" y="1565"/>
                    <a:pt x="1718" y="1260"/>
                    <a:pt x="1479" y="1050"/>
                  </a:cubicBezTo>
                  <a:lnTo>
                    <a:pt x="239" y="0"/>
                  </a:lnTo>
                  <a:close/>
                </a:path>
              </a:pathLst>
            </a:custGeom>
            <a:solidFill>
              <a:srgbClr val="899CA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1677;p74">
              <a:extLst>
                <a:ext uri="{FF2B5EF4-FFF2-40B4-BE49-F238E27FC236}">
                  <a16:creationId xmlns:a16="http://schemas.microsoft.com/office/drawing/2014/main" id="{51E3EA57-3285-42BC-B843-0D5E6AA1C280}"/>
                </a:ext>
              </a:extLst>
            </p:cNvPr>
            <p:cNvSpPr/>
            <p:nvPr/>
          </p:nvSpPr>
          <p:spPr>
            <a:xfrm>
              <a:off x="6923345" y="3627335"/>
              <a:ext cx="48992" cy="72951"/>
            </a:xfrm>
            <a:custGeom>
              <a:avLst/>
              <a:gdLst/>
              <a:ahLst/>
              <a:cxnLst/>
              <a:rect l="l" t="t" r="r" b="b"/>
              <a:pathLst>
                <a:path w="1871" h="2786">
                  <a:moveTo>
                    <a:pt x="1632" y="0"/>
                  </a:moveTo>
                  <a:lnTo>
                    <a:pt x="392" y="1050"/>
                  </a:lnTo>
                  <a:cubicBezTo>
                    <a:pt x="144" y="1260"/>
                    <a:pt x="1" y="1565"/>
                    <a:pt x="1" y="1889"/>
                  </a:cubicBezTo>
                  <a:lnTo>
                    <a:pt x="1" y="2786"/>
                  </a:lnTo>
                  <a:lnTo>
                    <a:pt x="440" y="2786"/>
                  </a:lnTo>
                  <a:lnTo>
                    <a:pt x="440" y="1889"/>
                  </a:lnTo>
                  <a:cubicBezTo>
                    <a:pt x="440" y="1689"/>
                    <a:pt x="526" y="1508"/>
                    <a:pt x="678" y="1384"/>
                  </a:cubicBezTo>
                  <a:lnTo>
                    <a:pt x="1871" y="372"/>
                  </a:lnTo>
                  <a:cubicBezTo>
                    <a:pt x="1813" y="239"/>
                    <a:pt x="1728" y="115"/>
                    <a:pt x="1632" y="0"/>
                  </a:cubicBezTo>
                  <a:close/>
                </a:path>
              </a:pathLst>
            </a:custGeom>
            <a:solidFill>
              <a:srgbClr val="899CA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" name="Google Shape;11414;p74">
            <a:extLst>
              <a:ext uri="{FF2B5EF4-FFF2-40B4-BE49-F238E27FC236}">
                <a16:creationId xmlns:a16="http://schemas.microsoft.com/office/drawing/2014/main" id="{0D78B785-F3C4-4CCE-85E7-43BAE77D489D}"/>
              </a:ext>
            </a:extLst>
          </p:cNvPr>
          <p:cNvGrpSpPr/>
          <p:nvPr/>
        </p:nvGrpSpPr>
        <p:grpSpPr>
          <a:xfrm>
            <a:off x="281536" y="1161284"/>
            <a:ext cx="270334" cy="354754"/>
            <a:chOff x="7608056" y="3345794"/>
            <a:chExt cx="270334" cy="354754"/>
          </a:xfrm>
        </p:grpSpPr>
        <p:sp>
          <p:nvSpPr>
            <p:cNvPr id="159" name="Google Shape;11415;p74">
              <a:extLst>
                <a:ext uri="{FF2B5EF4-FFF2-40B4-BE49-F238E27FC236}">
                  <a16:creationId xmlns:a16="http://schemas.microsoft.com/office/drawing/2014/main" id="{46767061-F0C0-4E3E-81EE-479D789DBD02}"/>
                </a:ext>
              </a:extLst>
            </p:cNvPr>
            <p:cNvSpPr/>
            <p:nvPr/>
          </p:nvSpPr>
          <p:spPr>
            <a:xfrm>
              <a:off x="7636284" y="3351293"/>
              <a:ext cx="213879" cy="276068"/>
            </a:xfrm>
            <a:custGeom>
              <a:avLst/>
              <a:gdLst/>
              <a:ahLst/>
              <a:cxnLst/>
              <a:rect l="l" t="t" r="r" b="b"/>
              <a:pathLst>
                <a:path w="8168" h="10543">
                  <a:moveTo>
                    <a:pt x="4084" y="1"/>
                  </a:moveTo>
                  <a:cubicBezTo>
                    <a:pt x="1823" y="1"/>
                    <a:pt x="1" y="1832"/>
                    <a:pt x="1" y="4084"/>
                  </a:cubicBezTo>
                  <a:lnTo>
                    <a:pt x="1" y="4694"/>
                  </a:lnTo>
                  <a:cubicBezTo>
                    <a:pt x="1" y="6221"/>
                    <a:pt x="669" y="7661"/>
                    <a:pt x="1833" y="8644"/>
                  </a:cubicBezTo>
                  <a:lnTo>
                    <a:pt x="4084" y="10542"/>
                  </a:lnTo>
                  <a:lnTo>
                    <a:pt x="6335" y="8644"/>
                  </a:lnTo>
                  <a:cubicBezTo>
                    <a:pt x="7499" y="7661"/>
                    <a:pt x="8167" y="6221"/>
                    <a:pt x="8167" y="4694"/>
                  </a:cubicBezTo>
                  <a:lnTo>
                    <a:pt x="8167" y="4084"/>
                  </a:lnTo>
                  <a:cubicBezTo>
                    <a:pt x="8167" y="1832"/>
                    <a:pt x="6335" y="1"/>
                    <a:pt x="4084" y="1"/>
                  </a:cubicBezTo>
                  <a:close/>
                </a:path>
              </a:pathLst>
            </a:custGeom>
            <a:solidFill>
              <a:srgbClr val="899CA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1416;p74">
              <a:extLst>
                <a:ext uri="{FF2B5EF4-FFF2-40B4-BE49-F238E27FC236}">
                  <a16:creationId xmlns:a16="http://schemas.microsoft.com/office/drawing/2014/main" id="{3D8E2569-5DEC-49E6-B546-EECE768EFB4D}"/>
                </a:ext>
              </a:extLst>
            </p:cNvPr>
            <p:cNvSpPr/>
            <p:nvPr/>
          </p:nvSpPr>
          <p:spPr>
            <a:xfrm>
              <a:off x="7608056" y="3548387"/>
              <a:ext cx="270334" cy="151925"/>
            </a:xfrm>
            <a:custGeom>
              <a:avLst/>
              <a:gdLst/>
              <a:ahLst/>
              <a:cxnLst/>
              <a:rect l="l" t="t" r="r" b="b"/>
              <a:pathLst>
                <a:path w="10324" h="5802">
                  <a:moveTo>
                    <a:pt x="3655" y="1"/>
                  </a:moveTo>
                  <a:lnTo>
                    <a:pt x="3655" y="1021"/>
                  </a:lnTo>
                  <a:cubicBezTo>
                    <a:pt x="3655" y="1308"/>
                    <a:pt x="3473" y="1565"/>
                    <a:pt x="3197" y="1642"/>
                  </a:cubicBezTo>
                  <a:lnTo>
                    <a:pt x="926" y="2309"/>
                  </a:lnTo>
                  <a:cubicBezTo>
                    <a:pt x="382" y="2471"/>
                    <a:pt x="1" y="2977"/>
                    <a:pt x="1" y="3549"/>
                  </a:cubicBezTo>
                  <a:lnTo>
                    <a:pt x="1" y="5162"/>
                  </a:lnTo>
                  <a:cubicBezTo>
                    <a:pt x="1" y="5509"/>
                    <a:pt x="287" y="5801"/>
                    <a:pt x="633" y="5801"/>
                  </a:cubicBezTo>
                  <a:cubicBezTo>
                    <a:pt x="638" y="5801"/>
                    <a:pt x="644" y="5801"/>
                    <a:pt x="650" y="5801"/>
                  </a:cubicBezTo>
                  <a:lnTo>
                    <a:pt x="9674" y="5801"/>
                  </a:lnTo>
                  <a:cubicBezTo>
                    <a:pt x="10037" y="5801"/>
                    <a:pt x="10323" y="5515"/>
                    <a:pt x="10323" y="5162"/>
                  </a:cubicBezTo>
                  <a:lnTo>
                    <a:pt x="10323" y="3549"/>
                  </a:lnTo>
                  <a:cubicBezTo>
                    <a:pt x="10323" y="2977"/>
                    <a:pt x="9941" y="2471"/>
                    <a:pt x="9398" y="2309"/>
                  </a:cubicBezTo>
                  <a:lnTo>
                    <a:pt x="7127" y="1642"/>
                  </a:lnTo>
                  <a:cubicBezTo>
                    <a:pt x="6851" y="1565"/>
                    <a:pt x="6669" y="1308"/>
                    <a:pt x="6669" y="1021"/>
                  </a:cubicBezTo>
                  <a:lnTo>
                    <a:pt x="6669" y="1"/>
                  </a:lnTo>
                  <a:lnTo>
                    <a:pt x="3655" y="1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1417;p74">
              <a:extLst>
                <a:ext uri="{FF2B5EF4-FFF2-40B4-BE49-F238E27FC236}">
                  <a16:creationId xmlns:a16="http://schemas.microsoft.com/office/drawing/2014/main" id="{827B0526-8A67-4F46-8B31-76ACF223D7AF}"/>
                </a:ext>
              </a:extLst>
            </p:cNvPr>
            <p:cNvSpPr/>
            <p:nvPr/>
          </p:nvSpPr>
          <p:spPr>
            <a:xfrm>
              <a:off x="7608056" y="3590100"/>
              <a:ext cx="270334" cy="110213"/>
            </a:xfrm>
            <a:custGeom>
              <a:avLst/>
              <a:gdLst/>
              <a:ahLst/>
              <a:cxnLst/>
              <a:rect l="l" t="t" r="r" b="b"/>
              <a:pathLst>
                <a:path w="10324" h="4209">
                  <a:moveTo>
                    <a:pt x="3302" y="1"/>
                  </a:moveTo>
                  <a:cubicBezTo>
                    <a:pt x="3264" y="20"/>
                    <a:pt x="3235" y="39"/>
                    <a:pt x="3197" y="49"/>
                  </a:cubicBezTo>
                  <a:lnTo>
                    <a:pt x="926" y="716"/>
                  </a:lnTo>
                  <a:cubicBezTo>
                    <a:pt x="382" y="878"/>
                    <a:pt x="1" y="1384"/>
                    <a:pt x="1" y="1956"/>
                  </a:cubicBezTo>
                  <a:lnTo>
                    <a:pt x="1" y="3569"/>
                  </a:lnTo>
                  <a:cubicBezTo>
                    <a:pt x="1" y="3916"/>
                    <a:pt x="278" y="4208"/>
                    <a:pt x="633" y="4208"/>
                  </a:cubicBezTo>
                  <a:cubicBezTo>
                    <a:pt x="638" y="4208"/>
                    <a:pt x="644" y="4208"/>
                    <a:pt x="650" y="4208"/>
                  </a:cubicBezTo>
                  <a:lnTo>
                    <a:pt x="9674" y="4208"/>
                  </a:lnTo>
                  <a:cubicBezTo>
                    <a:pt x="10027" y="4208"/>
                    <a:pt x="10323" y="3922"/>
                    <a:pt x="10323" y="3569"/>
                  </a:cubicBezTo>
                  <a:lnTo>
                    <a:pt x="10323" y="1956"/>
                  </a:lnTo>
                  <a:cubicBezTo>
                    <a:pt x="10323" y="1384"/>
                    <a:pt x="9941" y="878"/>
                    <a:pt x="9398" y="716"/>
                  </a:cubicBezTo>
                  <a:lnTo>
                    <a:pt x="7127" y="49"/>
                  </a:lnTo>
                  <a:cubicBezTo>
                    <a:pt x="7089" y="39"/>
                    <a:pt x="7051" y="20"/>
                    <a:pt x="7022" y="1"/>
                  </a:cubicBezTo>
                  <a:lnTo>
                    <a:pt x="5162" y="1422"/>
                  </a:lnTo>
                  <a:lnTo>
                    <a:pt x="3302" y="1"/>
                  </a:lnTo>
                  <a:close/>
                </a:path>
              </a:pathLst>
            </a:custGeom>
            <a:solidFill>
              <a:srgbClr val="899CA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1418;p74">
              <a:extLst>
                <a:ext uri="{FF2B5EF4-FFF2-40B4-BE49-F238E27FC236}">
                  <a16:creationId xmlns:a16="http://schemas.microsoft.com/office/drawing/2014/main" id="{5BDCFB26-633F-4C7B-97F6-08642BA24EB5}"/>
                </a:ext>
              </a:extLst>
            </p:cNvPr>
            <p:cNvSpPr/>
            <p:nvPr/>
          </p:nvSpPr>
          <p:spPr>
            <a:xfrm>
              <a:off x="7703736" y="3548387"/>
              <a:ext cx="78974" cy="22441"/>
            </a:xfrm>
            <a:custGeom>
              <a:avLst/>
              <a:gdLst/>
              <a:ahLst/>
              <a:cxnLst/>
              <a:rect l="l" t="t" r="r" b="b"/>
              <a:pathLst>
                <a:path w="3016" h="857">
                  <a:moveTo>
                    <a:pt x="1" y="1"/>
                  </a:moveTo>
                  <a:lnTo>
                    <a:pt x="1" y="478"/>
                  </a:lnTo>
                  <a:cubicBezTo>
                    <a:pt x="473" y="730"/>
                    <a:pt x="990" y="857"/>
                    <a:pt x="1508" y="857"/>
                  </a:cubicBezTo>
                  <a:cubicBezTo>
                    <a:pt x="2026" y="857"/>
                    <a:pt x="2543" y="730"/>
                    <a:pt x="3015" y="478"/>
                  </a:cubicBezTo>
                  <a:lnTo>
                    <a:pt x="3015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1419;p74">
              <a:extLst>
                <a:ext uri="{FF2B5EF4-FFF2-40B4-BE49-F238E27FC236}">
                  <a16:creationId xmlns:a16="http://schemas.microsoft.com/office/drawing/2014/main" id="{1A9A2A7F-2172-45E1-972A-3054EE6B38A3}"/>
                </a:ext>
              </a:extLst>
            </p:cNvPr>
            <p:cNvSpPr/>
            <p:nvPr/>
          </p:nvSpPr>
          <p:spPr>
            <a:xfrm>
              <a:off x="7649795" y="3402013"/>
              <a:ext cx="187118" cy="157634"/>
            </a:xfrm>
            <a:custGeom>
              <a:avLst/>
              <a:gdLst/>
              <a:ahLst/>
              <a:cxnLst/>
              <a:rect l="l" t="t" r="r" b="b"/>
              <a:pathLst>
                <a:path w="7146" h="6020">
                  <a:moveTo>
                    <a:pt x="773" y="0"/>
                  </a:moveTo>
                  <a:lnTo>
                    <a:pt x="773" y="2357"/>
                  </a:lnTo>
                  <a:lnTo>
                    <a:pt x="668" y="2357"/>
                  </a:lnTo>
                  <a:cubicBezTo>
                    <a:pt x="0" y="2404"/>
                    <a:pt x="0" y="3387"/>
                    <a:pt x="668" y="3435"/>
                  </a:cubicBezTo>
                  <a:lnTo>
                    <a:pt x="782" y="3435"/>
                  </a:lnTo>
                  <a:cubicBezTo>
                    <a:pt x="897" y="4894"/>
                    <a:pt x="2108" y="6020"/>
                    <a:pt x="3568" y="6020"/>
                  </a:cubicBezTo>
                  <a:cubicBezTo>
                    <a:pt x="5028" y="6020"/>
                    <a:pt x="6239" y="4894"/>
                    <a:pt x="6354" y="3435"/>
                  </a:cubicBezTo>
                  <a:lnTo>
                    <a:pt x="6468" y="3435"/>
                  </a:lnTo>
                  <a:cubicBezTo>
                    <a:pt x="7145" y="3387"/>
                    <a:pt x="7145" y="2404"/>
                    <a:pt x="6468" y="2357"/>
                  </a:cubicBezTo>
                  <a:lnTo>
                    <a:pt x="6468" y="2366"/>
                  </a:lnTo>
                  <a:lnTo>
                    <a:pt x="6363" y="2366"/>
                  </a:lnTo>
                  <a:lnTo>
                    <a:pt x="6363" y="0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1420;p74">
              <a:extLst>
                <a:ext uri="{FF2B5EF4-FFF2-40B4-BE49-F238E27FC236}">
                  <a16:creationId xmlns:a16="http://schemas.microsoft.com/office/drawing/2014/main" id="{578BD362-45A7-4259-9C15-74BB5B06BCEA}"/>
                </a:ext>
              </a:extLst>
            </p:cNvPr>
            <p:cNvSpPr/>
            <p:nvPr/>
          </p:nvSpPr>
          <p:spPr>
            <a:xfrm>
              <a:off x="7652283" y="3402013"/>
              <a:ext cx="164154" cy="157581"/>
            </a:xfrm>
            <a:custGeom>
              <a:avLst/>
              <a:gdLst/>
              <a:ahLst/>
              <a:cxnLst/>
              <a:rect l="l" t="t" r="r" b="b"/>
              <a:pathLst>
                <a:path w="6269" h="6018">
                  <a:moveTo>
                    <a:pt x="678" y="0"/>
                  </a:moveTo>
                  <a:lnTo>
                    <a:pt x="678" y="2357"/>
                  </a:lnTo>
                  <a:lnTo>
                    <a:pt x="601" y="2357"/>
                  </a:lnTo>
                  <a:cubicBezTo>
                    <a:pt x="315" y="2357"/>
                    <a:pt x="77" y="2557"/>
                    <a:pt x="39" y="2834"/>
                  </a:cubicBezTo>
                  <a:cubicBezTo>
                    <a:pt x="0" y="3158"/>
                    <a:pt x="248" y="3435"/>
                    <a:pt x="573" y="3435"/>
                  </a:cubicBezTo>
                  <a:lnTo>
                    <a:pt x="687" y="3435"/>
                  </a:lnTo>
                  <a:cubicBezTo>
                    <a:pt x="791" y="4914"/>
                    <a:pt x="2033" y="6017"/>
                    <a:pt x="3466" y="6017"/>
                  </a:cubicBezTo>
                  <a:cubicBezTo>
                    <a:pt x="3613" y="6017"/>
                    <a:pt x="3762" y="6006"/>
                    <a:pt x="3912" y="5982"/>
                  </a:cubicBezTo>
                  <a:cubicBezTo>
                    <a:pt x="2548" y="5762"/>
                    <a:pt x="1546" y="4598"/>
                    <a:pt x="1546" y="3215"/>
                  </a:cubicBezTo>
                  <a:lnTo>
                    <a:pt x="1546" y="1670"/>
                  </a:lnTo>
                  <a:cubicBezTo>
                    <a:pt x="1546" y="1428"/>
                    <a:pt x="1742" y="1237"/>
                    <a:pt x="1976" y="1237"/>
                  </a:cubicBezTo>
                  <a:cubicBezTo>
                    <a:pt x="2010" y="1237"/>
                    <a:pt x="2045" y="1242"/>
                    <a:pt x="2080" y="1250"/>
                  </a:cubicBezTo>
                  <a:cubicBezTo>
                    <a:pt x="2433" y="1345"/>
                    <a:pt x="2796" y="1412"/>
                    <a:pt x="3168" y="1460"/>
                  </a:cubicBezTo>
                  <a:lnTo>
                    <a:pt x="3244" y="1460"/>
                  </a:lnTo>
                  <a:cubicBezTo>
                    <a:pt x="3597" y="1460"/>
                    <a:pt x="3864" y="1145"/>
                    <a:pt x="3816" y="802"/>
                  </a:cubicBezTo>
                  <a:lnTo>
                    <a:pt x="3816" y="802"/>
                  </a:lnTo>
                  <a:cubicBezTo>
                    <a:pt x="4732" y="1031"/>
                    <a:pt x="5572" y="1479"/>
                    <a:pt x="6268" y="2109"/>
                  </a:cubicBezTo>
                  <a:lnTo>
                    <a:pt x="6268" y="0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1421;p74">
              <a:extLst>
                <a:ext uri="{FF2B5EF4-FFF2-40B4-BE49-F238E27FC236}">
                  <a16:creationId xmlns:a16="http://schemas.microsoft.com/office/drawing/2014/main" id="{9582CB19-C6EC-40B2-B36E-4FD84DE4B2AD}"/>
                </a:ext>
              </a:extLst>
            </p:cNvPr>
            <p:cNvSpPr/>
            <p:nvPr/>
          </p:nvSpPr>
          <p:spPr>
            <a:xfrm>
              <a:off x="7703736" y="3464386"/>
              <a:ext cx="11260" cy="17073"/>
            </a:xfrm>
            <a:custGeom>
              <a:avLst/>
              <a:gdLst/>
              <a:ahLst/>
              <a:cxnLst/>
              <a:rect l="l" t="t" r="r" b="b"/>
              <a:pathLst>
                <a:path w="430" h="652">
                  <a:moveTo>
                    <a:pt x="215" y="1"/>
                  </a:moveTo>
                  <a:cubicBezTo>
                    <a:pt x="108" y="1"/>
                    <a:pt x="1" y="75"/>
                    <a:pt x="1" y="223"/>
                  </a:cubicBezTo>
                  <a:lnTo>
                    <a:pt x="1" y="433"/>
                  </a:lnTo>
                  <a:cubicBezTo>
                    <a:pt x="1" y="547"/>
                    <a:pt x="96" y="652"/>
                    <a:pt x="220" y="652"/>
                  </a:cubicBezTo>
                  <a:cubicBezTo>
                    <a:pt x="335" y="652"/>
                    <a:pt x="430" y="547"/>
                    <a:pt x="430" y="433"/>
                  </a:cubicBezTo>
                  <a:lnTo>
                    <a:pt x="430" y="223"/>
                  </a:lnTo>
                  <a:cubicBezTo>
                    <a:pt x="430" y="75"/>
                    <a:pt x="323" y="1"/>
                    <a:pt x="215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1422;p74">
              <a:extLst>
                <a:ext uri="{FF2B5EF4-FFF2-40B4-BE49-F238E27FC236}">
                  <a16:creationId xmlns:a16="http://schemas.microsoft.com/office/drawing/2014/main" id="{396896E3-A649-4305-8C07-278E50E0BFF5}"/>
                </a:ext>
              </a:extLst>
            </p:cNvPr>
            <p:cNvSpPr/>
            <p:nvPr/>
          </p:nvSpPr>
          <p:spPr>
            <a:xfrm>
              <a:off x="7771425" y="3464386"/>
              <a:ext cx="11286" cy="17073"/>
            </a:xfrm>
            <a:custGeom>
              <a:avLst/>
              <a:gdLst/>
              <a:ahLst/>
              <a:cxnLst/>
              <a:rect l="l" t="t" r="r" b="b"/>
              <a:pathLst>
                <a:path w="431" h="652">
                  <a:moveTo>
                    <a:pt x="216" y="1"/>
                  </a:moveTo>
                  <a:cubicBezTo>
                    <a:pt x="108" y="1"/>
                    <a:pt x="1" y="75"/>
                    <a:pt x="1" y="223"/>
                  </a:cubicBezTo>
                  <a:lnTo>
                    <a:pt x="1" y="433"/>
                  </a:lnTo>
                  <a:cubicBezTo>
                    <a:pt x="1" y="547"/>
                    <a:pt x="96" y="652"/>
                    <a:pt x="211" y="652"/>
                  </a:cubicBezTo>
                  <a:cubicBezTo>
                    <a:pt x="335" y="652"/>
                    <a:pt x="430" y="547"/>
                    <a:pt x="430" y="433"/>
                  </a:cubicBezTo>
                  <a:lnTo>
                    <a:pt x="430" y="223"/>
                  </a:lnTo>
                  <a:cubicBezTo>
                    <a:pt x="430" y="75"/>
                    <a:pt x="323" y="1"/>
                    <a:pt x="216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1423;p74">
              <a:extLst>
                <a:ext uri="{FF2B5EF4-FFF2-40B4-BE49-F238E27FC236}">
                  <a16:creationId xmlns:a16="http://schemas.microsoft.com/office/drawing/2014/main" id="{41A4BD94-43B0-41D8-9FC1-60E439604E2B}"/>
                </a:ext>
              </a:extLst>
            </p:cNvPr>
            <p:cNvSpPr/>
            <p:nvPr/>
          </p:nvSpPr>
          <p:spPr>
            <a:xfrm>
              <a:off x="7696247" y="3446973"/>
              <a:ext cx="26264" cy="11521"/>
            </a:xfrm>
            <a:custGeom>
              <a:avLst/>
              <a:gdLst/>
              <a:ahLst/>
              <a:cxnLst/>
              <a:rect l="l" t="t" r="r" b="b"/>
              <a:pathLst>
                <a:path w="1003" h="440">
                  <a:moveTo>
                    <a:pt x="287" y="0"/>
                  </a:moveTo>
                  <a:cubicBezTo>
                    <a:pt x="0" y="0"/>
                    <a:pt x="0" y="439"/>
                    <a:pt x="287" y="439"/>
                  </a:cubicBezTo>
                  <a:lnTo>
                    <a:pt x="716" y="439"/>
                  </a:lnTo>
                  <a:cubicBezTo>
                    <a:pt x="1002" y="439"/>
                    <a:pt x="1002" y="0"/>
                    <a:pt x="716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1424;p74">
              <a:extLst>
                <a:ext uri="{FF2B5EF4-FFF2-40B4-BE49-F238E27FC236}">
                  <a16:creationId xmlns:a16="http://schemas.microsoft.com/office/drawing/2014/main" id="{28B13A45-D39F-4A88-8018-AAA842121436}"/>
                </a:ext>
              </a:extLst>
            </p:cNvPr>
            <p:cNvSpPr/>
            <p:nvPr/>
          </p:nvSpPr>
          <p:spPr>
            <a:xfrm>
              <a:off x="7763936" y="3446973"/>
              <a:ext cx="26264" cy="11521"/>
            </a:xfrm>
            <a:custGeom>
              <a:avLst/>
              <a:gdLst/>
              <a:ahLst/>
              <a:cxnLst/>
              <a:rect l="l" t="t" r="r" b="b"/>
              <a:pathLst>
                <a:path w="1003" h="440">
                  <a:moveTo>
                    <a:pt x="287" y="0"/>
                  </a:moveTo>
                  <a:cubicBezTo>
                    <a:pt x="1" y="0"/>
                    <a:pt x="1" y="439"/>
                    <a:pt x="287" y="439"/>
                  </a:cubicBezTo>
                  <a:lnTo>
                    <a:pt x="716" y="439"/>
                  </a:lnTo>
                  <a:cubicBezTo>
                    <a:pt x="1002" y="439"/>
                    <a:pt x="1002" y="0"/>
                    <a:pt x="716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1425;p74">
              <a:extLst>
                <a:ext uri="{FF2B5EF4-FFF2-40B4-BE49-F238E27FC236}">
                  <a16:creationId xmlns:a16="http://schemas.microsoft.com/office/drawing/2014/main" id="{910DB5D1-F94D-4F7B-8E82-B09E92CEDF44}"/>
                </a:ext>
              </a:extLst>
            </p:cNvPr>
            <p:cNvSpPr/>
            <p:nvPr/>
          </p:nvSpPr>
          <p:spPr>
            <a:xfrm>
              <a:off x="7718243" y="3503218"/>
              <a:ext cx="49961" cy="16994"/>
            </a:xfrm>
            <a:custGeom>
              <a:avLst/>
              <a:gdLst/>
              <a:ahLst/>
              <a:cxnLst/>
              <a:rect l="l" t="t" r="r" b="b"/>
              <a:pathLst>
                <a:path w="1908" h="649">
                  <a:moveTo>
                    <a:pt x="310" y="0"/>
                  </a:moveTo>
                  <a:cubicBezTo>
                    <a:pt x="144" y="0"/>
                    <a:pt x="1" y="217"/>
                    <a:pt x="162" y="371"/>
                  </a:cubicBezTo>
                  <a:cubicBezTo>
                    <a:pt x="372" y="553"/>
                    <a:pt x="642" y="648"/>
                    <a:pt x="915" y="648"/>
                  </a:cubicBezTo>
                  <a:cubicBezTo>
                    <a:pt x="928" y="648"/>
                    <a:pt x="941" y="648"/>
                    <a:pt x="954" y="648"/>
                  </a:cubicBezTo>
                  <a:cubicBezTo>
                    <a:pt x="967" y="648"/>
                    <a:pt x="980" y="648"/>
                    <a:pt x="993" y="648"/>
                  </a:cubicBezTo>
                  <a:cubicBezTo>
                    <a:pt x="1266" y="648"/>
                    <a:pt x="1536" y="553"/>
                    <a:pt x="1746" y="371"/>
                  </a:cubicBezTo>
                  <a:cubicBezTo>
                    <a:pt x="1907" y="217"/>
                    <a:pt x="1764" y="0"/>
                    <a:pt x="1597" y="0"/>
                  </a:cubicBezTo>
                  <a:cubicBezTo>
                    <a:pt x="1548" y="0"/>
                    <a:pt x="1496" y="20"/>
                    <a:pt x="1450" y="66"/>
                  </a:cubicBezTo>
                  <a:cubicBezTo>
                    <a:pt x="1302" y="166"/>
                    <a:pt x="1128" y="216"/>
                    <a:pt x="954" y="216"/>
                  </a:cubicBezTo>
                  <a:cubicBezTo>
                    <a:pt x="780" y="216"/>
                    <a:pt x="606" y="166"/>
                    <a:pt x="458" y="66"/>
                  </a:cubicBezTo>
                  <a:cubicBezTo>
                    <a:pt x="412" y="20"/>
                    <a:pt x="360" y="0"/>
                    <a:pt x="310" y="0"/>
                  </a:cubicBez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1426;p74">
              <a:extLst>
                <a:ext uri="{FF2B5EF4-FFF2-40B4-BE49-F238E27FC236}">
                  <a16:creationId xmlns:a16="http://schemas.microsoft.com/office/drawing/2014/main" id="{A7809FEC-308D-43FB-AF94-2283E6EE34EA}"/>
                </a:ext>
              </a:extLst>
            </p:cNvPr>
            <p:cNvSpPr/>
            <p:nvPr/>
          </p:nvSpPr>
          <p:spPr>
            <a:xfrm>
              <a:off x="7658777" y="3402013"/>
              <a:ext cx="22519" cy="64729"/>
            </a:xfrm>
            <a:custGeom>
              <a:avLst/>
              <a:gdLst/>
              <a:ahLst/>
              <a:cxnLst/>
              <a:rect l="l" t="t" r="r" b="b"/>
              <a:pathLst>
                <a:path w="860" h="2472">
                  <a:moveTo>
                    <a:pt x="0" y="0"/>
                  </a:moveTo>
                  <a:lnTo>
                    <a:pt x="0" y="2471"/>
                  </a:lnTo>
                  <a:lnTo>
                    <a:pt x="477" y="2414"/>
                  </a:lnTo>
                  <a:cubicBezTo>
                    <a:pt x="697" y="2385"/>
                    <a:pt x="859" y="2204"/>
                    <a:pt x="859" y="1985"/>
                  </a:cubicBezTo>
                  <a:lnTo>
                    <a:pt x="8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1427;p74">
              <a:extLst>
                <a:ext uri="{FF2B5EF4-FFF2-40B4-BE49-F238E27FC236}">
                  <a16:creationId xmlns:a16="http://schemas.microsoft.com/office/drawing/2014/main" id="{434DBAE8-8D4C-4F62-BD03-DA4B56A6DD05}"/>
                </a:ext>
              </a:extLst>
            </p:cNvPr>
            <p:cNvSpPr/>
            <p:nvPr/>
          </p:nvSpPr>
          <p:spPr>
            <a:xfrm>
              <a:off x="7805151" y="3402013"/>
              <a:ext cx="22519" cy="64729"/>
            </a:xfrm>
            <a:custGeom>
              <a:avLst/>
              <a:gdLst/>
              <a:ahLst/>
              <a:cxnLst/>
              <a:rect l="l" t="t" r="r" b="b"/>
              <a:pathLst>
                <a:path w="860" h="2472">
                  <a:moveTo>
                    <a:pt x="1" y="0"/>
                  </a:moveTo>
                  <a:lnTo>
                    <a:pt x="1" y="1985"/>
                  </a:lnTo>
                  <a:cubicBezTo>
                    <a:pt x="1" y="2204"/>
                    <a:pt x="163" y="2385"/>
                    <a:pt x="382" y="2414"/>
                  </a:cubicBezTo>
                  <a:lnTo>
                    <a:pt x="859" y="2471"/>
                  </a:lnTo>
                  <a:lnTo>
                    <a:pt x="859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1428;p74">
              <a:extLst>
                <a:ext uri="{FF2B5EF4-FFF2-40B4-BE49-F238E27FC236}">
                  <a16:creationId xmlns:a16="http://schemas.microsoft.com/office/drawing/2014/main" id="{08F32477-C4D6-45C3-9284-19D684BDD23A}"/>
                </a:ext>
              </a:extLst>
            </p:cNvPr>
            <p:cNvSpPr/>
            <p:nvPr/>
          </p:nvSpPr>
          <p:spPr>
            <a:xfrm>
              <a:off x="7652021" y="3351345"/>
              <a:ext cx="183635" cy="101388"/>
            </a:xfrm>
            <a:custGeom>
              <a:avLst/>
              <a:gdLst/>
              <a:ahLst/>
              <a:cxnLst/>
              <a:rect l="l" t="t" r="r" b="b"/>
              <a:pathLst>
                <a:path w="7013" h="3872">
                  <a:moveTo>
                    <a:pt x="3481" y="1"/>
                  </a:moveTo>
                  <a:cubicBezTo>
                    <a:pt x="2139" y="1"/>
                    <a:pt x="797" y="650"/>
                    <a:pt x="1" y="1954"/>
                  </a:cubicBezTo>
                  <a:lnTo>
                    <a:pt x="1" y="2021"/>
                  </a:lnTo>
                  <a:cubicBezTo>
                    <a:pt x="1022" y="2489"/>
                    <a:pt x="2109" y="2813"/>
                    <a:pt x="3225" y="2985"/>
                  </a:cubicBezTo>
                  <a:cubicBezTo>
                    <a:pt x="3230" y="2985"/>
                    <a:pt x="3234" y="2985"/>
                    <a:pt x="3239" y="2985"/>
                  </a:cubicBezTo>
                  <a:cubicBezTo>
                    <a:pt x="3346" y="2985"/>
                    <a:pt x="3424" y="2876"/>
                    <a:pt x="3388" y="2775"/>
                  </a:cubicBezTo>
                  <a:lnTo>
                    <a:pt x="3244" y="2431"/>
                  </a:lnTo>
                  <a:cubicBezTo>
                    <a:pt x="3200" y="2325"/>
                    <a:pt x="3279" y="2219"/>
                    <a:pt x="3389" y="2219"/>
                  </a:cubicBezTo>
                  <a:cubicBezTo>
                    <a:pt x="3398" y="2219"/>
                    <a:pt x="3407" y="2220"/>
                    <a:pt x="3416" y="2221"/>
                  </a:cubicBezTo>
                  <a:cubicBezTo>
                    <a:pt x="4017" y="2326"/>
                    <a:pt x="5525" y="2698"/>
                    <a:pt x="6698" y="3872"/>
                  </a:cubicBezTo>
                  <a:lnTo>
                    <a:pt x="7013" y="2040"/>
                  </a:lnTo>
                  <a:cubicBezTo>
                    <a:pt x="6230" y="683"/>
                    <a:pt x="4856" y="1"/>
                    <a:pt x="3481" y="1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1429;p74">
              <a:extLst>
                <a:ext uri="{FF2B5EF4-FFF2-40B4-BE49-F238E27FC236}">
                  <a16:creationId xmlns:a16="http://schemas.microsoft.com/office/drawing/2014/main" id="{8A251BC4-347A-48D5-9485-1FACE5943169}"/>
                </a:ext>
              </a:extLst>
            </p:cNvPr>
            <p:cNvSpPr/>
            <p:nvPr/>
          </p:nvSpPr>
          <p:spPr>
            <a:xfrm>
              <a:off x="7652021" y="3351293"/>
              <a:ext cx="183635" cy="84970"/>
            </a:xfrm>
            <a:custGeom>
              <a:avLst/>
              <a:gdLst/>
              <a:ahLst/>
              <a:cxnLst/>
              <a:rect l="l" t="t" r="r" b="b"/>
              <a:pathLst>
                <a:path w="7013" h="3245">
                  <a:moveTo>
                    <a:pt x="3483" y="1"/>
                  </a:moveTo>
                  <a:cubicBezTo>
                    <a:pt x="2062" y="1"/>
                    <a:pt x="745" y="745"/>
                    <a:pt x="1" y="1956"/>
                  </a:cubicBezTo>
                  <a:lnTo>
                    <a:pt x="1" y="2023"/>
                  </a:lnTo>
                  <a:cubicBezTo>
                    <a:pt x="163" y="2099"/>
                    <a:pt x="363" y="2176"/>
                    <a:pt x="573" y="2262"/>
                  </a:cubicBezTo>
                  <a:cubicBezTo>
                    <a:pt x="1260" y="1162"/>
                    <a:pt x="2369" y="646"/>
                    <a:pt x="3469" y="646"/>
                  </a:cubicBezTo>
                  <a:cubicBezTo>
                    <a:pt x="4938" y="646"/>
                    <a:pt x="6393" y="1565"/>
                    <a:pt x="6812" y="3244"/>
                  </a:cubicBezTo>
                  <a:lnTo>
                    <a:pt x="7013" y="2042"/>
                  </a:lnTo>
                  <a:cubicBezTo>
                    <a:pt x="6288" y="783"/>
                    <a:pt x="4943" y="1"/>
                    <a:pt x="3483" y="1"/>
                  </a:cubicBezTo>
                  <a:close/>
                </a:path>
              </a:pathLst>
            </a:custGeom>
            <a:solidFill>
              <a:srgbClr val="576D8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1430;p74">
              <a:extLst>
                <a:ext uri="{FF2B5EF4-FFF2-40B4-BE49-F238E27FC236}">
                  <a16:creationId xmlns:a16="http://schemas.microsoft.com/office/drawing/2014/main" id="{6DED09D2-316B-403A-B2AA-964149CA15EE}"/>
                </a:ext>
              </a:extLst>
            </p:cNvPr>
            <p:cNvSpPr/>
            <p:nvPr/>
          </p:nvSpPr>
          <p:spPr>
            <a:xfrm>
              <a:off x="7630549" y="3345794"/>
              <a:ext cx="225086" cy="354493"/>
            </a:xfrm>
            <a:custGeom>
              <a:avLst/>
              <a:gdLst/>
              <a:ahLst/>
              <a:cxnLst/>
              <a:rect l="l" t="t" r="r" b="b"/>
              <a:pathLst>
                <a:path w="8596" h="13538">
                  <a:moveTo>
                    <a:pt x="4303" y="430"/>
                  </a:moveTo>
                  <a:cubicBezTo>
                    <a:pt x="6440" y="430"/>
                    <a:pt x="8176" y="2157"/>
                    <a:pt x="8176" y="4294"/>
                  </a:cubicBezTo>
                  <a:lnTo>
                    <a:pt x="8176" y="4904"/>
                  </a:lnTo>
                  <a:cubicBezTo>
                    <a:pt x="8176" y="6364"/>
                    <a:pt x="7527" y="7747"/>
                    <a:pt x="6411" y="8682"/>
                  </a:cubicBezTo>
                  <a:lnTo>
                    <a:pt x="4303" y="10466"/>
                  </a:lnTo>
                  <a:lnTo>
                    <a:pt x="2195" y="8682"/>
                  </a:lnTo>
                  <a:cubicBezTo>
                    <a:pt x="1078" y="7747"/>
                    <a:pt x="430" y="6364"/>
                    <a:pt x="430" y="4904"/>
                  </a:cubicBezTo>
                  <a:lnTo>
                    <a:pt x="430" y="4294"/>
                  </a:lnTo>
                  <a:cubicBezTo>
                    <a:pt x="430" y="2157"/>
                    <a:pt x="2166" y="430"/>
                    <a:pt x="4303" y="430"/>
                  </a:cubicBezTo>
                  <a:close/>
                  <a:moveTo>
                    <a:pt x="4303" y="1"/>
                  </a:moveTo>
                  <a:cubicBezTo>
                    <a:pt x="1928" y="1"/>
                    <a:pt x="10" y="1918"/>
                    <a:pt x="0" y="4294"/>
                  </a:cubicBezTo>
                  <a:lnTo>
                    <a:pt x="0" y="4904"/>
                  </a:lnTo>
                  <a:cubicBezTo>
                    <a:pt x="0" y="6488"/>
                    <a:pt x="697" y="7995"/>
                    <a:pt x="1908" y="9016"/>
                  </a:cubicBezTo>
                  <a:lnTo>
                    <a:pt x="4093" y="10848"/>
                  </a:lnTo>
                  <a:lnTo>
                    <a:pt x="4093" y="13538"/>
                  </a:lnTo>
                  <a:lnTo>
                    <a:pt x="4522" y="13538"/>
                  </a:lnTo>
                  <a:lnTo>
                    <a:pt x="4522" y="10848"/>
                  </a:lnTo>
                  <a:lnTo>
                    <a:pt x="6688" y="9016"/>
                  </a:lnTo>
                  <a:cubicBezTo>
                    <a:pt x="7900" y="7995"/>
                    <a:pt x="8596" y="6488"/>
                    <a:pt x="8596" y="4904"/>
                  </a:cubicBezTo>
                  <a:lnTo>
                    <a:pt x="8596" y="4294"/>
                  </a:lnTo>
                  <a:cubicBezTo>
                    <a:pt x="8596" y="1928"/>
                    <a:pt x="6678" y="1"/>
                    <a:pt x="4303" y="1"/>
                  </a:cubicBezTo>
                  <a:close/>
                </a:path>
              </a:pathLst>
            </a:custGeom>
            <a:solidFill>
              <a:srgbClr val="ACB9C4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1431;p74">
              <a:extLst>
                <a:ext uri="{FF2B5EF4-FFF2-40B4-BE49-F238E27FC236}">
                  <a16:creationId xmlns:a16="http://schemas.microsoft.com/office/drawing/2014/main" id="{1279A383-D1E2-4D28-B107-AE38051154F9}"/>
                </a:ext>
              </a:extLst>
            </p:cNvPr>
            <p:cNvSpPr/>
            <p:nvPr/>
          </p:nvSpPr>
          <p:spPr>
            <a:xfrm>
              <a:off x="7731964" y="3627335"/>
              <a:ext cx="22519" cy="33752"/>
            </a:xfrm>
            <a:custGeom>
              <a:avLst/>
              <a:gdLst/>
              <a:ahLst/>
              <a:cxnLst/>
              <a:rect l="l" t="t" r="r" b="b"/>
              <a:pathLst>
                <a:path w="860" h="1289">
                  <a:moveTo>
                    <a:pt x="430" y="0"/>
                  </a:moveTo>
                  <a:cubicBezTo>
                    <a:pt x="191" y="0"/>
                    <a:pt x="1" y="191"/>
                    <a:pt x="1" y="430"/>
                  </a:cubicBezTo>
                  <a:lnTo>
                    <a:pt x="1" y="859"/>
                  </a:lnTo>
                  <a:cubicBezTo>
                    <a:pt x="1" y="1097"/>
                    <a:pt x="191" y="1288"/>
                    <a:pt x="430" y="1288"/>
                  </a:cubicBezTo>
                  <a:cubicBezTo>
                    <a:pt x="668" y="1288"/>
                    <a:pt x="859" y="1097"/>
                    <a:pt x="859" y="859"/>
                  </a:cubicBezTo>
                  <a:lnTo>
                    <a:pt x="859" y="430"/>
                  </a:lnTo>
                  <a:cubicBezTo>
                    <a:pt x="859" y="191"/>
                    <a:pt x="668" y="0"/>
                    <a:pt x="430" y="0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1432;p74">
              <a:extLst>
                <a:ext uri="{FF2B5EF4-FFF2-40B4-BE49-F238E27FC236}">
                  <a16:creationId xmlns:a16="http://schemas.microsoft.com/office/drawing/2014/main" id="{E06C59EF-8660-4D4F-9BF8-5C1E5919C313}"/>
                </a:ext>
              </a:extLst>
            </p:cNvPr>
            <p:cNvSpPr/>
            <p:nvPr/>
          </p:nvSpPr>
          <p:spPr>
            <a:xfrm>
              <a:off x="7611565" y="3617333"/>
              <a:ext cx="52972" cy="83216"/>
            </a:xfrm>
            <a:custGeom>
              <a:avLst/>
              <a:gdLst/>
              <a:ahLst/>
              <a:cxnLst/>
              <a:rect l="l" t="t" r="r" b="b"/>
              <a:pathLst>
                <a:path w="2023" h="3178">
                  <a:moveTo>
                    <a:pt x="248" y="1"/>
                  </a:moveTo>
                  <a:cubicBezTo>
                    <a:pt x="144" y="106"/>
                    <a:pt x="58" y="230"/>
                    <a:pt x="0" y="363"/>
                  </a:cubicBezTo>
                  <a:lnTo>
                    <a:pt x="1374" y="1575"/>
                  </a:lnTo>
                  <a:cubicBezTo>
                    <a:pt x="1508" y="1699"/>
                    <a:pt x="1584" y="1870"/>
                    <a:pt x="1594" y="2052"/>
                  </a:cubicBezTo>
                  <a:lnTo>
                    <a:pt x="1594" y="3177"/>
                  </a:lnTo>
                  <a:lnTo>
                    <a:pt x="2023" y="3177"/>
                  </a:lnTo>
                  <a:lnTo>
                    <a:pt x="2023" y="2052"/>
                  </a:lnTo>
                  <a:cubicBezTo>
                    <a:pt x="2023" y="1746"/>
                    <a:pt x="1889" y="1451"/>
                    <a:pt x="1660" y="1250"/>
                  </a:cubicBezTo>
                  <a:lnTo>
                    <a:pt x="248" y="1"/>
                  </a:lnTo>
                  <a:close/>
                </a:path>
              </a:pathLst>
            </a:custGeom>
            <a:solidFill>
              <a:srgbClr val="ACB9C4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1433;p74">
              <a:extLst>
                <a:ext uri="{FF2B5EF4-FFF2-40B4-BE49-F238E27FC236}">
                  <a16:creationId xmlns:a16="http://schemas.microsoft.com/office/drawing/2014/main" id="{FFBCAB72-70EF-4808-AD1A-2634C8C01C3C}"/>
                </a:ext>
              </a:extLst>
            </p:cNvPr>
            <p:cNvSpPr/>
            <p:nvPr/>
          </p:nvSpPr>
          <p:spPr>
            <a:xfrm>
              <a:off x="7821909" y="3617333"/>
              <a:ext cx="52972" cy="82954"/>
            </a:xfrm>
            <a:custGeom>
              <a:avLst/>
              <a:gdLst/>
              <a:ahLst/>
              <a:cxnLst/>
              <a:rect l="l" t="t" r="r" b="b"/>
              <a:pathLst>
                <a:path w="2023" h="3168">
                  <a:moveTo>
                    <a:pt x="1774" y="1"/>
                  </a:moveTo>
                  <a:lnTo>
                    <a:pt x="363" y="1250"/>
                  </a:lnTo>
                  <a:cubicBezTo>
                    <a:pt x="134" y="1451"/>
                    <a:pt x="0" y="1746"/>
                    <a:pt x="0" y="2052"/>
                  </a:cubicBezTo>
                  <a:lnTo>
                    <a:pt x="0" y="3168"/>
                  </a:lnTo>
                  <a:lnTo>
                    <a:pt x="429" y="3168"/>
                  </a:lnTo>
                  <a:lnTo>
                    <a:pt x="429" y="2052"/>
                  </a:lnTo>
                  <a:cubicBezTo>
                    <a:pt x="439" y="1870"/>
                    <a:pt x="515" y="1699"/>
                    <a:pt x="649" y="1575"/>
                  </a:cubicBezTo>
                  <a:lnTo>
                    <a:pt x="2023" y="354"/>
                  </a:lnTo>
                  <a:cubicBezTo>
                    <a:pt x="1956" y="220"/>
                    <a:pt x="1879" y="106"/>
                    <a:pt x="1774" y="1"/>
                  </a:cubicBezTo>
                  <a:close/>
                </a:path>
              </a:pathLst>
            </a:custGeom>
            <a:solidFill>
              <a:srgbClr val="ACB9C4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10793;p74">
            <a:extLst>
              <a:ext uri="{FF2B5EF4-FFF2-40B4-BE49-F238E27FC236}">
                <a16:creationId xmlns:a16="http://schemas.microsoft.com/office/drawing/2014/main" id="{C246366E-463F-46CE-9491-85AAE8BEEC40}"/>
              </a:ext>
            </a:extLst>
          </p:cNvPr>
          <p:cNvGrpSpPr/>
          <p:nvPr/>
        </p:nvGrpSpPr>
        <p:grpSpPr>
          <a:xfrm>
            <a:off x="7354272" y="1149343"/>
            <a:ext cx="276802" cy="354807"/>
            <a:chOff x="7603081" y="1973072"/>
            <a:chExt cx="276802" cy="354807"/>
          </a:xfrm>
        </p:grpSpPr>
        <p:sp>
          <p:nvSpPr>
            <p:cNvPr id="179" name="Google Shape;10794;p74">
              <a:extLst>
                <a:ext uri="{FF2B5EF4-FFF2-40B4-BE49-F238E27FC236}">
                  <a16:creationId xmlns:a16="http://schemas.microsoft.com/office/drawing/2014/main" id="{C004956A-9708-41AF-8D91-1D5F792B696C}"/>
                </a:ext>
              </a:extLst>
            </p:cNvPr>
            <p:cNvSpPr/>
            <p:nvPr/>
          </p:nvSpPr>
          <p:spPr>
            <a:xfrm>
              <a:off x="7603081" y="2189465"/>
              <a:ext cx="276802" cy="138414"/>
            </a:xfrm>
            <a:custGeom>
              <a:avLst/>
              <a:gdLst/>
              <a:ahLst/>
              <a:cxnLst/>
              <a:rect l="l" t="t" r="r" b="b"/>
              <a:pathLst>
                <a:path w="10571" h="5286">
                  <a:moveTo>
                    <a:pt x="3081" y="1"/>
                  </a:moveTo>
                  <a:cubicBezTo>
                    <a:pt x="2967" y="1"/>
                    <a:pt x="2862" y="96"/>
                    <a:pt x="2862" y="220"/>
                  </a:cubicBezTo>
                  <a:lnTo>
                    <a:pt x="2862" y="1269"/>
                  </a:lnTo>
                  <a:cubicBezTo>
                    <a:pt x="2862" y="1565"/>
                    <a:pt x="2671" y="1823"/>
                    <a:pt x="2395" y="1909"/>
                  </a:cubicBezTo>
                  <a:lnTo>
                    <a:pt x="935" y="2357"/>
                  </a:lnTo>
                  <a:cubicBezTo>
                    <a:pt x="382" y="2529"/>
                    <a:pt x="0" y="3034"/>
                    <a:pt x="0" y="3616"/>
                  </a:cubicBezTo>
                  <a:lnTo>
                    <a:pt x="0" y="4627"/>
                  </a:lnTo>
                  <a:cubicBezTo>
                    <a:pt x="0" y="4990"/>
                    <a:pt x="296" y="5286"/>
                    <a:pt x="658" y="5286"/>
                  </a:cubicBezTo>
                  <a:lnTo>
                    <a:pt x="9912" y="5286"/>
                  </a:lnTo>
                  <a:cubicBezTo>
                    <a:pt x="10275" y="5286"/>
                    <a:pt x="10570" y="4990"/>
                    <a:pt x="10570" y="4627"/>
                  </a:cubicBezTo>
                  <a:lnTo>
                    <a:pt x="10570" y="3616"/>
                  </a:lnTo>
                  <a:cubicBezTo>
                    <a:pt x="10570" y="3034"/>
                    <a:pt x="10198" y="2529"/>
                    <a:pt x="9645" y="2357"/>
                  </a:cubicBezTo>
                  <a:lnTo>
                    <a:pt x="8176" y="1909"/>
                  </a:lnTo>
                  <a:cubicBezTo>
                    <a:pt x="7899" y="1823"/>
                    <a:pt x="7708" y="1565"/>
                    <a:pt x="7708" y="1269"/>
                  </a:cubicBezTo>
                  <a:lnTo>
                    <a:pt x="7708" y="220"/>
                  </a:lnTo>
                  <a:cubicBezTo>
                    <a:pt x="7708" y="96"/>
                    <a:pt x="7613" y="1"/>
                    <a:pt x="7489" y="1"/>
                  </a:cubicBezTo>
                  <a:lnTo>
                    <a:pt x="3081" y="1"/>
                  </a:lnTo>
                  <a:close/>
                </a:path>
              </a:pathLst>
            </a:custGeom>
            <a:solidFill>
              <a:srgbClr val="D1D8D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0795;p74">
              <a:extLst>
                <a:ext uri="{FF2B5EF4-FFF2-40B4-BE49-F238E27FC236}">
                  <a16:creationId xmlns:a16="http://schemas.microsoft.com/office/drawing/2014/main" id="{EFF35D75-38A2-4362-BC57-5478F980B8D6}"/>
                </a:ext>
              </a:extLst>
            </p:cNvPr>
            <p:cNvSpPr/>
            <p:nvPr/>
          </p:nvSpPr>
          <p:spPr>
            <a:xfrm>
              <a:off x="7666527" y="2189465"/>
              <a:ext cx="149909" cy="92197"/>
            </a:xfrm>
            <a:custGeom>
              <a:avLst/>
              <a:gdLst/>
              <a:ahLst/>
              <a:cxnLst/>
              <a:rect l="l" t="t" r="r" b="b"/>
              <a:pathLst>
                <a:path w="5725" h="3521">
                  <a:moveTo>
                    <a:pt x="649" y="1"/>
                  </a:moveTo>
                  <a:cubicBezTo>
                    <a:pt x="525" y="1"/>
                    <a:pt x="429" y="96"/>
                    <a:pt x="429" y="220"/>
                  </a:cubicBezTo>
                  <a:lnTo>
                    <a:pt x="429" y="1269"/>
                  </a:lnTo>
                  <a:cubicBezTo>
                    <a:pt x="429" y="1556"/>
                    <a:pt x="258" y="1804"/>
                    <a:pt x="0" y="1899"/>
                  </a:cubicBezTo>
                  <a:cubicBezTo>
                    <a:pt x="344" y="2834"/>
                    <a:pt x="1488" y="3521"/>
                    <a:pt x="2862" y="3521"/>
                  </a:cubicBezTo>
                  <a:cubicBezTo>
                    <a:pt x="4226" y="3521"/>
                    <a:pt x="5390" y="2834"/>
                    <a:pt x="5724" y="1899"/>
                  </a:cubicBezTo>
                  <a:cubicBezTo>
                    <a:pt x="5457" y="1804"/>
                    <a:pt x="5276" y="1556"/>
                    <a:pt x="5276" y="1269"/>
                  </a:cubicBezTo>
                  <a:lnTo>
                    <a:pt x="5276" y="220"/>
                  </a:lnTo>
                  <a:cubicBezTo>
                    <a:pt x="5276" y="96"/>
                    <a:pt x="5180" y="1"/>
                    <a:pt x="5056" y="1"/>
                  </a:cubicBezTo>
                  <a:lnTo>
                    <a:pt x="649" y="1"/>
                  </a:lnTo>
                  <a:close/>
                </a:path>
              </a:pathLst>
            </a:custGeom>
            <a:solidFill>
              <a:srgbClr val="F0F3F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0796;p74">
              <a:extLst>
                <a:ext uri="{FF2B5EF4-FFF2-40B4-BE49-F238E27FC236}">
                  <a16:creationId xmlns:a16="http://schemas.microsoft.com/office/drawing/2014/main" id="{B2D4D08D-99D0-4905-9FDD-54284D97E7CA}"/>
                </a:ext>
              </a:extLst>
            </p:cNvPr>
            <p:cNvSpPr/>
            <p:nvPr/>
          </p:nvSpPr>
          <p:spPr>
            <a:xfrm>
              <a:off x="7679751" y="2189465"/>
              <a:ext cx="123698" cy="34564"/>
            </a:xfrm>
            <a:custGeom>
              <a:avLst/>
              <a:gdLst/>
              <a:ahLst/>
              <a:cxnLst/>
              <a:rect l="l" t="t" r="r" b="b"/>
              <a:pathLst>
                <a:path w="4724" h="1320">
                  <a:moveTo>
                    <a:pt x="163" y="1"/>
                  </a:moveTo>
                  <a:cubicBezTo>
                    <a:pt x="96" y="1"/>
                    <a:pt x="39" y="20"/>
                    <a:pt x="1" y="67"/>
                  </a:cubicBezTo>
                  <a:cubicBezTo>
                    <a:pt x="568" y="902"/>
                    <a:pt x="1465" y="1319"/>
                    <a:pt x="2362" y="1319"/>
                  </a:cubicBezTo>
                  <a:cubicBezTo>
                    <a:pt x="3259" y="1319"/>
                    <a:pt x="4155" y="902"/>
                    <a:pt x="4723" y="67"/>
                  </a:cubicBezTo>
                  <a:cubicBezTo>
                    <a:pt x="4685" y="20"/>
                    <a:pt x="4628" y="1"/>
                    <a:pt x="4561" y="1"/>
                  </a:cubicBezTo>
                  <a:lnTo>
                    <a:pt x="163" y="1"/>
                  </a:lnTo>
                  <a:close/>
                </a:path>
              </a:pathLst>
            </a:custGeom>
            <a:solidFill>
              <a:srgbClr val="E8ED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0797;p74">
              <a:extLst>
                <a:ext uri="{FF2B5EF4-FFF2-40B4-BE49-F238E27FC236}">
                  <a16:creationId xmlns:a16="http://schemas.microsoft.com/office/drawing/2014/main" id="{6A4D09BC-CB12-4930-AF34-681B37B0636A}"/>
                </a:ext>
              </a:extLst>
            </p:cNvPr>
            <p:cNvSpPr/>
            <p:nvPr/>
          </p:nvSpPr>
          <p:spPr>
            <a:xfrm>
              <a:off x="7644532" y="2033585"/>
              <a:ext cx="189370" cy="155408"/>
            </a:xfrm>
            <a:custGeom>
              <a:avLst/>
              <a:gdLst/>
              <a:ahLst/>
              <a:cxnLst/>
              <a:rect l="l" t="t" r="r" b="b"/>
              <a:pathLst>
                <a:path w="7232" h="5935">
                  <a:moveTo>
                    <a:pt x="850" y="1"/>
                  </a:moveTo>
                  <a:lnTo>
                    <a:pt x="850" y="2204"/>
                  </a:lnTo>
                  <a:lnTo>
                    <a:pt x="735" y="2204"/>
                  </a:lnTo>
                  <a:cubicBezTo>
                    <a:pt x="1" y="2204"/>
                    <a:pt x="1" y="3311"/>
                    <a:pt x="735" y="3311"/>
                  </a:cubicBezTo>
                  <a:lnTo>
                    <a:pt x="859" y="3311"/>
                  </a:lnTo>
                  <a:cubicBezTo>
                    <a:pt x="974" y="4790"/>
                    <a:pt x="2214" y="5935"/>
                    <a:pt x="3712" y="5935"/>
                  </a:cubicBezTo>
                  <a:cubicBezTo>
                    <a:pt x="5200" y="5935"/>
                    <a:pt x="6440" y="4790"/>
                    <a:pt x="6564" y="3311"/>
                  </a:cubicBezTo>
                  <a:lnTo>
                    <a:pt x="6679" y="3311"/>
                  </a:lnTo>
                  <a:cubicBezTo>
                    <a:pt x="6984" y="3311"/>
                    <a:pt x="7232" y="3063"/>
                    <a:pt x="7232" y="2758"/>
                  </a:cubicBezTo>
                  <a:cubicBezTo>
                    <a:pt x="7232" y="2452"/>
                    <a:pt x="6984" y="2204"/>
                    <a:pt x="6679" y="2204"/>
                  </a:cubicBezTo>
                  <a:lnTo>
                    <a:pt x="6574" y="2204"/>
                  </a:lnTo>
                  <a:lnTo>
                    <a:pt x="6574" y="1"/>
                  </a:lnTo>
                  <a:lnTo>
                    <a:pt x="850" y="1"/>
                  </a:ln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0798;p74">
              <a:extLst>
                <a:ext uri="{FF2B5EF4-FFF2-40B4-BE49-F238E27FC236}">
                  <a16:creationId xmlns:a16="http://schemas.microsoft.com/office/drawing/2014/main" id="{1554152C-5895-4BFB-8A13-8FEC600E732D}"/>
                </a:ext>
              </a:extLst>
            </p:cNvPr>
            <p:cNvSpPr/>
            <p:nvPr/>
          </p:nvSpPr>
          <p:spPr>
            <a:xfrm>
              <a:off x="7701249" y="2092292"/>
              <a:ext cx="11521" cy="17020"/>
            </a:xfrm>
            <a:custGeom>
              <a:avLst/>
              <a:gdLst/>
              <a:ahLst/>
              <a:cxnLst/>
              <a:rect l="l" t="t" r="r" b="b"/>
              <a:pathLst>
                <a:path w="440" h="650">
                  <a:moveTo>
                    <a:pt x="220" y="1"/>
                  </a:moveTo>
                  <a:cubicBezTo>
                    <a:pt x="115" y="1"/>
                    <a:pt x="10" y="67"/>
                    <a:pt x="0" y="201"/>
                  </a:cubicBezTo>
                  <a:lnTo>
                    <a:pt x="0" y="420"/>
                  </a:lnTo>
                  <a:cubicBezTo>
                    <a:pt x="0" y="544"/>
                    <a:pt x="96" y="649"/>
                    <a:pt x="220" y="649"/>
                  </a:cubicBezTo>
                  <a:cubicBezTo>
                    <a:pt x="334" y="640"/>
                    <a:pt x="439" y="544"/>
                    <a:pt x="439" y="420"/>
                  </a:cubicBezTo>
                  <a:lnTo>
                    <a:pt x="439" y="201"/>
                  </a:lnTo>
                  <a:cubicBezTo>
                    <a:pt x="430" y="67"/>
                    <a:pt x="325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0799;p74">
              <a:extLst>
                <a:ext uri="{FF2B5EF4-FFF2-40B4-BE49-F238E27FC236}">
                  <a16:creationId xmlns:a16="http://schemas.microsoft.com/office/drawing/2014/main" id="{2394B0D8-6763-4108-A773-3CEE049B8CB1}"/>
                </a:ext>
              </a:extLst>
            </p:cNvPr>
            <p:cNvSpPr/>
            <p:nvPr/>
          </p:nvSpPr>
          <p:spPr>
            <a:xfrm>
              <a:off x="7770429" y="2092292"/>
              <a:ext cx="11521" cy="17020"/>
            </a:xfrm>
            <a:custGeom>
              <a:avLst/>
              <a:gdLst/>
              <a:ahLst/>
              <a:cxnLst/>
              <a:rect l="l" t="t" r="r" b="b"/>
              <a:pathLst>
                <a:path w="440" h="650">
                  <a:moveTo>
                    <a:pt x="220" y="1"/>
                  </a:moveTo>
                  <a:cubicBezTo>
                    <a:pt x="115" y="1"/>
                    <a:pt x="10" y="67"/>
                    <a:pt x="1" y="201"/>
                  </a:cubicBezTo>
                  <a:lnTo>
                    <a:pt x="1" y="420"/>
                  </a:lnTo>
                  <a:cubicBezTo>
                    <a:pt x="1" y="544"/>
                    <a:pt x="96" y="640"/>
                    <a:pt x="220" y="649"/>
                  </a:cubicBezTo>
                  <a:cubicBezTo>
                    <a:pt x="344" y="640"/>
                    <a:pt x="440" y="544"/>
                    <a:pt x="440" y="420"/>
                  </a:cubicBezTo>
                  <a:lnTo>
                    <a:pt x="440" y="201"/>
                  </a:lnTo>
                  <a:cubicBezTo>
                    <a:pt x="430" y="67"/>
                    <a:pt x="325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0800;p74">
              <a:extLst>
                <a:ext uri="{FF2B5EF4-FFF2-40B4-BE49-F238E27FC236}">
                  <a16:creationId xmlns:a16="http://schemas.microsoft.com/office/drawing/2014/main" id="{250F31CB-CA8D-484A-ACDF-A5E04B0DC726}"/>
                </a:ext>
              </a:extLst>
            </p:cNvPr>
            <p:cNvSpPr/>
            <p:nvPr/>
          </p:nvSpPr>
          <p:spPr>
            <a:xfrm>
              <a:off x="7693995" y="2074067"/>
              <a:ext cx="25766" cy="11495"/>
            </a:xfrm>
            <a:custGeom>
              <a:avLst/>
              <a:gdLst/>
              <a:ahLst/>
              <a:cxnLst/>
              <a:rect l="l" t="t" r="r" b="b"/>
              <a:pathLst>
                <a:path w="984" h="439">
                  <a:moveTo>
                    <a:pt x="277" y="0"/>
                  </a:moveTo>
                  <a:cubicBezTo>
                    <a:pt x="1" y="19"/>
                    <a:pt x="1" y="420"/>
                    <a:pt x="277" y="439"/>
                  </a:cubicBezTo>
                  <a:lnTo>
                    <a:pt x="716" y="439"/>
                  </a:lnTo>
                  <a:cubicBezTo>
                    <a:pt x="983" y="420"/>
                    <a:pt x="983" y="19"/>
                    <a:pt x="716" y="0"/>
                  </a:cubicBezTo>
                  <a:lnTo>
                    <a:pt x="277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0801;p74">
              <a:extLst>
                <a:ext uri="{FF2B5EF4-FFF2-40B4-BE49-F238E27FC236}">
                  <a16:creationId xmlns:a16="http://schemas.microsoft.com/office/drawing/2014/main" id="{30D7FCF4-6BC2-423C-9513-3079401F426F}"/>
                </a:ext>
              </a:extLst>
            </p:cNvPr>
            <p:cNvSpPr/>
            <p:nvPr/>
          </p:nvSpPr>
          <p:spPr>
            <a:xfrm>
              <a:off x="7763202" y="2074067"/>
              <a:ext cx="25740" cy="11495"/>
            </a:xfrm>
            <a:custGeom>
              <a:avLst/>
              <a:gdLst/>
              <a:ahLst/>
              <a:cxnLst/>
              <a:rect l="l" t="t" r="r" b="b"/>
              <a:pathLst>
                <a:path w="983" h="439">
                  <a:moveTo>
                    <a:pt x="277" y="0"/>
                  </a:moveTo>
                  <a:cubicBezTo>
                    <a:pt x="0" y="19"/>
                    <a:pt x="0" y="420"/>
                    <a:pt x="277" y="439"/>
                  </a:cubicBezTo>
                  <a:lnTo>
                    <a:pt x="716" y="439"/>
                  </a:lnTo>
                  <a:cubicBezTo>
                    <a:pt x="983" y="420"/>
                    <a:pt x="983" y="19"/>
                    <a:pt x="716" y="0"/>
                  </a:cubicBezTo>
                  <a:lnTo>
                    <a:pt x="277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0802;p74">
              <a:extLst>
                <a:ext uri="{FF2B5EF4-FFF2-40B4-BE49-F238E27FC236}">
                  <a16:creationId xmlns:a16="http://schemas.microsoft.com/office/drawing/2014/main" id="{F7D1C377-B8AA-4460-B360-5CD9CB1D59E4}"/>
                </a:ext>
              </a:extLst>
            </p:cNvPr>
            <p:cNvSpPr/>
            <p:nvPr/>
          </p:nvSpPr>
          <p:spPr>
            <a:xfrm>
              <a:off x="7647281" y="2033585"/>
              <a:ext cx="140430" cy="155879"/>
            </a:xfrm>
            <a:custGeom>
              <a:avLst/>
              <a:gdLst/>
              <a:ahLst/>
              <a:cxnLst/>
              <a:rect l="l" t="t" r="r" b="b"/>
              <a:pathLst>
                <a:path w="5363" h="5953">
                  <a:moveTo>
                    <a:pt x="735" y="1"/>
                  </a:moveTo>
                  <a:lnTo>
                    <a:pt x="735" y="2204"/>
                  </a:lnTo>
                  <a:lnTo>
                    <a:pt x="649" y="2204"/>
                  </a:lnTo>
                  <a:cubicBezTo>
                    <a:pt x="392" y="2204"/>
                    <a:pt x="172" y="2367"/>
                    <a:pt x="96" y="2605"/>
                  </a:cubicBezTo>
                  <a:cubicBezTo>
                    <a:pt x="1" y="2958"/>
                    <a:pt x="258" y="3311"/>
                    <a:pt x="630" y="3311"/>
                  </a:cubicBezTo>
                  <a:lnTo>
                    <a:pt x="745" y="3311"/>
                  </a:lnTo>
                  <a:cubicBezTo>
                    <a:pt x="849" y="4816"/>
                    <a:pt x="2113" y="5952"/>
                    <a:pt x="3578" y="5952"/>
                  </a:cubicBezTo>
                  <a:cubicBezTo>
                    <a:pt x="3729" y="5952"/>
                    <a:pt x="3882" y="5940"/>
                    <a:pt x="4036" y="5915"/>
                  </a:cubicBezTo>
                  <a:cubicBezTo>
                    <a:pt x="2643" y="5696"/>
                    <a:pt x="1613" y="4494"/>
                    <a:pt x="1613" y="3092"/>
                  </a:cubicBezTo>
                  <a:lnTo>
                    <a:pt x="1613" y="1766"/>
                  </a:lnTo>
                  <a:cubicBezTo>
                    <a:pt x="1613" y="1155"/>
                    <a:pt x="2109" y="668"/>
                    <a:pt x="2720" y="668"/>
                  </a:cubicBezTo>
                  <a:lnTo>
                    <a:pt x="4923" y="668"/>
                  </a:lnTo>
                  <a:cubicBezTo>
                    <a:pt x="5162" y="668"/>
                    <a:pt x="5362" y="468"/>
                    <a:pt x="5362" y="230"/>
                  </a:cubicBezTo>
                  <a:lnTo>
                    <a:pt x="5362" y="1"/>
                  </a:lnTo>
                  <a:lnTo>
                    <a:pt x="735" y="1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0803;p74">
              <a:extLst>
                <a:ext uri="{FF2B5EF4-FFF2-40B4-BE49-F238E27FC236}">
                  <a16:creationId xmlns:a16="http://schemas.microsoft.com/office/drawing/2014/main" id="{4C9B1D6C-DAC9-493E-93A1-DB75A5715BCA}"/>
                </a:ext>
              </a:extLst>
            </p:cNvPr>
            <p:cNvSpPr/>
            <p:nvPr/>
          </p:nvSpPr>
          <p:spPr>
            <a:xfrm>
              <a:off x="7652518" y="1983127"/>
              <a:ext cx="106206" cy="108694"/>
            </a:xfrm>
            <a:custGeom>
              <a:avLst/>
              <a:gdLst/>
              <a:ahLst/>
              <a:cxnLst/>
              <a:rect l="l" t="t" r="r" b="b"/>
              <a:pathLst>
                <a:path w="4056" h="4151">
                  <a:moveTo>
                    <a:pt x="1861" y="1"/>
                  </a:moveTo>
                  <a:cubicBezTo>
                    <a:pt x="755" y="230"/>
                    <a:pt x="1" y="1260"/>
                    <a:pt x="115" y="2386"/>
                  </a:cubicBezTo>
                  <a:lnTo>
                    <a:pt x="306" y="4150"/>
                  </a:lnTo>
                  <a:lnTo>
                    <a:pt x="526" y="4150"/>
                  </a:lnTo>
                  <a:cubicBezTo>
                    <a:pt x="774" y="4141"/>
                    <a:pt x="964" y="3950"/>
                    <a:pt x="964" y="3702"/>
                  </a:cubicBezTo>
                  <a:lnTo>
                    <a:pt x="964" y="2815"/>
                  </a:lnTo>
                  <a:cubicBezTo>
                    <a:pt x="964" y="2452"/>
                    <a:pt x="1260" y="2157"/>
                    <a:pt x="1623" y="2157"/>
                  </a:cubicBezTo>
                  <a:lnTo>
                    <a:pt x="4055" y="2157"/>
                  </a:lnTo>
                  <a:lnTo>
                    <a:pt x="1861" y="1"/>
                  </a:ln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0804;p74">
              <a:extLst>
                <a:ext uri="{FF2B5EF4-FFF2-40B4-BE49-F238E27FC236}">
                  <a16:creationId xmlns:a16="http://schemas.microsoft.com/office/drawing/2014/main" id="{1D371C0A-0D7D-44C5-B280-4E8BF7A73385}"/>
                </a:ext>
              </a:extLst>
            </p:cNvPr>
            <p:cNvSpPr/>
            <p:nvPr/>
          </p:nvSpPr>
          <p:spPr>
            <a:xfrm>
              <a:off x="7678023" y="2126018"/>
              <a:ext cx="126919" cy="86463"/>
            </a:xfrm>
            <a:custGeom>
              <a:avLst/>
              <a:gdLst/>
              <a:ahLst/>
              <a:cxnLst/>
              <a:rect l="l" t="t" r="r" b="b"/>
              <a:pathLst>
                <a:path w="4847" h="3302">
                  <a:moveTo>
                    <a:pt x="668" y="0"/>
                  </a:moveTo>
                  <a:cubicBezTo>
                    <a:pt x="296" y="0"/>
                    <a:pt x="0" y="296"/>
                    <a:pt x="0" y="659"/>
                  </a:cubicBezTo>
                  <a:lnTo>
                    <a:pt x="0" y="878"/>
                  </a:lnTo>
                  <a:cubicBezTo>
                    <a:pt x="0" y="2214"/>
                    <a:pt x="1088" y="3301"/>
                    <a:pt x="2423" y="3301"/>
                  </a:cubicBezTo>
                  <a:cubicBezTo>
                    <a:pt x="3768" y="3301"/>
                    <a:pt x="4846" y="2214"/>
                    <a:pt x="4846" y="878"/>
                  </a:cubicBezTo>
                  <a:lnTo>
                    <a:pt x="4846" y="659"/>
                  </a:lnTo>
                  <a:cubicBezTo>
                    <a:pt x="4846" y="296"/>
                    <a:pt x="4551" y="0"/>
                    <a:pt x="4188" y="0"/>
                  </a:cubicBezTo>
                  <a:lnTo>
                    <a:pt x="668" y="0"/>
                  </a:lnTo>
                  <a:close/>
                </a:path>
              </a:pathLst>
            </a:custGeom>
            <a:solidFill>
              <a:srgbClr val="788A9A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0805;p74">
              <a:extLst>
                <a:ext uri="{FF2B5EF4-FFF2-40B4-BE49-F238E27FC236}">
                  <a16:creationId xmlns:a16="http://schemas.microsoft.com/office/drawing/2014/main" id="{B3B097C0-CBCA-4C9C-A550-2FE38FE4A216}"/>
                </a:ext>
              </a:extLst>
            </p:cNvPr>
            <p:cNvSpPr/>
            <p:nvPr/>
          </p:nvSpPr>
          <p:spPr>
            <a:xfrm>
              <a:off x="7715493" y="2142881"/>
              <a:ext cx="51165" cy="17701"/>
            </a:xfrm>
            <a:custGeom>
              <a:avLst/>
              <a:gdLst/>
              <a:ahLst/>
              <a:cxnLst/>
              <a:rect l="l" t="t" r="r" b="b"/>
              <a:pathLst>
                <a:path w="1954" h="676">
                  <a:moveTo>
                    <a:pt x="323" y="0"/>
                  </a:moveTo>
                  <a:cubicBezTo>
                    <a:pt x="149" y="0"/>
                    <a:pt x="0" y="237"/>
                    <a:pt x="181" y="396"/>
                  </a:cubicBezTo>
                  <a:cubicBezTo>
                    <a:pt x="384" y="572"/>
                    <a:pt x="651" y="675"/>
                    <a:pt x="923" y="675"/>
                  </a:cubicBezTo>
                  <a:cubicBezTo>
                    <a:pt x="946" y="675"/>
                    <a:pt x="969" y="674"/>
                    <a:pt x="992" y="673"/>
                  </a:cubicBezTo>
                  <a:cubicBezTo>
                    <a:pt x="1015" y="674"/>
                    <a:pt x="1038" y="675"/>
                    <a:pt x="1061" y="675"/>
                  </a:cubicBezTo>
                  <a:cubicBezTo>
                    <a:pt x="1334" y="675"/>
                    <a:pt x="1601" y="572"/>
                    <a:pt x="1813" y="396"/>
                  </a:cubicBezTo>
                  <a:cubicBezTo>
                    <a:pt x="1954" y="233"/>
                    <a:pt x="1812" y="24"/>
                    <a:pt x="1643" y="24"/>
                  </a:cubicBezTo>
                  <a:cubicBezTo>
                    <a:pt x="1595" y="24"/>
                    <a:pt x="1545" y="41"/>
                    <a:pt x="1498" y="81"/>
                  </a:cubicBezTo>
                  <a:cubicBezTo>
                    <a:pt x="1345" y="186"/>
                    <a:pt x="1169" y="239"/>
                    <a:pt x="992" y="239"/>
                  </a:cubicBezTo>
                  <a:cubicBezTo>
                    <a:pt x="816" y="239"/>
                    <a:pt x="639" y="186"/>
                    <a:pt x="487" y="81"/>
                  </a:cubicBezTo>
                  <a:cubicBezTo>
                    <a:pt x="436" y="24"/>
                    <a:pt x="378" y="0"/>
                    <a:pt x="323" y="0"/>
                  </a:cubicBez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0806;p74">
              <a:extLst>
                <a:ext uri="{FF2B5EF4-FFF2-40B4-BE49-F238E27FC236}">
                  <a16:creationId xmlns:a16="http://schemas.microsoft.com/office/drawing/2014/main" id="{9282F237-4E42-4D4D-B25E-C8902BFB84CB}"/>
                </a:ext>
              </a:extLst>
            </p:cNvPr>
            <p:cNvSpPr/>
            <p:nvPr/>
          </p:nvSpPr>
          <p:spPr>
            <a:xfrm>
              <a:off x="7678023" y="2126018"/>
              <a:ext cx="78215" cy="86463"/>
            </a:xfrm>
            <a:custGeom>
              <a:avLst/>
              <a:gdLst/>
              <a:ahLst/>
              <a:cxnLst/>
              <a:rect l="l" t="t" r="r" b="b"/>
              <a:pathLst>
                <a:path w="2987" h="3302">
                  <a:moveTo>
                    <a:pt x="668" y="0"/>
                  </a:moveTo>
                  <a:cubicBezTo>
                    <a:pt x="296" y="0"/>
                    <a:pt x="0" y="296"/>
                    <a:pt x="0" y="659"/>
                  </a:cubicBezTo>
                  <a:lnTo>
                    <a:pt x="0" y="878"/>
                  </a:lnTo>
                  <a:cubicBezTo>
                    <a:pt x="0" y="2247"/>
                    <a:pt x="1117" y="3301"/>
                    <a:pt x="2419" y="3301"/>
                  </a:cubicBezTo>
                  <a:cubicBezTo>
                    <a:pt x="2605" y="3301"/>
                    <a:pt x="2795" y="3280"/>
                    <a:pt x="2986" y="3234"/>
                  </a:cubicBezTo>
                  <a:cubicBezTo>
                    <a:pt x="1879" y="2986"/>
                    <a:pt x="1107" y="2004"/>
                    <a:pt x="1107" y="878"/>
                  </a:cubicBezTo>
                  <a:lnTo>
                    <a:pt x="1107" y="659"/>
                  </a:lnTo>
                  <a:cubicBezTo>
                    <a:pt x="1107" y="296"/>
                    <a:pt x="1402" y="0"/>
                    <a:pt x="1765" y="0"/>
                  </a:cubicBezTo>
                  <a:lnTo>
                    <a:pt x="668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0807;p74">
              <a:extLst>
                <a:ext uri="{FF2B5EF4-FFF2-40B4-BE49-F238E27FC236}">
                  <a16:creationId xmlns:a16="http://schemas.microsoft.com/office/drawing/2014/main" id="{A03AE515-F20B-4284-80DA-EC8FBA90DD23}"/>
                </a:ext>
              </a:extLst>
            </p:cNvPr>
            <p:cNvSpPr/>
            <p:nvPr/>
          </p:nvSpPr>
          <p:spPr>
            <a:xfrm>
              <a:off x="7666030" y="1973072"/>
              <a:ext cx="164625" cy="118749"/>
            </a:xfrm>
            <a:custGeom>
              <a:avLst/>
              <a:gdLst/>
              <a:ahLst/>
              <a:cxnLst/>
              <a:rect l="l" t="t" r="r" b="b"/>
              <a:pathLst>
                <a:path w="6287" h="4535">
                  <a:moveTo>
                    <a:pt x="123" y="1"/>
                  </a:moveTo>
                  <a:cubicBezTo>
                    <a:pt x="58" y="1"/>
                    <a:pt x="0" y="56"/>
                    <a:pt x="0" y="127"/>
                  </a:cubicBezTo>
                  <a:cubicBezTo>
                    <a:pt x="0" y="785"/>
                    <a:pt x="315" y="2541"/>
                    <a:pt x="3539" y="2541"/>
                  </a:cubicBezTo>
                  <a:lnTo>
                    <a:pt x="4646" y="2541"/>
                  </a:lnTo>
                  <a:cubicBezTo>
                    <a:pt x="5009" y="2541"/>
                    <a:pt x="5304" y="2836"/>
                    <a:pt x="5304" y="3199"/>
                  </a:cubicBezTo>
                  <a:lnTo>
                    <a:pt x="5304" y="4086"/>
                  </a:lnTo>
                  <a:cubicBezTo>
                    <a:pt x="5304" y="4325"/>
                    <a:pt x="5495" y="4525"/>
                    <a:pt x="5734" y="4525"/>
                  </a:cubicBezTo>
                  <a:lnTo>
                    <a:pt x="5963" y="4534"/>
                  </a:lnTo>
                  <a:lnTo>
                    <a:pt x="6153" y="2770"/>
                  </a:lnTo>
                  <a:cubicBezTo>
                    <a:pt x="6287" y="1463"/>
                    <a:pt x="5266" y="337"/>
                    <a:pt x="3959" y="337"/>
                  </a:cubicBezTo>
                  <a:lnTo>
                    <a:pt x="1784" y="337"/>
                  </a:lnTo>
                  <a:cubicBezTo>
                    <a:pt x="1221" y="337"/>
                    <a:pt x="573" y="251"/>
                    <a:pt x="191" y="22"/>
                  </a:cubicBezTo>
                  <a:cubicBezTo>
                    <a:pt x="169" y="7"/>
                    <a:pt x="146" y="1"/>
                    <a:pt x="123" y="1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" name="Google Shape;11525;p74">
            <a:extLst>
              <a:ext uri="{FF2B5EF4-FFF2-40B4-BE49-F238E27FC236}">
                <a16:creationId xmlns:a16="http://schemas.microsoft.com/office/drawing/2014/main" id="{310193EF-1BEC-4913-A2D3-0BD704D7491B}"/>
              </a:ext>
            </a:extLst>
          </p:cNvPr>
          <p:cNvGrpSpPr/>
          <p:nvPr/>
        </p:nvGrpSpPr>
        <p:grpSpPr>
          <a:xfrm>
            <a:off x="7701983" y="1155314"/>
            <a:ext cx="263316" cy="354728"/>
            <a:chOff x="8062968" y="2419290"/>
            <a:chExt cx="263316" cy="354728"/>
          </a:xfrm>
        </p:grpSpPr>
        <p:sp>
          <p:nvSpPr>
            <p:cNvPr id="194" name="Google Shape;11526;p74">
              <a:extLst>
                <a:ext uri="{FF2B5EF4-FFF2-40B4-BE49-F238E27FC236}">
                  <a16:creationId xmlns:a16="http://schemas.microsoft.com/office/drawing/2014/main" id="{25A7B6B6-A2E7-4507-92C5-A108BD919839}"/>
                </a:ext>
              </a:extLst>
            </p:cNvPr>
            <p:cNvSpPr/>
            <p:nvPr/>
          </p:nvSpPr>
          <p:spPr>
            <a:xfrm>
              <a:off x="8080198" y="2436520"/>
              <a:ext cx="97434" cy="257320"/>
            </a:xfrm>
            <a:custGeom>
              <a:avLst/>
              <a:gdLst/>
              <a:ahLst/>
              <a:cxnLst/>
              <a:rect l="l" t="t" r="r" b="b"/>
              <a:pathLst>
                <a:path w="3721" h="9827">
                  <a:moveTo>
                    <a:pt x="2404" y="1"/>
                  </a:moveTo>
                  <a:cubicBezTo>
                    <a:pt x="878" y="869"/>
                    <a:pt x="0" y="2338"/>
                    <a:pt x="0" y="3988"/>
                  </a:cubicBezTo>
                  <a:cubicBezTo>
                    <a:pt x="0" y="6946"/>
                    <a:pt x="1527" y="9827"/>
                    <a:pt x="1527" y="9827"/>
                  </a:cubicBezTo>
                  <a:lnTo>
                    <a:pt x="3721" y="9827"/>
                  </a:lnTo>
                  <a:lnTo>
                    <a:pt x="3721" y="1"/>
                  </a:lnTo>
                  <a:lnTo>
                    <a:pt x="2404" y="1"/>
                  </a:ln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1527;p74">
              <a:extLst>
                <a:ext uri="{FF2B5EF4-FFF2-40B4-BE49-F238E27FC236}">
                  <a16:creationId xmlns:a16="http://schemas.microsoft.com/office/drawing/2014/main" id="{11113292-AECC-4E40-9347-EB5A1EDC4880}"/>
                </a:ext>
              </a:extLst>
            </p:cNvPr>
            <p:cNvSpPr/>
            <p:nvPr/>
          </p:nvSpPr>
          <p:spPr>
            <a:xfrm>
              <a:off x="8131652" y="2419290"/>
              <a:ext cx="183138" cy="268815"/>
            </a:xfrm>
            <a:custGeom>
              <a:avLst/>
              <a:gdLst/>
              <a:ahLst/>
              <a:cxnLst/>
              <a:rect l="l" t="t" r="r" b="b"/>
              <a:pathLst>
                <a:path w="6994" h="10266">
                  <a:moveTo>
                    <a:pt x="1966" y="0"/>
                  </a:moveTo>
                  <a:cubicBezTo>
                    <a:pt x="878" y="0"/>
                    <a:pt x="1" y="687"/>
                    <a:pt x="1" y="1527"/>
                  </a:cubicBezTo>
                  <a:cubicBezTo>
                    <a:pt x="1" y="2013"/>
                    <a:pt x="392" y="2404"/>
                    <a:pt x="878" y="2404"/>
                  </a:cubicBezTo>
                  <a:lnTo>
                    <a:pt x="1756" y="2404"/>
                  </a:lnTo>
                  <a:lnTo>
                    <a:pt x="1756" y="10265"/>
                  </a:lnTo>
                  <a:lnTo>
                    <a:pt x="5248" y="10265"/>
                  </a:lnTo>
                  <a:cubicBezTo>
                    <a:pt x="5248" y="10265"/>
                    <a:pt x="6993" y="7432"/>
                    <a:pt x="6993" y="4589"/>
                  </a:cubicBezTo>
                  <a:cubicBezTo>
                    <a:pt x="6993" y="2051"/>
                    <a:pt x="4942" y="0"/>
                    <a:pt x="2405" y="0"/>
                  </a:cubicBezTo>
                  <a:lnTo>
                    <a:pt x="1966" y="0"/>
                  </a:lnTo>
                  <a:close/>
                </a:path>
              </a:pathLst>
            </a:custGeom>
            <a:solidFill>
              <a:srgbClr val="576D8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1528;p74">
              <a:extLst>
                <a:ext uri="{FF2B5EF4-FFF2-40B4-BE49-F238E27FC236}">
                  <a16:creationId xmlns:a16="http://schemas.microsoft.com/office/drawing/2014/main" id="{D1A40A75-5B9E-497C-A20A-67A8B98A40AA}"/>
                </a:ext>
              </a:extLst>
            </p:cNvPr>
            <p:cNvSpPr/>
            <p:nvPr/>
          </p:nvSpPr>
          <p:spPr>
            <a:xfrm>
              <a:off x="8103188" y="2562182"/>
              <a:ext cx="22755" cy="45928"/>
            </a:xfrm>
            <a:custGeom>
              <a:avLst/>
              <a:gdLst/>
              <a:ahLst/>
              <a:cxnLst/>
              <a:rect l="l" t="t" r="r" b="b"/>
              <a:pathLst>
                <a:path w="869" h="1754">
                  <a:moveTo>
                    <a:pt x="429" y="0"/>
                  </a:moveTo>
                  <a:cubicBezTo>
                    <a:pt x="429" y="0"/>
                    <a:pt x="0" y="878"/>
                    <a:pt x="0" y="1317"/>
                  </a:cubicBezTo>
                  <a:cubicBezTo>
                    <a:pt x="0" y="1608"/>
                    <a:pt x="217" y="1753"/>
                    <a:pt x="434" y="1753"/>
                  </a:cubicBezTo>
                  <a:cubicBezTo>
                    <a:pt x="651" y="1753"/>
                    <a:pt x="868" y="1608"/>
                    <a:pt x="868" y="1317"/>
                  </a:cubicBezTo>
                  <a:cubicBezTo>
                    <a:pt x="868" y="878"/>
                    <a:pt x="429" y="0"/>
                    <a:pt x="429" y="0"/>
                  </a:cubicBezTo>
                  <a:close/>
                </a:path>
              </a:pathLst>
            </a:custGeom>
            <a:solidFill>
              <a:srgbClr val="F4F7F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1529;p74">
              <a:extLst>
                <a:ext uri="{FF2B5EF4-FFF2-40B4-BE49-F238E27FC236}">
                  <a16:creationId xmlns:a16="http://schemas.microsoft.com/office/drawing/2014/main" id="{57A469B6-83EE-4C26-887E-FB679F8BD4C0}"/>
                </a:ext>
              </a:extLst>
            </p:cNvPr>
            <p:cNvSpPr/>
            <p:nvPr/>
          </p:nvSpPr>
          <p:spPr>
            <a:xfrm>
              <a:off x="8103188" y="2562182"/>
              <a:ext cx="11495" cy="45981"/>
            </a:xfrm>
            <a:custGeom>
              <a:avLst/>
              <a:gdLst/>
              <a:ahLst/>
              <a:cxnLst/>
              <a:rect l="l" t="t" r="r" b="b"/>
              <a:pathLst>
                <a:path w="439" h="1756">
                  <a:moveTo>
                    <a:pt x="439" y="0"/>
                  </a:moveTo>
                  <a:cubicBezTo>
                    <a:pt x="439" y="0"/>
                    <a:pt x="0" y="878"/>
                    <a:pt x="0" y="1317"/>
                  </a:cubicBezTo>
                  <a:cubicBezTo>
                    <a:pt x="0" y="1555"/>
                    <a:pt x="191" y="1755"/>
                    <a:pt x="439" y="1755"/>
                  </a:cubicBezTo>
                  <a:lnTo>
                    <a:pt x="439" y="0"/>
                  </a:ln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1530;p74">
              <a:extLst>
                <a:ext uri="{FF2B5EF4-FFF2-40B4-BE49-F238E27FC236}">
                  <a16:creationId xmlns:a16="http://schemas.microsoft.com/office/drawing/2014/main" id="{23A3561B-4C0E-4F33-B698-C670B43B1EC9}"/>
                </a:ext>
              </a:extLst>
            </p:cNvPr>
            <p:cNvSpPr/>
            <p:nvPr/>
          </p:nvSpPr>
          <p:spPr>
            <a:xfrm>
              <a:off x="8263310" y="2562182"/>
              <a:ext cx="22755" cy="45928"/>
            </a:xfrm>
            <a:custGeom>
              <a:avLst/>
              <a:gdLst/>
              <a:ahLst/>
              <a:cxnLst/>
              <a:rect l="l" t="t" r="r" b="b"/>
              <a:pathLst>
                <a:path w="869" h="1754">
                  <a:moveTo>
                    <a:pt x="439" y="0"/>
                  </a:moveTo>
                  <a:cubicBezTo>
                    <a:pt x="439" y="0"/>
                    <a:pt x="0" y="878"/>
                    <a:pt x="0" y="1317"/>
                  </a:cubicBezTo>
                  <a:cubicBezTo>
                    <a:pt x="0" y="1608"/>
                    <a:pt x="217" y="1753"/>
                    <a:pt x="434" y="1753"/>
                  </a:cubicBezTo>
                  <a:cubicBezTo>
                    <a:pt x="651" y="1753"/>
                    <a:pt x="868" y="1608"/>
                    <a:pt x="868" y="1317"/>
                  </a:cubicBezTo>
                  <a:cubicBezTo>
                    <a:pt x="868" y="878"/>
                    <a:pt x="439" y="0"/>
                    <a:pt x="439" y="0"/>
                  </a:cubicBezTo>
                  <a:close/>
                </a:path>
              </a:pathLst>
            </a:custGeom>
            <a:solidFill>
              <a:srgbClr val="F4F7F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1531;p74">
              <a:extLst>
                <a:ext uri="{FF2B5EF4-FFF2-40B4-BE49-F238E27FC236}">
                  <a16:creationId xmlns:a16="http://schemas.microsoft.com/office/drawing/2014/main" id="{E1714DFF-E4E3-467A-AEB2-363DD5C0253F}"/>
                </a:ext>
              </a:extLst>
            </p:cNvPr>
            <p:cNvSpPr/>
            <p:nvPr/>
          </p:nvSpPr>
          <p:spPr>
            <a:xfrm>
              <a:off x="8263310" y="2562182"/>
              <a:ext cx="11495" cy="45981"/>
            </a:xfrm>
            <a:custGeom>
              <a:avLst/>
              <a:gdLst/>
              <a:ahLst/>
              <a:cxnLst/>
              <a:rect l="l" t="t" r="r" b="b"/>
              <a:pathLst>
                <a:path w="439" h="1756">
                  <a:moveTo>
                    <a:pt x="439" y="0"/>
                  </a:moveTo>
                  <a:cubicBezTo>
                    <a:pt x="439" y="0"/>
                    <a:pt x="0" y="878"/>
                    <a:pt x="0" y="1317"/>
                  </a:cubicBezTo>
                  <a:cubicBezTo>
                    <a:pt x="0" y="1555"/>
                    <a:pt x="191" y="1755"/>
                    <a:pt x="439" y="1755"/>
                  </a:cubicBezTo>
                  <a:lnTo>
                    <a:pt x="439" y="0"/>
                  </a:ln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1532;p74">
              <a:extLst>
                <a:ext uri="{FF2B5EF4-FFF2-40B4-BE49-F238E27FC236}">
                  <a16:creationId xmlns:a16="http://schemas.microsoft.com/office/drawing/2014/main" id="{F7925CD5-1D96-40E4-8CB6-7D4381F3112D}"/>
                </a:ext>
              </a:extLst>
            </p:cNvPr>
            <p:cNvSpPr/>
            <p:nvPr/>
          </p:nvSpPr>
          <p:spPr>
            <a:xfrm>
              <a:off x="8062968" y="2625131"/>
              <a:ext cx="263316" cy="148888"/>
            </a:xfrm>
            <a:custGeom>
              <a:avLst/>
              <a:gdLst/>
              <a:ahLst/>
              <a:cxnLst/>
              <a:rect l="l" t="t" r="r" b="b"/>
              <a:pathLst>
                <a:path w="10056" h="5686">
                  <a:moveTo>
                    <a:pt x="3711" y="0"/>
                  </a:moveTo>
                  <a:lnTo>
                    <a:pt x="3711" y="1135"/>
                  </a:lnTo>
                  <a:cubicBezTo>
                    <a:pt x="3711" y="1498"/>
                    <a:pt x="3482" y="1832"/>
                    <a:pt x="3129" y="1956"/>
                  </a:cubicBezTo>
                  <a:lnTo>
                    <a:pt x="878" y="2748"/>
                  </a:lnTo>
                  <a:cubicBezTo>
                    <a:pt x="353" y="2938"/>
                    <a:pt x="0" y="3435"/>
                    <a:pt x="0" y="3988"/>
                  </a:cubicBezTo>
                  <a:lnTo>
                    <a:pt x="0" y="5028"/>
                  </a:lnTo>
                  <a:cubicBezTo>
                    <a:pt x="0" y="5390"/>
                    <a:pt x="296" y="5686"/>
                    <a:pt x="658" y="5686"/>
                  </a:cubicBezTo>
                  <a:lnTo>
                    <a:pt x="9397" y="5686"/>
                  </a:lnTo>
                  <a:cubicBezTo>
                    <a:pt x="9759" y="5686"/>
                    <a:pt x="10055" y="5390"/>
                    <a:pt x="10055" y="5028"/>
                  </a:cubicBezTo>
                  <a:lnTo>
                    <a:pt x="10055" y="3988"/>
                  </a:lnTo>
                  <a:cubicBezTo>
                    <a:pt x="10046" y="3435"/>
                    <a:pt x="9702" y="2938"/>
                    <a:pt x="9178" y="2748"/>
                  </a:cubicBezTo>
                  <a:lnTo>
                    <a:pt x="6917" y="1956"/>
                  </a:lnTo>
                  <a:cubicBezTo>
                    <a:pt x="6573" y="1832"/>
                    <a:pt x="6335" y="1498"/>
                    <a:pt x="6335" y="1135"/>
                  </a:cubicBezTo>
                  <a:lnTo>
                    <a:pt x="6335" y="0"/>
                  </a:lnTo>
                  <a:lnTo>
                    <a:pt x="3711" y="0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1533;p74">
              <a:extLst>
                <a:ext uri="{FF2B5EF4-FFF2-40B4-BE49-F238E27FC236}">
                  <a16:creationId xmlns:a16="http://schemas.microsoft.com/office/drawing/2014/main" id="{CB09D3E2-389E-40B4-82D5-74D471CA76EB}"/>
                </a:ext>
              </a:extLst>
            </p:cNvPr>
            <p:cNvSpPr/>
            <p:nvPr/>
          </p:nvSpPr>
          <p:spPr>
            <a:xfrm>
              <a:off x="8160376" y="2625131"/>
              <a:ext cx="68736" cy="22990"/>
            </a:xfrm>
            <a:custGeom>
              <a:avLst/>
              <a:gdLst/>
              <a:ahLst/>
              <a:cxnLst/>
              <a:rect l="l" t="t" r="r" b="b"/>
              <a:pathLst>
                <a:path w="2625" h="878">
                  <a:moveTo>
                    <a:pt x="1" y="0"/>
                  </a:moveTo>
                  <a:lnTo>
                    <a:pt x="1" y="601"/>
                  </a:lnTo>
                  <a:cubicBezTo>
                    <a:pt x="411" y="782"/>
                    <a:pt x="859" y="878"/>
                    <a:pt x="1308" y="878"/>
                  </a:cubicBezTo>
                  <a:cubicBezTo>
                    <a:pt x="1756" y="878"/>
                    <a:pt x="2204" y="782"/>
                    <a:pt x="2624" y="601"/>
                  </a:cubicBezTo>
                  <a:lnTo>
                    <a:pt x="2624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1534;p74">
              <a:extLst>
                <a:ext uri="{FF2B5EF4-FFF2-40B4-BE49-F238E27FC236}">
                  <a16:creationId xmlns:a16="http://schemas.microsoft.com/office/drawing/2014/main" id="{BBB11E8A-F82B-4B6E-9AB7-2099CFA3080F}"/>
                </a:ext>
              </a:extLst>
            </p:cNvPr>
            <p:cNvSpPr/>
            <p:nvPr/>
          </p:nvSpPr>
          <p:spPr>
            <a:xfrm>
              <a:off x="8098187" y="2482239"/>
              <a:ext cx="192617" cy="154387"/>
            </a:xfrm>
            <a:custGeom>
              <a:avLst/>
              <a:gdLst/>
              <a:ahLst/>
              <a:cxnLst/>
              <a:rect l="l" t="t" r="r" b="b"/>
              <a:pathLst>
                <a:path w="7356" h="5896">
                  <a:moveTo>
                    <a:pt x="2156" y="0"/>
                  </a:moveTo>
                  <a:cubicBezTo>
                    <a:pt x="1431" y="0"/>
                    <a:pt x="840" y="582"/>
                    <a:pt x="840" y="1307"/>
                  </a:cubicBezTo>
                  <a:lnTo>
                    <a:pt x="840" y="2185"/>
                  </a:lnTo>
                  <a:lnTo>
                    <a:pt x="735" y="2185"/>
                  </a:lnTo>
                  <a:cubicBezTo>
                    <a:pt x="0" y="2185"/>
                    <a:pt x="0" y="3273"/>
                    <a:pt x="735" y="3273"/>
                  </a:cubicBezTo>
                  <a:lnTo>
                    <a:pt x="849" y="3273"/>
                  </a:lnTo>
                  <a:cubicBezTo>
                    <a:pt x="964" y="4751"/>
                    <a:pt x="2194" y="5896"/>
                    <a:pt x="3683" y="5896"/>
                  </a:cubicBezTo>
                  <a:cubicBezTo>
                    <a:pt x="5161" y="5896"/>
                    <a:pt x="6392" y="4751"/>
                    <a:pt x="6506" y="3273"/>
                  </a:cubicBezTo>
                  <a:lnTo>
                    <a:pt x="6630" y="3273"/>
                  </a:lnTo>
                  <a:cubicBezTo>
                    <a:pt x="7356" y="3273"/>
                    <a:pt x="7356" y="2185"/>
                    <a:pt x="6630" y="2185"/>
                  </a:cubicBezTo>
                  <a:lnTo>
                    <a:pt x="6526" y="2185"/>
                  </a:lnTo>
                  <a:lnTo>
                    <a:pt x="6526" y="1307"/>
                  </a:lnTo>
                  <a:cubicBezTo>
                    <a:pt x="6526" y="582"/>
                    <a:pt x="5934" y="0"/>
                    <a:pt x="5209" y="0"/>
                  </a:cubicBezTo>
                  <a:lnTo>
                    <a:pt x="2156" y="0"/>
                  </a:ln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1535;p74">
              <a:extLst>
                <a:ext uri="{FF2B5EF4-FFF2-40B4-BE49-F238E27FC236}">
                  <a16:creationId xmlns:a16="http://schemas.microsoft.com/office/drawing/2014/main" id="{252E2DFE-7D6E-420C-A1DD-635913F8A7F0}"/>
                </a:ext>
              </a:extLst>
            </p:cNvPr>
            <p:cNvSpPr/>
            <p:nvPr/>
          </p:nvSpPr>
          <p:spPr>
            <a:xfrm>
              <a:off x="8154642" y="2539872"/>
              <a:ext cx="11521" cy="17334"/>
            </a:xfrm>
            <a:custGeom>
              <a:avLst/>
              <a:gdLst/>
              <a:ahLst/>
              <a:cxnLst/>
              <a:rect l="l" t="t" r="r" b="b"/>
              <a:pathLst>
                <a:path w="440" h="662">
                  <a:moveTo>
                    <a:pt x="220" y="1"/>
                  </a:moveTo>
                  <a:cubicBezTo>
                    <a:pt x="110" y="1"/>
                    <a:pt x="0" y="75"/>
                    <a:pt x="0" y="222"/>
                  </a:cubicBezTo>
                  <a:lnTo>
                    <a:pt x="0" y="442"/>
                  </a:lnTo>
                  <a:cubicBezTo>
                    <a:pt x="0" y="556"/>
                    <a:pt x="96" y="661"/>
                    <a:pt x="220" y="661"/>
                  </a:cubicBezTo>
                  <a:cubicBezTo>
                    <a:pt x="334" y="652"/>
                    <a:pt x="439" y="556"/>
                    <a:pt x="439" y="442"/>
                  </a:cubicBezTo>
                  <a:lnTo>
                    <a:pt x="439" y="222"/>
                  </a:lnTo>
                  <a:cubicBezTo>
                    <a:pt x="439" y="75"/>
                    <a:pt x="329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1536;p74">
              <a:extLst>
                <a:ext uri="{FF2B5EF4-FFF2-40B4-BE49-F238E27FC236}">
                  <a16:creationId xmlns:a16="http://schemas.microsoft.com/office/drawing/2014/main" id="{905F3508-F167-4AF1-826F-71A685C036E2}"/>
                </a:ext>
              </a:extLst>
            </p:cNvPr>
            <p:cNvSpPr/>
            <p:nvPr/>
          </p:nvSpPr>
          <p:spPr>
            <a:xfrm>
              <a:off x="8223325" y="2539872"/>
              <a:ext cx="11286" cy="17334"/>
            </a:xfrm>
            <a:custGeom>
              <a:avLst/>
              <a:gdLst/>
              <a:ahLst/>
              <a:cxnLst/>
              <a:rect l="l" t="t" r="r" b="b"/>
              <a:pathLst>
                <a:path w="431" h="662">
                  <a:moveTo>
                    <a:pt x="215" y="1"/>
                  </a:moveTo>
                  <a:cubicBezTo>
                    <a:pt x="108" y="1"/>
                    <a:pt x="1" y="75"/>
                    <a:pt x="1" y="222"/>
                  </a:cubicBezTo>
                  <a:lnTo>
                    <a:pt x="1" y="442"/>
                  </a:lnTo>
                  <a:cubicBezTo>
                    <a:pt x="1" y="556"/>
                    <a:pt x="96" y="661"/>
                    <a:pt x="220" y="661"/>
                  </a:cubicBezTo>
                  <a:cubicBezTo>
                    <a:pt x="335" y="652"/>
                    <a:pt x="430" y="556"/>
                    <a:pt x="430" y="442"/>
                  </a:cubicBezTo>
                  <a:lnTo>
                    <a:pt x="430" y="222"/>
                  </a:lnTo>
                  <a:cubicBezTo>
                    <a:pt x="430" y="75"/>
                    <a:pt x="323" y="1"/>
                    <a:pt x="215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1537;p74">
              <a:extLst>
                <a:ext uri="{FF2B5EF4-FFF2-40B4-BE49-F238E27FC236}">
                  <a16:creationId xmlns:a16="http://schemas.microsoft.com/office/drawing/2014/main" id="{CE1C962D-78FD-4BD5-A4DA-33601E6C6C42}"/>
                </a:ext>
              </a:extLst>
            </p:cNvPr>
            <p:cNvSpPr/>
            <p:nvPr/>
          </p:nvSpPr>
          <p:spPr>
            <a:xfrm>
              <a:off x="8169358" y="2585094"/>
              <a:ext cx="50720" cy="17334"/>
            </a:xfrm>
            <a:custGeom>
              <a:avLst/>
              <a:gdLst/>
              <a:ahLst/>
              <a:cxnLst/>
              <a:rect l="l" t="t" r="r" b="b"/>
              <a:pathLst>
                <a:path w="1937" h="662">
                  <a:moveTo>
                    <a:pt x="310" y="0"/>
                  </a:moveTo>
                  <a:cubicBezTo>
                    <a:pt x="144" y="0"/>
                    <a:pt x="0" y="221"/>
                    <a:pt x="154" y="375"/>
                  </a:cubicBezTo>
                  <a:cubicBezTo>
                    <a:pt x="373" y="558"/>
                    <a:pt x="645" y="662"/>
                    <a:pt x="928" y="662"/>
                  </a:cubicBezTo>
                  <a:cubicBezTo>
                    <a:pt x="940" y="662"/>
                    <a:pt x="952" y="661"/>
                    <a:pt x="965" y="661"/>
                  </a:cubicBezTo>
                  <a:cubicBezTo>
                    <a:pt x="977" y="661"/>
                    <a:pt x="989" y="662"/>
                    <a:pt x="1002" y="662"/>
                  </a:cubicBezTo>
                  <a:cubicBezTo>
                    <a:pt x="1284" y="662"/>
                    <a:pt x="1556" y="558"/>
                    <a:pt x="1776" y="375"/>
                  </a:cubicBezTo>
                  <a:cubicBezTo>
                    <a:pt x="1936" y="221"/>
                    <a:pt x="1789" y="0"/>
                    <a:pt x="1621" y="0"/>
                  </a:cubicBezTo>
                  <a:cubicBezTo>
                    <a:pt x="1570" y="0"/>
                    <a:pt x="1517" y="21"/>
                    <a:pt x="1470" y="70"/>
                  </a:cubicBezTo>
                  <a:cubicBezTo>
                    <a:pt x="1318" y="170"/>
                    <a:pt x="1141" y="220"/>
                    <a:pt x="965" y="220"/>
                  </a:cubicBezTo>
                  <a:cubicBezTo>
                    <a:pt x="788" y="220"/>
                    <a:pt x="612" y="170"/>
                    <a:pt x="459" y="70"/>
                  </a:cubicBezTo>
                  <a:cubicBezTo>
                    <a:pt x="412" y="21"/>
                    <a:pt x="360" y="0"/>
                    <a:pt x="310" y="0"/>
                  </a:cubicBez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1538;p74">
              <a:extLst>
                <a:ext uri="{FF2B5EF4-FFF2-40B4-BE49-F238E27FC236}">
                  <a16:creationId xmlns:a16="http://schemas.microsoft.com/office/drawing/2014/main" id="{9965FD16-6AD2-4CF9-83C5-D580943B6732}"/>
                </a:ext>
              </a:extLst>
            </p:cNvPr>
            <p:cNvSpPr/>
            <p:nvPr/>
          </p:nvSpPr>
          <p:spPr>
            <a:xfrm>
              <a:off x="8146734" y="2519317"/>
              <a:ext cx="23017" cy="14664"/>
            </a:xfrm>
            <a:custGeom>
              <a:avLst/>
              <a:gdLst/>
              <a:ahLst/>
              <a:cxnLst/>
              <a:rect l="l" t="t" r="r" b="b"/>
              <a:pathLst>
                <a:path w="879" h="560">
                  <a:moveTo>
                    <a:pt x="566" y="1"/>
                  </a:moveTo>
                  <a:cubicBezTo>
                    <a:pt x="534" y="1"/>
                    <a:pt x="500" y="8"/>
                    <a:pt x="464" y="25"/>
                  </a:cubicBezTo>
                  <a:lnTo>
                    <a:pt x="207" y="149"/>
                  </a:lnTo>
                  <a:cubicBezTo>
                    <a:pt x="0" y="243"/>
                    <a:pt x="62" y="559"/>
                    <a:pt x="292" y="559"/>
                  </a:cubicBezTo>
                  <a:cubicBezTo>
                    <a:pt x="295" y="559"/>
                    <a:pt x="299" y="559"/>
                    <a:pt x="302" y="559"/>
                  </a:cubicBezTo>
                  <a:cubicBezTo>
                    <a:pt x="331" y="559"/>
                    <a:pt x="369" y="550"/>
                    <a:pt x="398" y="540"/>
                  </a:cubicBezTo>
                  <a:lnTo>
                    <a:pt x="655" y="426"/>
                  </a:lnTo>
                  <a:cubicBezTo>
                    <a:pt x="878" y="310"/>
                    <a:pt x="772" y="1"/>
                    <a:pt x="566" y="1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1539;p74">
              <a:extLst>
                <a:ext uri="{FF2B5EF4-FFF2-40B4-BE49-F238E27FC236}">
                  <a16:creationId xmlns:a16="http://schemas.microsoft.com/office/drawing/2014/main" id="{DDBD928C-6D06-4A35-9B59-C532EC150BA1}"/>
                </a:ext>
              </a:extLst>
            </p:cNvPr>
            <p:cNvSpPr/>
            <p:nvPr/>
          </p:nvSpPr>
          <p:spPr>
            <a:xfrm>
              <a:off x="8219476" y="2519317"/>
              <a:ext cx="23278" cy="14664"/>
            </a:xfrm>
            <a:custGeom>
              <a:avLst/>
              <a:gdLst/>
              <a:ahLst/>
              <a:cxnLst/>
              <a:rect l="l" t="t" r="r" b="b"/>
              <a:pathLst>
                <a:path w="889" h="560">
                  <a:moveTo>
                    <a:pt x="313" y="1"/>
                  </a:moveTo>
                  <a:cubicBezTo>
                    <a:pt x="107" y="1"/>
                    <a:pt x="1" y="310"/>
                    <a:pt x="224" y="426"/>
                  </a:cubicBezTo>
                  <a:lnTo>
                    <a:pt x="491" y="540"/>
                  </a:lnTo>
                  <a:cubicBezTo>
                    <a:pt x="520" y="550"/>
                    <a:pt x="548" y="559"/>
                    <a:pt x="577" y="559"/>
                  </a:cubicBezTo>
                  <a:cubicBezTo>
                    <a:pt x="580" y="559"/>
                    <a:pt x="584" y="559"/>
                    <a:pt x="587" y="559"/>
                  </a:cubicBezTo>
                  <a:cubicBezTo>
                    <a:pt x="818" y="559"/>
                    <a:pt x="889" y="243"/>
                    <a:pt x="672" y="149"/>
                  </a:cubicBezTo>
                  <a:lnTo>
                    <a:pt x="415" y="25"/>
                  </a:lnTo>
                  <a:cubicBezTo>
                    <a:pt x="379" y="8"/>
                    <a:pt x="345" y="1"/>
                    <a:pt x="313" y="1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1540;p74">
              <a:extLst>
                <a:ext uri="{FF2B5EF4-FFF2-40B4-BE49-F238E27FC236}">
                  <a16:creationId xmlns:a16="http://schemas.microsoft.com/office/drawing/2014/main" id="{92DE19F7-5E78-4747-8B22-DED19E94963C}"/>
                </a:ext>
              </a:extLst>
            </p:cNvPr>
            <p:cNvSpPr/>
            <p:nvPr/>
          </p:nvSpPr>
          <p:spPr>
            <a:xfrm>
              <a:off x="8062968" y="2692321"/>
              <a:ext cx="263316" cy="81697"/>
            </a:xfrm>
            <a:custGeom>
              <a:avLst/>
              <a:gdLst/>
              <a:ahLst/>
              <a:cxnLst/>
              <a:rect l="l" t="t" r="r" b="b"/>
              <a:pathLst>
                <a:path w="10056" h="3120">
                  <a:moveTo>
                    <a:pt x="1393" y="0"/>
                  </a:moveTo>
                  <a:lnTo>
                    <a:pt x="878" y="182"/>
                  </a:lnTo>
                  <a:cubicBezTo>
                    <a:pt x="353" y="372"/>
                    <a:pt x="0" y="869"/>
                    <a:pt x="0" y="1422"/>
                  </a:cubicBezTo>
                  <a:lnTo>
                    <a:pt x="0" y="2462"/>
                  </a:lnTo>
                  <a:cubicBezTo>
                    <a:pt x="0" y="2824"/>
                    <a:pt x="296" y="3120"/>
                    <a:pt x="658" y="3120"/>
                  </a:cubicBezTo>
                  <a:lnTo>
                    <a:pt x="9397" y="3120"/>
                  </a:lnTo>
                  <a:cubicBezTo>
                    <a:pt x="9759" y="3120"/>
                    <a:pt x="10055" y="2824"/>
                    <a:pt x="10055" y="2462"/>
                  </a:cubicBezTo>
                  <a:lnTo>
                    <a:pt x="10055" y="1422"/>
                  </a:lnTo>
                  <a:cubicBezTo>
                    <a:pt x="10055" y="869"/>
                    <a:pt x="9702" y="372"/>
                    <a:pt x="9178" y="182"/>
                  </a:cubicBezTo>
                  <a:lnTo>
                    <a:pt x="8662" y="0"/>
                  </a:lnTo>
                  <a:cubicBezTo>
                    <a:pt x="7747" y="1202"/>
                    <a:pt x="6387" y="1803"/>
                    <a:pt x="5028" y="1803"/>
                  </a:cubicBezTo>
                  <a:cubicBezTo>
                    <a:pt x="3668" y="1803"/>
                    <a:pt x="2309" y="1202"/>
                    <a:pt x="1393" y="0"/>
                  </a:cubicBezTo>
                  <a:close/>
                </a:path>
              </a:pathLst>
            </a:custGeom>
            <a:solidFill>
              <a:srgbClr val="E1E7E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1541;p74">
              <a:extLst>
                <a:ext uri="{FF2B5EF4-FFF2-40B4-BE49-F238E27FC236}">
                  <a16:creationId xmlns:a16="http://schemas.microsoft.com/office/drawing/2014/main" id="{DCF9CB21-6ED7-4CE5-A3DB-B803508FFCC7}"/>
                </a:ext>
              </a:extLst>
            </p:cNvPr>
            <p:cNvSpPr/>
            <p:nvPr/>
          </p:nvSpPr>
          <p:spPr>
            <a:xfrm>
              <a:off x="8087949" y="2692557"/>
              <a:ext cx="213355" cy="58550"/>
            </a:xfrm>
            <a:custGeom>
              <a:avLst/>
              <a:gdLst/>
              <a:ahLst/>
              <a:cxnLst/>
              <a:rect l="l" t="t" r="r" b="b"/>
              <a:pathLst>
                <a:path w="8148" h="2236">
                  <a:moveTo>
                    <a:pt x="439" y="1"/>
                  </a:moveTo>
                  <a:lnTo>
                    <a:pt x="0" y="154"/>
                  </a:lnTo>
                  <a:cubicBezTo>
                    <a:pt x="1002" y="1542"/>
                    <a:pt x="2538" y="2236"/>
                    <a:pt x="4074" y="2236"/>
                  </a:cubicBezTo>
                  <a:cubicBezTo>
                    <a:pt x="5610" y="2236"/>
                    <a:pt x="7146" y="1542"/>
                    <a:pt x="8147" y="154"/>
                  </a:cubicBezTo>
                  <a:lnTo>
                    <a:pt x="7708" y="1"/>
                  </a:lnTo>
                  <a:cubicBezTo>
                    <a:pt x="6850" y="1127"/>
                    <a:pt x="5505" y="1794"/>
                    <a:pt x="4074" y="1794"/>
                  </a:cubicBezTo>
                  <a:cubicBezTo>
                    <a:pt x="2652" y="1794"/>
                    <a:pt x="1307" y="1127"/>
                    <a:pt x="439" y="1"/>
                  </a:cubicBezTo>
                  <a:close/>
                </a:path>
              </a:pathLst>
            </a:custGeom>
            <a:solidFill>
              <a:srgbClr val="DB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1542;p74">
              <a:extLst>
                <a:ext uri="{FF2B5EF4-FFF2-40B4-BE49-F238E27FC236}">
                  <a16:creationId xmlns:a16="http://schemas.microsoft.com/office/drawing/2014/main" id="{01FD0416-67FD-4DCB-B716-C765D57C22DE}"/>
                </a:ext>
              </a:extLst>
            </p:cNvPr>
            <p:cNvSpPr/>
            <p:nvPr/>
          </p:nvSpPr>
          <p:spPr>
            <a:xfrm>
              <a:off x="8102429" y="2482239"/>
              <a:ext cx="138152" cy="154387"/>
            </a:xfrm>
            <a:custGeom>
              <a:avLst/>
              <a:gdLst/>
              <a:ahLst/>
              <a:cxnLst/>
              <a:rect l="l" t="t" r="r" b="b"/>
              <a:pathLst>
                <a:path w="5276" h="5896">
                  <a:moveTo>
                    <a:pt x="1994" y="0"/>
                  </a:moveTo>
                  <a:cubicBezTo>
                    <a:pt x="1269" y="0"/>
                    <a:pt x="678" y="582"/>
                    <a:pt x="678" y="1307"/>
                  </a:cubicBezTo>
                  <a:lnTo>
                    <a:pt x="678" y="2185"/>
                  </a:lnTo>
                  <a:lnTo>
                    <a:pt x="611" y="2185"/>
                  </a:lnTo>
                  <a:cubicBezTo>
                    <a:pt x="604" y="2185"/>
                    <a:pt x="598" y="2185"/>
                    <a:pt x="592" y="2185"/>
                  </a:cubicBezTo>
                  <a:cubicBezTo>
                    <a:pt x="304" y="2185"/>
                    <a:pt x="66" y="2392"/>
                    <a:pt x="29" y="2672"/>
                  </a:cubicBezTo>
                  <a:cubicBezTo>
                    <a:pt x="0" y="2996"/>
                    <a:pt x="248" y="3273"/>
                    <a:pt x="573" y="3273"/>
                  </a:cubicBezTo>
                  <a:lnTo>
                    <a:pt x="697" y="3273"/>
                  </a:lnTo>
                  <a:cubicBezTo>
                    <a:pt x="800" y="4776"/>
                    <a:pt x="2054" y="5895"/>
                    <a:pt x="3501" y="5895"/>
                  </a:cubicBezTo>
                  <a:cubicBezTo>
                    <a:pt x="3652" y="5895"/>
                    <a:pt x="3805" y="5883"/>
                    <a:pt x="3959" y="5858"/>
                  </a:cubicBezTo>
                  <a:cubicBezTo>
                    <a:pt x="2576" y="5648"/>
                    <a:pt x="1555" y="4455"/>
                    <a:pt x="1555" y="3053"/>
                  </a:cubicBezTo>
                  <a:lnTo>
                    <a:pt x="1555" y="1307"/>
                  </a:lnTo>
                  <a:cubicBezTo>
                    <a:pt x="1555" y="830"/>
                    <a:pt x="1947" y="439"/>
                    <a:pt x="2433" y="439"/>
                  </a:cubicBezTo>
                  <a:lnTo>
                    <a:pt x="4837" y="439"/>
                  </a:lnTo>
                  <a:cubicBezTo>
                    <a:pt x="5076" y="439"/>
                    <a:pt x="5276" y="239"/>
                    <a:pt x="5276" y="0"/>
                  </a:cubicBezTo>
                  <a:lnTo>
                    <a:pt x="1994" y="0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" name="Google Shape;11147;p74">
            <a:extLst>
              <a:ext uri="{FF2B5EF4-FFF2-40B4-BE49-F238E27FC236}">
                <a16:creationId xmlns:a16="http://schemas.microsoft.com/office/drawing/2014/main" id="{2ED86B80-09D6-4746-B0B2-4667CD29BA7B}"/>
              </a:ext>
            </a:extLst>
          </p:cNvPr>
          <p:cNvGrpSpPr/>
          <p:nvPr/>
        </p:nvGrpSpPr>
        <p:grpSpPr>
          <a:xfrm>
            <a:off x="8030009" y="1155314"/>
            <a:ext cx="274812" cy="354728"/>
            <a:chOff x="6253375" y="1973150"/>
            <a:chExt cx="274812" cy="354728"/>
          </a:xfrm>
        </p:grpSpPr>
        <p:sp>
          <p:nvSpPr>
            <p:cNvPr id="212" name="Google Shape;11148;p74">
              <a:extLst>
                <a:ext uri="{FF2B5EF4-FFF2-40B4-BE49-F238E27FC236}">
                  <a16:creationId xmlns:a16="http://schemas.microsoft.com/office/drawing/2014/main" id="{ACE2D557-7B06-41D3-92DF-679CF85CB39C}"/>
                </a:ext>
              </a:extLst>
            </p:cNvPr>
            <p:cNvSpPr/>
            <p:nvPr/>
          </p:nvSpPr>
          <p:spPr>
            <a:xfrm>
              <a:off x="6253637" y="2173492"/>
              <a:ext cx="274550" cy="154387"/>
            </a:xfrm>
            <a:custGeom>
              <a:avLst/>
              <a:gdLst/>
              <a:ahLst/>
              <a:cxnLst/>
              <a:rect l="l" t="t" r="r" b="b"/>
              <a:pathLst>
                <a:path w="10485" h="5896">
                  <a:moveTo>
                    <a:pt x="3711" y="0"/>
                  </a:moveTo>
                  <a:lnTo>
                    <a:pt x="3711" y="1040"/>
                  </a:lnTo>
                  <a:cubicBezTo>
                    <a:pt x="3711" y="1326"/>
                    <a:pt x="3520" y="1584"/>
                    <a:pt x="3244" y="1670"/>
                  </a:cubicBezTo>
                  <a:lnTo>
                    <a:pt x="935" y="2347"/>
                  </a:lnTo>
                  <a:cubicBezTo>
                    <a:pt x="382" y="2509"/>
                    <a:pt x="0" y="3015"/>
                    <a:pt x="0" y="3597"/>
                  </a:cubicBezTo>
                  <a:lnTo>
                    <a:pt x="0" y="5237"/>
                  </a:lnTo>
                  <a:cubicBezTo>
                    <a:pt x="0" y="5600"/>
                    <a:pt x="286" y="5896"/>
                    <a:pt x="649" y="5896"/>
                  </a:cubicBezTo>
                  <a:lnTo>
                    <a:pt x="9826" y="5896"/>
                  </a:lnTo>
                  <a:cubicBezTo>
                    <a:pt x="10189" y="5896"/>
                    <a:pt x="10485" y="5600"/>
                    <a:pt x="10485" y="5237"/>
                  </a:cubicBezTo>
                  <a:lnTo>
                    <a:pt x="10485" y="3597"/>
                  </a:lnTo>
                  <a:cubicBezTo>
                    <a:pt x="10485" y="3015"/>
                    <a:pt x="10094" y="2509"/>
                    <a:pt x="9540" y="2347"/>
                  </a:cubicBezTo>
                  <a:lnTo>
                    <a:pt x="7241" y="1670"/>
                  </a:lnTo>
                  <a:cubicBezTo>
                    <a:pt x="6955" y="1584"/>
                    <a:pt x="6764" y="1326"/>
                    <a:pt x="6764" y="1040"/>
                  </a:cubicBezTo>
                  <a:lnTo>
                    <a:pt x="6764" y="0"/>
                  </a:lnTo>
                  <a:lnTo>
                    <a:pt x="3711" y="0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1149;p74">
              <a:extLst>
                <a:ext uri="{FF2B5EF4-FFF2-40B4-BE49-F238E27FC236}">
                  <a16:creationId xmlns:a16="http://schemas.microsoft.com/office/drawing/2014/main" id="{C2D0B3FE-CA6D-476A-9409-87D384B1A056}"/>
                </a:ext>
              </a:extLst>
            </p:cNvPr>
            <p:cNvSpPr/>
            <p:nvPr/>
          </p:nvSpPr>
          <p:spPr>
            <a:xfrm>
              <a:off x="6253375" y="2210439"/>
              <a:ext cx="274812" cy="117440"/>
            </a:xfrm>
            <a:custGeom>
              <a:avLst/>
              <a:gdLst/>
              <a:ahLst/>
              <a:cxnLst/>
              <a:rect l="l" t="t" r="r" b="b"/>
              <a:pathLst>
                <a:path w="10495" h="4485">
                  <a:moveTo>
                    <a:pt x="3597" y="1"/>
                  </a:moveTo>
                  <a:cubicBezTo>
                    <a:pt x="3511" y="125"/>
                    <a:pt x="3387" y="211"/>
                    <a:pt x="3244" y="259"/>
                  </a:cubicBezTo>
                  <a:lnTo>
                    <a:pt x="945" y="936"/>
                  </a:lnTo>
                  <a:cubicBezTo>
                    <a:pt x="392" y="1098"/>
                    <a:pt x="1" y="1604"/>
                    <a:pt x="1" y="2186"/>
                  </a:cubicBezTo>
                  <a:lnTo>
                    <a:pt x="1" y="3826"/>
                  </a:lnTo>
                  <a:cubicBezTo>
                    <a:pt x="1" y="4189"/>
                    <a:pt x="296" y="4485"/>
                    <a:pt x="659" y="4485"/>
                  </a:cubicBezTo>
                  <a:lnTo>
                    <a:pt x="9836" y="4485"/>
                  </a:lnTo>
                  <a:cubicBezTo>
                    <a:pt x="10199" y="4485"/>
                    <a:pt x="10495" y="4189"/>
                    <a:pt x="10495" y="3826"/>
                  </a:cubicBezTo>
                  <a:lnTo>
                    <a:pt x="10495" y="2186"/>
                  </a:lnTo>
                  <a:cubicBezTo>
                    <a:pt x="10485" y="1604"/>
                    <a:pt x="10104" y="1098"/>
                    <a:pt x="9550" y="936"/>
                  </a:cubicBezTo>
                  <a:lnTo>
                    <a:pt x="7251" y="259"/>
                  </a:lnTo>
                  <a:cubicBezTo>
                    <a:pt x="7108" y="211"/>
                    <a:pt x="6984" y="125"/>
                    <a:pt x="6898" y="1"/>
                  </a:cubicBezTo>
                  <a:lnTo>
                    <a:pt x="5248" y="554"/>
                  </a:lnTo>
                  <a:lnTo>
                    <a:pt x="3597" y="1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1150;p74">
              <a:extLst>
                <a:ext uri="{FF2B5EF4-FFF2-40B4-BE49-F238E27FC236}">
                  <a16:creationId xmlns:a16="http://schemas.microsoft.com/office/drawing/2014/main" id="{32DC4F11-6376-4FF2-AC5B-02B8D3CB02D6}"/>
                </a:ext>
              </a:extLst>
            </p:cNvPr>
            <p:cNvSpPr/>
            <p:nvPr/>
          </p:nvSpPr>
          <p:spPr>
            <a:xfrm>
              <a:off x="6315591" y="2210439"/>
              <a:ext cx="150407" cy="49542"/>
            </a:xfrm>
            <a:custGeom>
              <a:avLst/>
              <a:gdLst/>
              <a:ahLst/>
              <a:cxnLst/>
              <a:rect l="l" t="t" r="r" b="b"/>
              <a:pathLst>
                <a:path w="5744" h="1892">
                  <a:moveTo>
                    <a:pt x="1221" y="1"/>
                  </a:moveTo>
                  <a:cubicBezTo>
                    <a:pt x="1135" y="125"/>
                    <a:pt x="1011" y="211"/>
                    <a:pt x="878" y="259"/>
                  </a:cubicBezTo>
                  <a:lnTo>
                    <a:pt x="0" y="507"/>
                  </a:lnTo>
                  <a:lnTo>
                    <a:pt x="1374" y="1680"/>
                  </a:lnTo>
                  <a:cubicBezTo>
                    <a:pt x="1537" y="1823"/>
                    <a:pt x="1740" y="1891"/>
                    <a:pt x="1941" y="1891"/>
                  </a:cubicBezTo>
                  <a:cubicBezTo>
                    <a:pt x="2198" y="1891"/>
                    <a:pt x="2453" y="1779"/>
                    <a:pt x="2624" y="1565"/>
                  </a:cubicBezTo>
                  <a:lnTo>
                    <a:pt x="2872" y="1251"/>
                  </a:lnTo>
                  <a:lnTo>
                    <a:pt x="3120" y="1565"/>
                  </a:lnTo>
                  <a:cubicBezTo>
                    <a:pt x="3296" y="1779"/>
                    <a:pt x="3551" y="1891"/>
                    <a:pt x="3807" y="1891"/>
                  </a:cubicBezTo>
                  <a:cubicBezTo>
                    <a:pt x="4009" y="1891"/>
                    <a:pt x="4211" y="1823"/>
                    <a:pt x="4379" y="1680"/>
                  </a:cubicBezTo>
                  <a:lnTo>
                    <a:pt x="5743" y="507"/>
                  </a:lnTo>
                  <a:lnTo>
                    <a:pt x="4875" y="259"/>
                  </a:lnTo>
                  <a:cubicBezTo>
                    <a:pt x="4732" y="211"/>
                    <a:pt x="4608" y="125"/>
                    <a:pt x="4522" y="1"/>
                  </a:cubicBezTo>
                  <a:lnTo>
                    <a:pt x="2872" y="554"/>
                  </a:lnTo>
                  <a:lnTo>
                    <a:pt x="1221" y="1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1151;p74">
              <a:extLst>
                <a:ext uri="{FF2B5EF4-FFF2-40B4-BE49-F238E27FC236}">
                  <a16:creationId xmlns:a16="http://schemas.microsoft.com/office/drawing/2014/main" id="{89B76BCF-BB09-4C38-8702-8C8111DB868C}"/>
                </a:ext>
              </a:extLst>
            </p:cNvPr>
            <p:cNvSpPr/>
            <p:nvPr/>
          </p:nvSpPr>
          <p:spPr>
            <a:xfrm>
              <a:off x="6350810" y="2173492"/>
              <a:ext cx="79969" cy="22860"/>
            </a:xfrm>
            <a:custGeom>
              <a:avLst/>
              <a:gdLst/>
              <a:ahLst/>
              <a:cxnLst/>
              <a:rect l="l" t="t" r="r" b="b"/>
              <a:pathLst>
                <a:path w="3054" h="873">
                  <a:moveTo>
                    <a:pt x="0" y="0"/>
                  </a:moveTo>
                  <a:lnTo>
                    <a:pt x="0" y="487"/>
                  </a:lnTo>
                  <a:cubicBezTo>
                    <a:pt x="477" y="744"/>
                    <a:pt x="1002" y="873"/>
                    <a:pt x="1527" y="873"/>
                  </a:cubicBezTo>
                  <a:cubicBezTo>
                    <a:pt x="2051" y="873"/>
                    <a:pt x="2576" y="744"/>
                    <a:pt x="3053" y="487"/>
                  </a:cubicBezTo>
                  <a:lnTo>
                    <a:pt x="30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1152;p74">
              <a:extLst>
                <a:ext uri="{FF2B5EF4-FFF2-40B4-BE49-F238E27FC236}">
                  <a16:creationId xmlns:a16="http://schemas.microsoft.com/office/drawing/2014/main" id="{986192D0-38FF-44BE-AD59-28CAE87DADDE}"/>
                </a:ext>
              </a:extLst>
            </p:cNvPr>
            <p:cNvSpPr/>
            <p:nvPr/>
          </p:nvSpPr>
          <p:spPr>
            <a:xfrm>
              <a:off x="6294355" y="2059063"/>
              <a:ext cx="192617" cy="125688"/>
            </a:xfrm>
            <a:custGeom>
              <a:avLst/>
              <a:gdLst/>
              <a:ahLst/>
              <a:cxnLst/>
              <a:rect l="l" t="t" r="r" b="b"/>
              <a:pathLst>
                <a:path w="7356" h="4800">
                  <a:moveTo>
                    <a:pt x="849" y="1"/>
                  </a:moveTo>
                  <a:lnTo>
                    <a:pt x="849" y="1088"/>
                  </a:lnTo>
                  <a:lnTo>
                    <a:pt x="735" y="1088"/>
                  </a:lnTo>
                  <a:cubicBezTo>
                    <a:pt x="0" y="1088"/>
                    <a:pt x="0" y="2185"/>
                    <a:pt x="735" y="2185"/>
                  </a:cubicBezTo>
                  <a:lnTo>
                    <a:pt x="849" y="2185"/>
                  </a:lnTo>
                  <a:cubicBezTo>
                    <a:pt x="964" y="3664"/>
                    <a:pt x="2194" y="4799"/>
                    <a:pt x="3683" y="4799"/>
                  </a:cubicBezTo>
                  <a:cubicBezTo>
                    <a:pt x="5161" y="4799"/>
                    <a:pt x="6392" y="3664"/>
                    <a:pt x="6507" y="2185"/>
                  </a:cubicBezTo>
                  <a:lnTo>
                    <a:pt x="6631" y="2185"/>
                  </a:lnTo>
                  <a:cubicBezTo>
                    <a:pt x="7356" y="2185"/>
                    <a:pt x="7356" y="1088"/>
                    <a:pt x="6631" y="1088"/>
                  </a:cubicBezTo>
                  <a:lnTo>
                    <a:pt x="6526" y="1088"/>
                  </a:lnTo>
                  <a:lnTo>
                    <a:pt x="6526" y="1"/>
                  </a:lnTo>
                  <a:lnTo>
                    <a:pt x="849" y="1"/>
                  </a:ln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1153;p74">
              <a:extLst>
                <a:ext uri="{FF2B5EF4-FFF2-40B4-BE49-F238E27FC236}">
                  <a16:creationId xmlns:a16="http://schemas.microsoft.com/office/drawing/2014/main" id="{4F72102B-1E54-497F-88D9-FE47D1579636}"/>
                </a:ext>
              </a:extLst>
            </p:cNvPr>
            <p:cNvSpPr/>
            <p:nvPr/>
          </p:nvSpPr>
          <p:spPr>
            <a:xfrm>
              <a:off x="6297340" y="2059063"/>
              <a:ext cx="144908" cy="125897"/>
            </a:xfrm>
            <a:custGeom>
              <a:avLst/>
              <a:gdLst/>
              <a:ahLst/>
              <a:cxnLst/>
              <a:rect l="l" t="t" r="r" b="b"/>
              <a:pathLst>
                <a:path w="5534" h="4808">
                  <a:moveTo>
                    <a:pt x="735" y="1"/>
                  </a:moveTo>
                  <a:lnTo>
                    <a:pt x="735" y="1088"/>
                  </a:lnTo>
                  <a:lnTo>
                    <a:pt x="649" y="1088"/>
                  </a:lnTo>
                  <a:cubicBezTo>
                    <a:pt x="392" y="1088"/>
                    <a:pt x="172" y="1250"/>
                    <a:pt x="96" y="1489"/>
                  </a:cubicBezTo>
                  <a:cubicBezTo>
                    <a:pt x="1" y="1842"/>
                    <a:pt x="268" y="2185"/>
                    <a:pt x="630" y="2185"/>
                  </a:cubicBezTo>
                  <a:lnTo>
                    <a:pt x="745" y="2185"/>
                  </a:lnTo>
                  <a:cubicBezTo>
                    <a:pt x="849" y="3681"/>
                    <a:pt x="2103" y="4808"/>
                    <a:pt x="3559" y="4808"/>
                  </a:cubicBezTo>
                  <a:cubicBezTo>
                    <a:pt x="3710" y="4808"/>
                    <a:pt x="3863" y="4796"/>
                    <a:pt x="4017" y="4771"/>
                  </a:cubicBezTo>
                  <a:cubicBezTo>
                    <a:pt x="2634" y="4551"/>
                    <a:pt x="1613" y="3368"/>
                    <a:pt x="1613" y="1966"/>
                  </a:cubicBezTo>
                  <a:lnTo>
                    <a:pt x="1613" y="1527"/>
                  </a:lnTo>
                  <a:cubicBezTo>
                    <a:pt x="1613" y="1050"/>
                    <a:pt x="2004" y="659"/>
                    <a:pt x="2481" y="659"/>
                  </a:cubicBezTo>
                  <a:lnTo>
                    <a:pt x="5105" y="659"/>
                  </a:lnTo>
                  <a:cubicBezTo>
                    <a:pt x="5343" y="649"/>
                    <a:pt x="5534" y="459"/>
                    <a:pt x="5534" y="220"/>
                  </a:cubicBezTo>
                  <a:lnTo>
                    <a:pt x="5534" y="1"/>
                  </a:lnTo>
                  <a:lnTo>
                    <a:pt x="735" y="1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1154;p74">
              <a:extLst>
                <a:ext uri="{FF2B5EF4-FFF2-40B4-BE49-F238E27FC236}">
                  <a16:creationId xmlns:a16="http://schemas.microsoft.com/office/drawing/2014/main" id="{6CBA2FC2-AB66-4458-BEDA-6DBE94957931}"/>
                </a:ext>
              </a:extLst>
            </p:cNvPr>
            <p:cNvSpPr/>
            <p:nvPr/>
          </p:nvSpPr>
          <p:spPr>
            <a:xfrm>
              <a:off x="6316822" y="2116775"/>
              <a:ext cx="147919" cy="67976"/>
            </a:xfrm>
            <a:custGeom>
              <a:avLst/>
              <a:gdLst/>
              <a:ahLst/>
              <a:cxnLst/>
              <a:rect l="l" t="t" r="r" b="b"/>
              <a:pathLst>
                <a:path w="5649" h="2596">
                  <a:moveTo>
                    <a:pt x="1" y="0"/>
                  </a:moveTo>
                  <a:lnTo>
                    <a:pt x="1" y="0"/>
                  </a:lnTo>
                  <a:cubicBezTo>
                    <a:pt x="125" y="1470"/>
                    <a:pt x="1356" y="2595"/>
                    <a:pt x="2825" y="2595"/>
                  </a:cubicBezTo>
                  <a:cubicBezTo>
                    <a:pt x="4294" y="2595"/>
                    <a:pt x="5524" y="1470"/>
                    <a:pt x="5649" y="0"/>
                  </a:cubicBezTo>
                  <a:lnTo>
                    <a:pt x="5649" y="0"/>
                  </a:lnTo>
                  <a:cubicBezTo>
                    <a:pt x="5019" y="382"/>
                    <a:pt x="3989" y="630"/>
                    <a:pt x="2825" y="630"/>
                  </a:cubicBezTo>
                  <a:cubicBezTo>
                    <a:pt x="1661" y="630"/>
                    <a:pt x="640" y="382"/>
                    <a:pt x="1" y="0"/>
                  </a:cubicBezTo>
                  <a:close/>
                </a:path>
              </a:pathLst>
            </a:custGeom>
            <a:solidFill>
              <a:srgbClr val="BDCAD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1155;p74">
              <a:extLst>
                <a:ext uri="{FF2B5EF4-FFF2-40B4-BE49-F238E27FC236}">
                  <a16:creationId xmlns:a16="http://schemas.microsoft.com/office/drawing/2014/main" id="{82A47A34-00DE-40D4-AF6D-69BFC093E6DF}"/>
                </a:ext>
              </a:extLst>
            </p:cNvPr>
            <p:cNvSpPr/>
            <p:nvPr/>
          </p:nvSpPr>
          <p:spPr>
            <a:xfrm>
              <a:off x="6305091" y="2059063"/>
              <a:ext cx="22755" cy="28515"/>
            </a:xfrm>
            <a:custGeom>
              <a:avLst/>
              <a:gdLst/>
              <a:ahLst/>
              <a:cxnLst/>
              <a:rect l="l" t="t" r="r" b="b"/>
              <a:pathLst>
                <a:path w="869" h="1089">
                  <a:moveTo>
                    <a:pt x="0" y="1"/>
                  </a:moveTo>
                  <a:lnTo>
                    <a:pt x="0" y="1088"/>
                  </a:lnTo>
                  <a:lnTo>
                    <a:pt x="869" y="1088"/>
                  </a:lnTo>
                  <a:lnTo>
                    <a:pt x="869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DCAD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1156;p74">
              <a:extLst>
                <a:ext uri="{FF2B5EF4-FFF2-40B4-BE49-F238E27FC236}">
                  <a16:creationId xmlns:a16="http://schemas.microsoft.com/office/drawing/2014/main" id="{247789DB-8D42-4EE2-A310-938AB1266C18}"/>
                </a:ext>
              </a:extLst>
            </p:cNvPr>
            <p:cNvSpPr/>
            <p:nvPr/>
          </p:nvSpPr>
          <p:spPr>
            <a:xfrm>
              <a:off x="6453717" y="2059063"/>
              <a:ext cx="23017" cy="28515"/>
            </a:xfrm>
            <a:custGeom>
              <a:avLst/>
              <a:gdLst/>
              <a:ahLst/>
              <a:cxnLst/>
              <a:rect l="l" t="t" r="r" b="b"/>
              <a:pathLst>
                <a:path w="879" h="1089">
                  <a:moveTo>
                    <a:pt x="1" y="1"/>
                  </a:moveTo>
                  <a:lnTo>
                    <a:pt x="1" y="1088"/>
                  </a:lnTo>
                  <a:lnTo>
                    <a:pt x="878" y="1088"/>
                  </a:lnTo>
                  <a:lnTo>
                    <a:pt x="87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CAD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1157;p74">
              <a:extLst>
                <a:ext uri="{FF2B5EF4-FFF2-40B4-BE49-F238E27FC236}">
                  <a16:creationId xmlns:a16="http://schemas.microsoft.com/office/drawing/2014/main" id="{6E1E0EE7-BC0E-4C22-B924-0AAA3BD0CEC9}"/>
                </a:ext>
              </a:extLst>
            </p:cNvPr>
            <p:cNvSpPr/>
            <p:nvPr/>
          </p:nvSpPr>
          <p:spPr>
            <a:xfrm>
              <a:off x="6328579" y="2198525"/>
              <a:ext cx="62216" cy="50197"/>
            </a:xfrm>
            <a:custGeom>
              <a:avLst/>
              <a:gdLst/>
              <a:ahLst/>
              <a:cxnLst/>
              <a:rect l="l" t="t" r="r" b="b"/>
              <a:pathLst>
                <a:path w="2376" h="1917">
                  <a:moveTo>
                    <a:pt x="511" y="0"/>
                  </a:moveTo>
                  <a:cubicBezTo>
                    <a:pt x="430" y="0"/>
                    <a:pt x="355" y="43"/>
                    <a:pt x="315" y="122"/>
                  </a:cubicBezTo>
                  <a:lnTo>
                    <a:pt x="29" y="694"/>
                  </a:lnTo>
                  <a:cubicBezTo>
                    <a:pt x="0" y="752"/>
                    <a:pt x="10" y="818"/>
                    <a:pt x="57" y="857"/>
                  </a:cubicBezTo>
                  <a:lnTo>
                    <a:pt x="1164" y="1811"/>
                  </a:lnTo>
                  <a:cubicBezTo>
                    <a:pt x="1248" y="1882"/>
                    <a:pt x="1348" y="1916"/>
                    <a:pt x="1448" y="1916"/>
                  </a:cubicBezTo>
                  <a:cubicBezTo>
                    <a:pt x="1576" y="1916"/>
                    <a:pt x="1703" y="1860"/>
                    <a:pt x="1794" y="1753"/>
                  </a:cubicBezTo>
                  <a:lnTo>
                    <a:pt x="2376" y="1009"/>
                  </a:lnTo>
                  <a:lnTo>
                    <a:pt x="620" y="27"/>
                  </a:lnTo>
                  <a:cubicBezTo>
                    <a:pt x="585" y="9"/>
                    <a:pt x="548" y="0"/>
                    <a:pt x="511" y="0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1158;p74">
              <a:extLst>
                <a:ext uri="{FF2B5EF4-FFF2-40B4-BE49-F238E27FC236}">
                  <a16:creationId xmlns:a16="http://schemas.microsoft.com/office/drawing/2014/main" id="{EA6DF790-96AA-491D-A59F-AC85E8ABF46A}"/>
                </a:ext>
              </a:extLst>
            </p:cNvPr>
            <p:cNvSpPr/>
            <p:nvPr/>
          </p:nvSpPr>
          <p:spPr>
            <a:xfrm>
              <a:off x="6390768" y="2198525"/>
              <a:ext cx="62477" cy="50197"/>
            </a:xfrm>
            <a:custGeom>
              <a:avLst/>
              <a:gdLst/>
              <a:ahLst/>
              <a:cxnLst/>
              <a:rect l="l" t="t" r="r" b="b"/>
              <a:pathLst>
                <a:path w="2386" h="1917">
                  <a:moveTo>
                    <a:pt x="1875" y="0"/>
                  </a:moveTo>
                  <a:cubicBezTo>
                    <a:pt x="1838" y="0"/>
                    <a:pt x="1801" y="9"/>
                    <a:pt x="1766" y="27"/>
                  </a:cubicBezTo>
                  <a:lnTo>
                    <a:pt x="1" y="1009"/>
                  </a:lnTo>
                  <a:lnTo>
                    <a:pt x="592" y="1753"/>
                  </a:lnTo>
                  <a:cubicBezTo>
                    <a:pt x="678" y="1860"/>
                    <a:pt x="805" y="1916"/>
                    <a:pt x="934" y="1916"/>
                  </a:cubicBezTo>
                  <a:cubicBezTo>
                    <a:pt x="1036" y="1916"/>
                    <a:pt x="1138" y="1882"/>
                    <a:pt x="1222" y="1811"/>
                  </a:cubicBezTo>
                  <a:lnTo>
                    <a:pt x="2328" y="857"/>
                  </a:lnTo>
                  <a:cubicBezTo>
                    <a:pt x="2376" y="818"/>
                    <a:pt x="2386" y="752"/>
                    <a:pt x="2357" y="694"/>
                  </a:cubicBezTo>
                  <a:lnTo>
                    <a:pt x="2071" y="122"/>
                  </a:lnTo>
                  <a:cubicBezTo>
                    <a:pt x="2031" y="43"/>
                    <a:pt x="1955" y="0"/>
                    <a:pt x="1875" y="0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1159;p74">
              <a:extLst>
                <a:ext uri="{FF2B5EF4-FFF2-40B4-BE49-F238E27FC236}">
                  <a16:creationId xmlns:a16="http://schemas.microsoft.com/office/drawing/2014/main" id="{C92965CF-FA90-48E1-8E2A-75087D35E3CB}"/>
                </a:ext>
              </a:extLst>
            </p:cNvPr>
            <p:cNvSpPr/>
            <p:nvPr/>
          </p:nvSpPr>
          <p:spPr>
            <a:xfrm>
              <a:off x="6353559" y="2081923"/>
              <a:ext cx="11521" cy="17151"/>
            </a:xfrm>
            <a:custGeom>
              <a:avLst/>
              <a:gdLst/>
              <a:ahLst/>
              <a:cxnLst/>
              <a:rect l="l" t="t" r="r" b="b"/>
              <a:pathLst>
                <a:path w="440" h="655">
                  <a:moveTo>
                    <a:pt x="220" y="1"/>
                  </a:moveTo>
                  <a:cubicBezTo>
                    <a:pt x="110" y="1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59"/>
                    <a:pt x="96" y="654"/>
                    <a:pt x="220" y="654"/>
                  </a:cubicBezTo>
                  <a:cubicBezTo>
                    <a:pt x="344" y="654"/>
                    <a:pt x="439" y="55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29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1160;p74">
              <a:extLst>
                <a:ext uri="{FF2B5EF4-FFF2-40B4-BE49-F238E27FC236}">
                  <a16:creationId xmlns:a16="http://schemas.microsoft.com/office/drawing/2014/main" id="{B708C8C2-DA16-4831-BAE9-2BF70BD3893E}"/>
                </a:ext>
              </a:extLst>
            </p:cNvPr>
            <p:cNvSpPr/>
            <p:nvPr/>
          </p:nvSpPr>
          <p:spPr>
            <a:xfrm>
              <a:off x="6416508" y="2081923"/>
              <a:ext cx="11521" cy="17151"/>
            </a:xfrm>
            <a:custGeom>
              <a:avLst/>
              <a:gdLst/>
              <a:ahLst/>
              <a:cxnLst/>
              <a:rect l="l" t="t" r="r" b="b"/>
              <a:pathLst>
                <a:path w="440" h="655">
                  <a:moveTo>
                    <a:pt x="220" y="1"/>
                  </a:moveTo>
                  <a:cubicBezTo>
                    <a:pt x="110" y="1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59"/>
                    <a:pt x="96" y="654"/>
                    <a:pt x="220" y="654"/>
                  </a:cubicBezTo>
                  <a:cubicBezTo>
                    <a:pt x="344" y="654"/>
                    <a:pt x="439" y="55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29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1161;p74">
              <a:extLst>
                <a:ext uri="{FF2B5EF4-FFF2-40B4-BE49-F238E27FC236}">
                  <a16:creationId xmlns:a16="http://schemas.microsoft.com/office/drawing/2014/main" id="{41EED104-DDDB-4B4A-B7EC-0829250B03FA}"/>
                </a:ext>
              </a:extLst>
            </p:cNvPr>
            <p:cNvSpPr/>
            <p:nvPr/>
          </p:nvSpPr>
          <p:spPr>
            <a:xfrm>
              <a:off x="6373669" y="2081792"/>
              <a:ext cx="34355" cy="23017"/>
            </a:xfrm>
            <a:custGeom>
              <a:avLst/>
              <a:gdLst/>
              <a:ahLst/>
              <a:cxnLst/>
              <a:rect l="l" t="t" r="r" b="b"/>
              <a:pathLst>
                <a:path w="1312" h="879">
                  <a:moveTo>
                    <a:pt x="654" y="1"/>
                  </a:moveTo>
                  <a:cubicBezTo>
                    <a:pt x="291" y="1"/>
                    <a:pt x="5" y="297"/>
                    <a:pt x="5" y="659"/>
                  </a:cubicBezTo>
                  <a:cubicBezTo>
                    <a:pt x="0" y="802"/>
                    <a:pt x="108" y="874"/>
                    <a:pt x="216" y="874"/>
                  </a:cubicBezTo>
                  <a:cubicBezTo>
                    <a:pt x="325" y="874"/>
                    <a:pt x="434" y="802"/>
                    <a:pt x="434" y="659"/>
                  </a:cubicBezTo>
                  <a:cubicBezTo>
                    <a:pt x="434" y="516"/>
                    <a:pt x="544" y="444"/>
                    <a:pt x="654" y="444"/>
                  </a:cubicBezTo>
                  <a:cubicBezTo>
                    <a:pt x="763" y="444"/>
                    <a:pt x="873" y="516"/>
                    <a:pt x="873" y="659"/>
                  </a:cubicBezTo>
                  <a:cubicBezTo>
                    <a:pt x="873" y="783"/>
                    <a:pt x="969" y="879"/>
                    <a:pt x="1093" y="879"/>
                  </a:cubicBezTo>
                  <a:cubicBezTo>
                    <a:pt x="1217" y="879"/>
                    <a:pt x="1312" y="783"/>
                    <a:pt x="1312" y="659"/>
                  </a:cubicBezTo>
                  <a:cubicBezTo>
                    <a:pt x="1312" y="297"/>
                    <a:pt x="1016" y="1"/>
                    <a:pt x="654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1162;p74">
              <a:extLst>
                <a:ext uri="{FF2B5EF4-FFF2-40B4-BE49-F238E27FC236}">
                  <a16:creationId xmlns:a16="http://schemas.microsoft.com/office/drawing/2014/main" id="{EFC270B0-2F49-41BB-BB16-5BF5B08CD203}"/>
                </a:ext>
              </a:extLst>
            </p:cNvPr>
            <p:cNvSpPr/>
            <p:nvPr/>
          </p:nvSpPr>
          <p:spPr>
            <a:xfrm>
              <a:off x="6305091" y="1973150"/>
              <a:ext cx="171643" cy="85939"/>
            </a:xfrm>
            <a:custGeom>
              <a:avLst/>
              <a:gdLst/>
              <a:ahLst/>
              <a:cxnLst/>
              <a:rect l="l" t="t" r="r" b="b"/>
              <a:pathLst>
                <a:path w="6555" h="3282">
                  <a:moveTo>
                    <a:pt x="1880" y="0"/>
                  </a:moveTo>
                  <a:cubicBezTo>
                    <a:pt x="1288" y="0"/>
                    <a:pt x="764" y="401"/>
                    <a:pt x="611" y="973"/>
                  </a:cubicBezTo>
                  <a:lnTo>
                    <a:pt x="0" y="3282"/>
                  </a:lnTo>
                  <a:lnTo>
                    <a:pt x="6554" y="3282"/>
                  </a:lnTo>
                  <a:lnTo>
                    <a:pt x="5934" y="973"/>
                  </a:lnTo>
                  <a:cubicBezTo>
                    <a:pt x="5782" y="401"/>
                    <a:pt x="5267" y="0"/>
                    <a:pt x="4666" y="0"/>
                  </a:cubicBezTo>
                  <a:lnTo>
                    <a:pt x="1880" y="0"/>
                  </a:ln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1163;p74">
              <a:extLst>
                <a:ext uri="{FF2B5EF4-FFF2-40B4-BE49-F238E27FC236}">
                  <a16:creationId xmlns:a16="http://schemas.microsoft.com/office/drawing/2014/main" id="{38908389-9B8B-48D4-9501-AA9444E3F27D}"/>
                </a:ext>
              </a:extLst>
            </p:cNvPr>
            <p:cNvSpPr/>
            <p:nvPr/>
          </p:nvSpPr>
          <p:spPr>
            <a:xfrm>
              <a:off x="6377545" y="2156236"/>
              <a:ext cx="26499" cy="11521"/>
            </a:xfrm>
            <a:custGeom>
              <a:avLst/>
              <a:gdLst/>
              <a:ahLst/>
              <a:cxnLst/>
              <a:rect l="l" t="t" r="r" b="b"/>
              <a:pathLst>
                <a:path w="1012" h="440">
                  <a:moveTo>
                    <a:pt x="286" y="1"/>
                  </a:moveTo>
                  <a:cubicBezTo>
                    <a:pt x="0" y="1"/>
                    <a:pt x="0" y="440"/>
                    <a:pt x="286" y="440"/>
                  </a:cubicBezTo>
                  <a:lnTo>
                    <a:pt x="725" y="440"/>
                  </a:lnTo>
                  <a:cubicBezTo>
                    <a:pt x="1011" y="440"/>
                    <a:pt x="1011" y="1"/>
                    <a:pt x="725" y="1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1164;p74">
              <a:extLst>
                <a:ext uri="{FF2B5EF4-FFF2-40B4-BE49-F238E27FC236}">
                  <a16:creationId xmlns:a16="http://schemas.microsoft.com/office/drawing/2014/main" id="{961AA01B-279C-49AF-AFEA-2E1E2672F494}"/>
                </a:ext>
              </a:extLst>
            </p:cNvPr>
            <p:cNvSpPr/>
            <p:nvPr/>
          </p:nvSpPr>
          <p:spPr>
            <a:xfrm>
              <a:off x="6303101" y="2081792"/>
              <a:ext cx="43729" cy="11521"/>
            </a:xfrm>
            <a:custGeom>
              <a:avLst/>
              <a:gdLst/>
              <a:ahLst/>
              <a:cxnLst/>
              <a:rect l="l" t="t" r="r" b="b"/>
              <a:pathLst>
                <a:path w="1670" h="440">
                  <a:moveTo>
                    <a:pt x="296" y="1"/>
                  </a:moveTo>
                  <a:cubicBezTo>
                    <a:pt x="0" y="1"/>
                    <a:pt x="0" y="440"/>
                    <a:pt x="296" y="440"/>
                  </a:cubicBezTo>
                  <a:lnTo>
                    <a:pt x="1383" y="440"/>
                  </a:lnTo>
                  <a:cubicBezTo>
                    <a:pt x="1670" y="440"/>
                    <a:pt x="1670" y="1"/>
                    <a:pt x="1383" y="1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1165;p74">
              <a:extLst>
                <a:ext uri="{FF2B5EF4-FFF2-40B4-BE49-F238E27FC236}">
                  <a16:creationId xmlns:a16="http://schemas.microsoft.com/office/drawing/2014/main" id="{C81CA457-F830-489C-89A3-E78B648950E3}"/>
                </a:ext>
              </a:extLst>
            </p:cNvPr>
            <p:cNvSpPr/>
            <p:nvPr/>
          </p:nvSpPr>
          <p:spPr>
            <a:xfrm>
              <a:off x="6434733" y="2081792"/>
              <a:ext cx="43755" cy="11521"/>
            </a:xfrm>
            <a:custGeom>
              <a:avLst/>
              <a:gdLst/>
              <a:ahLst/>
              <a:cxnLst/>
              <a:rect l="l" t="t" r="r" b="b"/>
              <a:pathLst>
                <a:path w="1671" h="440">
                  <a:moveTo>
                    <a:pt x="287" y="1"/>
                  </a:moveTo>
                  <a:cubicBezTo>
                    <a:pt x="1" y="1"/>
                    <a:pt x="1" y="440"/>
                    <a:pt x="287" y="440"/>
                  </a:cubicBezTo>
                  <a:lnTo>
                    <a:pt x="1384" y="440"/>
                  </a:lnTo>
                  <a:cubicBezTo>
                    <a:pt x="1670" y="440"/>
                    <a:pt x="1670" y="1"/>
                    <a:pt x="1384" y="1"/>
                  </a:cubicBezTo>
                  <a:lnTo>
                    <a:pt x="287" y="1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1166;p74">
              <a:extLst>
                <a:ext uri="{FF2B5EF4-FFF2-40B4-BE49-F238E27FC236}">
                  <a16:creationId xmlns:a16="http://schemas.microsoft.com/office/drawing/2014/main" id="{B7F72A13-29AE-44C0-A22E-CE18454CB522}"/>
                </a:ext>
              </a:extLst>
            </p:cNvPr>
            <p:cNvSpPr/>
            <p:nvPr/>
          </p:nvSpPr>
          <p:spPr>
            <a:xfrm>
              <a:off x="6333580" y="2076057"/>
              <a:ext cx="51480" cy="40246"/>
            </a:xfrm>
            <a:custGeom>
              <a:avLst/>
              <a:gdLst/>
              <a:ahLst/>
              <a:cxnLst/>
              <a:rect l="l" t="t" r="r" b="b"/>
              <a:pathLst>
                <a:path w="1966" h="1537">
                  <a:moveTo>
                    <a:pt x="1526" y="439"/>
                  </a:moveTo>
                  <a:lnTo>
                    <a:pt x="1526" y="878"/>
                  </a:lnTo>
                  <a:cubicBezTo>
                    <a:pt x="1526" y="1002"/>
                    <a:pt x="1431" y="1098"/>
                    <a:pt x="1317" y="1098"/>
                  </a:cubicBezTo>
                  <a:lnTo>
                    <a:pt x="658" y="1098"/>
                  </a:lnTo>
                  <a:cubicBezTo>
                    <a:pt x="534" y="1098"/>
                    <a:pt x="439" y="1002"/>
                    <a:pt x="439" y="878"/>
                  </a:cubicBezTo>
                  <a:lnTo>
                    <a:pt x="439" y="439"/>
                  </a:lnTo>
                  <a:lnTo>
                    <a:pt x="1526" y="439"/>
                  </a:lnTo>
                  <a:close/>
                  <a:moveTo>
                    <a:pt x="219" y="0"/>
                  </a:moveTo>
                  <a:cubicBezTo>
                    <a:pt x="95" y="0"/>
                    <a:pt x="0" y="105"/>
                    <a:pt x="0" y="220"/>
                  </a:cubicBezTo>
                  <a:lnTo>
                    <a:pt x="0" y="878"/>
                  </a:lnTo>
                  <a:cubicBezTo>
                    <a:pt x="0" y="1241"/>
                    <a:pt x="296" y="1536"/>
                    <a:pt x="658" y="1536"/>
                  </a:cubicBezTo>
                  <a:lnTo>
                    <a:pt x="1317" y="1536"/>
                  </a:lnTo>
                  <a:cubicBezTo>
                    <a:pt x="1670" y="1536"/>
                    <a:pt x="1965" y="1241"/>
                    <a:pt x="1965" y="878"/>
                  </a:cubicBezTo>
                  <a:lnTo>
                    <a:pt x="1965" y="220"/>
                  </a:lnTo>
                  <a:cubicBezTo>
                    <a:pt x="1965" y="105"/>
                    <a:pt x="1870" y="0"/>
                    <a:pt x="1746" y="0"/>
                  </a:cubicBezTo>
                  <a:lnTo>
                    <a:pt x="219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1167;p74">
              <a:extLst>
                <a:ext uri="{FF2B5EF4-FFF2-40B4-BE49-F238E27FC236}">
                  <a16:creationId xmlns:a16="http://schemas.microsoft.com/office/drawing/2014/main" id="{C90527D9-645A-49BE-970D-C5EF95AE7DD7}"/>
                </a:ext>
              </a:extLst>
            </p:cNvPr>
            <p:cNvSpPr/>
            <p:nvPr/>
          </p:nvSpPr>
          <p:spPr>
            <a:xfrm>
              <a:off x="6396529" y="2076057"/>
              <a:ext cx="51480" cy="40246"/>
            </a:xfrm>
            <a:custGeom>
              <a:avLst/>
              <a:gdLst/>
              <a:ahLst/>
              <a:cxnLst/>
              <a:rect l="l" t="t" r="r" b="b"/>
              <a:pathLst>
                <a:path w="1966" h="1537">
                  <a:moveTo>
                    <a:pt x="1526" y="439"/>
                  </a:moveTo>
                  <a:lnTo>
                    <a:pt x="1526" y="878"/>
                  </a:lnTo>
                  <a:cubicBezTo>
                    <a:pt x="1526" y="1002"/>
                    <a:pt x="1431" y="1098"/>
                    <a:pt x="1307" y="1098"/>
                  </a:cubicBezTo>
                  <a:lnTo>
                    <a:pt x="658" y="1098"/>
                  </a:lnTo>
                  <a:cubicBezTo>
                    <a:pt x="534" y="1098"/>
                    <a:pt x="439" y="1002"/>
                    <a:pt x="439" y="878"/>
                  </a:cubicBezTo>
                  <a:lnTo>
                    <a:pt x="439" y="439"/>
                  </a:lnTo>
                  <a:lnTo>
                    <a:pt x="1526" y="439"/>
                  </a:lnTo>
                  <a:close/>
                  <a:moveTo>
                    <a:pt x="220" y="0"/>
                  </a:moveTo>
                  <a:cubicBezTo>
                    <a:pt x="96" y="0"/>
                    <a:pt x="0" y="105"/>
                    <a:pt x="0" y="220"/>
                  </a:cubicBezTo>
                  <a:lnTo>
                    <a:pt x="0" y="878"/>
                  </a:lnTo>
                  <a:cubicBezTo>
                    <a:pt x="0" y="1241"/>
                    <a:pt x="296" y="1536"/>
                    <a:pt x="658" y="1536"/>
                  </a:cubicBezTo>
                  <a:lnTo>
                    <a:pt x="1307" y="1536"/>
                  </a:lnTo>
                  <a:cubicBezTo>
                    <a:pt x="1670" y="1536"/>
                    <a:pt x="1965" y="1241"/>
                    <a:pt x="1965" y="878"/>
                  </a:cubicBezTo>
                  <a:lnTo>
                    <a:pt x="1965" y="220"/>
                  </a:lnTo>
                  <a:cubicBezTo>
                    <a:pt x="1965" y="105"/>
                    <a:pt x="1870" y="0"/>
                    <a:pt x="1746" y="0"/>
                  </a:cubicBezTo>
                  <a:lnTo>
                    <a:pt x="220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1168;p74">
              <a:extLst>
                <a:ext uri="{FF2B5EF4-FFF2-40B4-BE49-F238E27FC236}">
                  <a16:creationId xmlns:a16="http://schemas.microsoft.com/office/drawing/2014/main" id="{C76E9E3F-38E7-43C8-ADA9-91243E827CE0}"/>
                </a:ext>
              </a:extLst>
            </p:cNvPr>
            <p:cNvSpPr/>
            <p:nvPr/>
          </p:nvSpPr>
          <p:spPr>
            <a:xfrm>
              <a:off x="6316822" y="2116775"/>
              <a:ext cx="85468" cy="68133"/>
            </a:xfrm>
            <a:custGeom>
              <a:avLst/>
              <a:gdLst/>
              <a:ahLst/>
              <a:cxnLst/>
              <a:rect l="l" t="t" r="r" b="b"/>
              <a:pathLst>
                <a:path w="3264" h="2602">
                  <a:moveTo>
                    <a:pt x="1" y="0"/>
                  </a:moveTo>
                  <a:cubicBezTo>
                    <a:pt x="113" y="1490"/>
                    <a:pt x="1366" y="2602"/>
                    <a:pt x="2816" y="2602"/>
                  </a:cubicBezTo>
                  <a:cubicBezTo>
                    <a:pt x="2963" y="2602"/>
                    <a:pt x="3113" y="2590"/>
                    <a:pt x="3264" y="2567"/>
                  </a:cubicBezTo>
                  <a:cubicBezTo>
                    <a:pt x="2119" y="2385"/>
                    <a:pt x="1193" y="1517"/>
                    <a:pt x="936" y="392"/>
                  </a:cubicBezTo>
                  <a:cubicBezTo>
                    <a:pt x="611" y="296"/>
                    <a:pt x="297" y="172"/>
                    <a:pt x="1" y="0"/>
                  </a:cubicBezTo>
                  <a:close/>
                </a:path>
              </a:pathLst>
            </a:custGeom>
            <a:solidFill>
              <a:srgbClr val="B4C3C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1169;p74">
              <a:extLst>
                <a:ext uri="{FF2B5EF4-FFF2-40B4-BE49-F238E27FC236}">
                  <a16:creationId xmlns:a16="http://schemas.microsoft.com/office/drawing/2014/main" id="{F1C72944-9E80-449B-8DEF-AC6CB4C8DFD6}"/>
                </a:ext>
              </a:extLst>
            </p:cNvPr>
            <p:cNvSpPr/>
            <p:nvPr/>
          </p:nvSpPr>
          <p:spPr>
            <a:xfrm>
              <a:off x="6367804" y="2133507"/>
              <a:ext cx="45981" cy="17020"/>
            </a:xfrm>
            <a:custGeom>
              <a:avLst/>
              <a:gdLst/>
              <a:ahLst/>
              <a:cxnLst/>
              <a:rect l="l" t="t" r="r" b="b"/>
              <a:pathLst>
                <a:path w="1756" h="650">
                  <a:moveTo>
                    <a:pt x="10" y="1"/>
                  </a:moveTo>
                  <a:lnTo>
                    <a:pt x="10" y="211"/>
                  </a:lnTo>
                  <a:cubicBezTo>
                    <a:pt x="0" y="459"/>
                    <a:pt x="200" y="649"/>
                    <a:pt x="439" y="649"/>
                  </a:cubicBezTo>
                  <a:lnTo>
                    <a:pt x="1317" y="649"/>
                  </a:lnTo>
                  <a:cubicBezTo>
                    <a:pt x="1555" y="649"/>
                    <a:pt x="1755" y="459"/>
                    <a:pt x="1755" y="211"/>
                  </a:cubicBezTo>
                  <a:lnTo>
                    <a:pt x="1755" y="1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rgbClr val="B4C3C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1170;p74">
              <a:extLst>
                <a:ext uri="{FF2B5EF4-FFF2-40B4-BE49-F238E27FC236}">
                  <a16:creationId xmlns:a16="http://schemas.microsoft.com/office/drawing/2014/main" id="{C090CAFC-2613-4944-A63D-0081C529A5B1}"/>
                </a:ext>
              </a:extLst>
            </p:cNvPr>
            <p:cNvSpPr/>
            <p:nvPr/>
          </p:nvSpPr>
          <p:spPr>
            <a:xfrm>
              <a:off x="6356544" y="2127746"/>
              <a:ext cx="68474" cy="17020"/>
            </a:xfrm>
            <a:custGeom>
              <a:avLst/>
              <a:gdLst/>
              <a:ahLst/>
              <a:cxnLst/>
              <a:rect l="l" t="t" r="r" b="b"/>
              <a:pathLst>
                <a:path w="2615" h="650">
                  <a:moveTo>
                    <a:pt x="630" y="1"/>
                  </a:moveTo>
                  <a:cubicBezTo>
                    <a:pt x="342" y="1"/>
                    <a:pt x="85" y="208"/>
                    <a:pt x="20" y="497"/>
                  </a:cubicBezTo>
                  <a:cubicBezTo>
                    <a:pt x="1" y="574"/>
                    <a:pt x="58" y="650"/>
                    <a:pt x="144" y="650"/>
                  </a:cubicBezTo>
                  <a:lnTo>
                    <a:pt x="649" y="650"/>
                  </a:lnTo>
                  <a:cubicBezTo>
                    <a:pt x="793" y="650"/>
                    <a:pt x="926" y="602"/>
                    <a:pt x="1041" y="516"/>
                  </a:cubicBezTo>
                  <a:cubicBezTo>
                    <a:pt x="1117" y="459"/>
                    <a:pt x="1203" y="431"/>
                    <a:pt x="1298" y="431"/>
                  </a:cubicBezTo>
                  <a:lnTo>
                    <a:pt x="1308" y="431"/>
                  </a:lnTo>
                  <a:cubicBezTo>
                    <a:pt x="1403" y="431"/>
                    <a:pt x="1498" y="459"/>
                    <a:pt x="1575" y="516"/>
                  </a:cubicBezTo>
                  <a:cubicBezTo>
                    <a:pt x="1680" y="602"/>
                    <a:pt x="1823" y="650"/>
                    <a:pt x="1956" y="650"/>
                  </a:cubicBezTo>
                  <a:lnTo>
                    <a:pt x="2472" y="650"/>
                  </a:lnTo>
                  <a:cubicBezTo>
                    <a:pt x="2548" y="650"/>
                    <a:pt x="2615" y="574"/>
                    <a:pt x="2596" y="497"/>
                  </a:cubicBezTo>
                  <a:cubicBezTo>
                    <a:pt x="2519" y="202"/>
                    <a:pt x="2262" y="1"/>
                    <a:pt x="1966" y="1"/>
                  </a:cubicBezTo>
                  <a:lnTo>
                    <a:pt x="649" y="1"/>
                  </a:lnTo>
                  <a:cubicBezTo>
                    <a:pt x="643" y="1"/>
                    <a:pt x="637" y="1"/>
                    <a:pt x="630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1171;p74">
              <a:extLst>
                <a:ext uri="{FF2B5EF4-FFF2-40B4-BE49-F238E27FC236}">
                  <a16:creationId xmlns:a16="http://schemas.microsoft.com/office/drawing/2014/main" id="{69F07309-11E7-4579-A2B6-16D3BD033D68}"/>
                </a:ext>
              </a:extLst>
            </p:cNvPr>
            <p:cNvSpPr/>
            <p:nvPr/>
          </p:nvSpPr>
          <p:spPr>
            <a:xfrm>
              <a:off x="6305091" y="1973150"/>
              <a:ext cx="71956" cy="85939"/>
            </a:xfrm>
            <a:custGeom>
              <a:avLst/>
              <a:gdLst/>
              <a:ahLst/>
              <a:cxnLst/>
              <a:rect l="l" t="t" r="r" b="b"/>
              <a:pathLst>
                <a:path w="2748" h="3282">
                  <a:moveTo>
                    <a:pt x="1880" y="0"/>
                  </a:moveTo>
                  <a:cubicBezTo>
                    <a:pt x="1288" y="0"/>
                    <a:pt x="764" y="401"/>
                    <a:pt x="611" y="973"/>
                  </a:cubicBezTo>
                  <a:lnTo>
                    <a:pt x="0" y="3282"/>
                  </a:lnTo>
                  <a:lnTo>
                    <a:pt x="869" y="3282"/>
                  </a:lnTo>
                  <a:lnTo>
                    <a:pt x="1489" y="973"/>
                  </a:lnTo>
                  <a:cubicBezTo>
                    <a:pt x="1641" y="401"/>
                    <a:pt x="2157" y="0"/>
                    <a:pt x="2748" y="0"/>
                  </a:cubicBezTo>
                  <a:lnTo>
                    <a:pt x="1880" y="0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1172;p74">
              <a:extLst>
                <a:ext uri="{FF2B5EF4-FFF2-40B4-BE49-F238E27FC236}">
                  <a16:creationId xmlns:a16="http://schemas.microsoft.com/office/drawing/2014/main" id="{BD6E9F84-0356-4A6E-9316-CA820746D912}"/>
                </a:ext>
              </a:extLst>
            </p:cNvPr>
            <p:cNvSpPr/>
            <p:nvPr/>
          </p:nvSpPr>
          <p:spPr>
            <a:xfrm>
              <a:off x="6274611" y="2053329"/>
              <a:ext cx="232601" cy="11521"/>
            </a:xfrm>
            <a:custGeom>
              <a:avLst/>
              <a:gdLst/>
              <a:ahLst/>
              <a:cxnLst/>
              <a:rect l="l" t="t" r="r" b="b"/>
              <a:pathLst>
                <a:path w="8883" h="440">
                  <a:moveTo>
                    <a:pt x="296" y="0"/>
                  </a:moveTo>
                  <a:cubicBezTo>
                    <a:pt x="1" y="0"/>
                    <a:pt x="1" y="439"/>
                    <a:pt x="296" y="439"/>
                  </a:cubicBezTo>
                  <a:lnTo>
                    <a:pt x="8596" y="439"/>
                  </a:lnTo>
                  <a:cubicBezTo>
                    <a:pt x="8882" y="439"/>
                    <a:pt x="8882" y="0"/>
                    <a:pt x="8596" y="0"/>
                  </a:cubicBezTo>
                  <a:lnTo>
                    <a:pt x="296" y="0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1173;p74">
              <a:extLst>
                <a:ext uri="{FF2B5EF4-FFF2-40B4-BE49-F238E27FC236}">
                  <a16:creationId xmlns:a16="http://schemas.microsoft.com/office/drawing/2014/main" id="{9D491845-806D-4C1B-A346-209C5CB9FCE0}"/>
                </a:ext>
              </a:extLst>
            </p:cNvPr>
            <p:cNvSpPr/>
            <p:nvPr/>
          </p:nvSpPr>
          <p:spPr>
            <a:xfrm>
              <a:off x="6377283" y="1973150"/>
              <a:ext cx="25792" cy="22990"/>
            </a:xfrm>
            <a:custGeom>
              <a:avLst/>
              <a:gdLst/>
              <a:ahLst/>
              <a:cxnLst/>
              <a:rect l="l" t="t" r="r" b="b"/>
              <a:pathLst>
                <a:path w="985" h="878">
                  <a:moveTo>
                    <a:pt x="1" y="0"/>
                  </a:moveTo>
                  <a:cubicBezTo>
                    <a:pt x="201" y="0"/>
                    <a:pt x="373" y="143"/>
                    <a:pt x="430" y="334"/>
                  </a:cubicBezTo>
                  <a:lnTo>
                    <a:pt x="516" y="716"/>
                  </a:lnTo>
                  <a:cubicBezTo>
                    <a:pt x="547" y="828"/>
                    <a:pt x="634" y="877"/>
                    <a:pt x="723" y="877"/>
                  </a:cubicBezTo>
                  <a:cubicBezTo>
                    <a:pt x="853" y="877"/>
                    <a:pt x="985" y="771"/>
                    <a:pt x="945" y="601"/>
                  </a:cubicBezTo>
                  <a:lnTo>
                    <a:pt x="850" y="229"/>
                  </a:lnTo>
                  <a:cubicBezTo>
                    <a:pt x="831" y="153"/>
                    <a:pt x="792" y="76"/>
                    <a:pt x="754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1174;p74">
              <a:extLst>
                <a:ext uri="{FF2B5EF4-FFF2-40B4-BE49-F238E27FC236}">
                  <a16:creationId xmlns:a16="http://schemas.microsoft.com/office/drawing/2014/main" id="{2F88A97E-4207-4835-9B14-B4478781C817}"/>
                </a:ext>
              </a:extLst>
            </p:cNvPr>
            <p:cNvSpPr/>
            <p:nvPr/>
          </p:nvSpPr>
          <p:spPr>
            <a:xfrm>
              <a:off x="6306583" y="2036099"/>
              <a:ext cx="168658" cy="17256"/>
            </a:xfrm>
            <a:custGeom>
              <a:avLst/>
              <a:gdLst/>
              <a:ahLst/>
              <a:cxnLst/>
              <a:rect l="l" t="t" r="r" b="b"/>
              <a:pathLst>
                <a:path w="6441" h="659">
                  <a:moveTo>
                    <a:pt x="172" y="0"/>
                  </a:moveTo>
                  <a:lnTo>
                    <a:pt x="1" y="658"/>
                  </a:lnTo>
                  <a:lnTo>
                    <a:pt x="6440" y="658"/>
                  </a:lnTo>
                  <a:lnTo>
                    <a:pt x="6259" y="0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1175;p74">
              <a:extLst>
                <a:ext uri="{FF2B5EF4-FFF2-40B4-BE49-F238E27FC236}">
                  <a16:creationId xmlns:a16="http://schemas.microsoft.com/office/drawing/2014/main" id="{763918B5-8B93-458D-A4A1-4448F7B7CF77}"/>
                </a:ext>
              </a:extLst>
            </p:cNvPr>
            <p:cNvSpPr/>
            <p:nvPr/>
          </p:nvSpPr>
          <p:spPr>
            <a:xfrm>
              <a:off x="6306583" y="2036099"/>
              <a:ext cx="27520" cy="17256"/>
            </a:xfrm>
            <a:custGeom>
              <a:avLst/>
              <a:gdLst/>
              <a:ahLst/>
              <a:cxnLst/>
              <a:rect l="l" t="t" r="r" b="b"/>
              <a:pathLst>
                <a:path w="1051" h="659">
                  <a:moveTo>
                    <a:pt x="172" y="0"/>
                  </a:moveTo>
                  <a:lnTo>
                    <a:pt x="1" y="658"/>
                  </a:lnTo>
                  <a:lnTo>
                    <a:pt x="869" y="658"/>
                  </a:lnTo>
                  <a:lnTo>
                    <a:pt x="1050" y="0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1176;p74">
              <a:extLst>
                <a:ext uri="{FF2B5EF4-FFF2-40B4-BE49-F238E27FC236}">
                  <a16:creationId xmlns:a16="http://schemas.microsoft.com/office/drawing/2014/main" id="{3BEECD7D-F394-4AD7-8A99-32952BD2EBA7}"/>
                </a:ext>
              </a:extLst>
            </p:cNvPr>
            <p:cNvSpPr/>
            <p:nvPr/>
          </p:nvSpPr>
          <p:spPr>
            <a:xfrm>
              <a:off x="6305091" y="2220180"/>
              <a:ext cx="22755" cy="107699"/>
            </a:xfrm>
            <a:custGeom>
              <a:avLst/>
              <a:gdLst/>
              <a:ahLst/>
              <a:cxnLst/>
              <a:rect l="l" t="t" r="r" b="b"/>
              <a:pathLst>
                <a:path w="869" h="4113">
                  <a:moveTo>
                    <a:pt x="869" y="1"/>
                  </a:moveTo>
                  <a:lnTo>
                    <a:pt x="0" y="259"/>
                  </a:lnTo>
                  <a:lnTo>
                    <a:pt x="0" y="4113"/>
                  </a:lnTo>
                  <a:lnTo>
                    <a:pt x="869" y="4113"/>
                  </a:lnTo>
                  <a:lnTo>
                    <a:pt x="869" y="1"/>
                  </a:ln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1177;p74">
              <a:extLst>
                <a:ext uri="{FF2B5EF4-FFF2-40B4-BE49-F238E27FC236}">
                  <a16:creationId xmlns:a16="http://schemas.microsoft.com/office/drawing/2014/main" id="{ACD53D8C-F4F6-467E-A8EF-60E1DECF44CE}"/>
                </a:ext>
              </a:extLst>
            </p:cNvPr>
            <p:cNvSpPr/>
            <p:nvPr/>
          </p:nvSpPr>
          <p:spPr>
            <a:xfrm>
              <a:off x="6453717" y="2220180"/>
              <a:ext cx="23017" cy="107699"/>
            </a:xfrm>
            <a:custGeom>
              <a:avLst/>
              <a:gdLst/>
              <a:ahLst/>
              <a:cxnLst/>
              <a:rect l="l" t="t" r="r" b="b"/>
              <a:pathLst>
                <a:path w="879" h="4113">
                  <a:moveTo>
                    <a:pt x="1" y="1"/>
                  </a:moveTo>
                  <a:lnTo>
                    <a:pt x="1" y="4113"/>
                  </a:lnTo>
                  <a:lnTo>
                    <a:pt x="878" y="4113"/>
                  </a:lnTo>
                  <a:lnTo>
                    <a:pt x="878" y="2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1178;p74">
              <a:extLst>
                <a:ext uri="{FF2B5EF4-FFF2-40B4-BE49-F238E27FC236}">
                  <a16:creationId xmlns:a16="http://schemas.microsoft.com/office/drawing/2014/main" id="{640159F0-DE1B-4721-9205-A446E5AABE45}"/>
                </a:ext>
              </a:extLst>
            </p:cNvPr>
            <p:cNvSpPr/>
            <p:nvPr/>
          </p:nvSpPr>
          <p:spPr>
            <a:xfrm>
              <a:off x="6453717" y="2220180"/>
              <a:ext cx="12281" cy="14035"/>
            </a:xfrm>
            <a:custGeom>
              <a:avLst/>
              <a:gdLst/>
              <a:ahLst/>
              <a:cxnLst/>
              <a:rect l="l" t="t" r="r" b="b"/>
              <a:pathLst>
                <a:path w="469" h="536">
                  <a:moveTo>
                    <a:pt x="1" y="1"/>
                  </a:moveTo>
                  <a:lnTo>
                    <a:pt x="1" y="535"/>
                  </a:lnTo>
                  <a:lnTo>
                    <a:pt x="468" y="135"/>
                  </a:lnTo>
                  <a:lnTo>
                    <a:pt x="172" y="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1179;p74">
              <a:extLst>
                <a:ext uri="{FF2B5EF4-FFF2-40B4-BE49-F238E27FC236}">
                  <a16:creationId xmlns:a16="http://schemas.microsoft.com/office/drawing/2014/main" id="{CC096FAD-2104-421B-923E-8863C441AD82}"/>
                </a:ext>
              </a:extLst>
            </p:cNvPr>
            <p:cNvSpPr/>
            <p:nvPr/>
          </p:nvSpPr>
          <p:spPr>
            <a:xfrm>
              <a:off x="6315591" y="2220180"/>
              <a:ext cx="12255" cy="14035"/>
            </a:xfrm>
            <a:custGeom>
              <a:avLst/>
              <a:gdLst/>
              <a:ahLst/>
              <a:cxnLst/>
              <a:rect l="l" t="t" r="r" b="b"/>
              <a:pathLst>
                <a:path w="468" h="536">
                  <a:moveTo>
                    <a:pt x="468" y="1"/>
                  </a:moveTo>
                  <a:lnTo>
                    <a:pt x="296" y="49"/>
                  </a:lnTo>
                  <a:lnTo>
                    <a:pt x="0" y="135"/>
                  </a:lnTo>
                  <a:lnTo>
                    <a:pt x="468" y="535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1180;p74">
              <a:extLst>
                <a:ext uri="{FF2B5EF4-FFF2-40B4-BE49-F238E27FC236}">
                  <a16:creationId xmlns:a16="http://schemas.microsoft.com/office/drawing/2014/main" id="{01DA471D-C909-4B97-8FCA-36734CB3E0C2}"/>
                </a:ext>
              </a:extLst>
            </p:cNvPr>
            <p:cNvSpPr/>
            <p:nvPr/>
          </p:nvSpPr>
          <p:spPr>
            <a:xfrm>
              <a:off x="6287861" y="2276399"/>
              <a:ext cx="17256" cy="51480"/>
            </a:xfrm>
            <a:custGeom>
              <a:avLst/>
              <a:gdLst/>
              <a:ahLst/>
              <a:cxnLst/>
              <a:rect l="l" t="t" r="r" b="b"/>
              <a:pathLst>
                <a:path w="659" h="1966">
                  <a:moveTo>
                    <a:pt x="658" y="0"/>
                  </a:moveTo>
                  <a:cubicBezTo>
                    <a:pt x="296" y="0"/>
                    <a:pt x="0" y="287"/>
                    <a:pt x="0" y="649"/>
                  </a:cubicBezTo>
                  <a:lnTo>
                    <a:pt x="0" y="1966"/>
                  </a:lnTo>
                  <a:lnTo>
                    <a:pt x="658" y="1966"/>
                  </a:lnTo>
                  <a:lnTo>
                    <a:pt x="658" y="0"/>
                  </a:ln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1181;p74">
              <a:extLst>
                <a:ext uri="{FF2B5EF4-FFF2-40B4-BE49-F238E27FC236}">
                  <a16:creationId xmlns:a16="http://schemas.microsoft.com/office/drawing/2014/main" id="{824DA734-906D-47AD-89FC-6661A457ACC3}"/>
                </a:ext>
              </a:extLst>
            </p:cNvPr>
            <p:cNvSpPr/>
            <p:nvPr/>
          </p:nvSpPr>
          <p:spPr>
            <a:xfrm>
              <a:off x="6305091" y="2276399"/>
              <a:ext cx="11521" cy="51480"/>
            </a:xfrm>
            <a:custGeom>
              <a:avLst/>
              <a:gdLst/>
              <a:ahLst/>
              <a:cxnLst/>
              <a:rect l="l" t="t" r="r" b="b"/>
              <a:pathLst>
                <a:path w="440" h="1966">
                  <a:moveTo>
                    <a:pt x="0" y="0"/>
                  </a:moveTo>
                  <a:lnTo>
                    <a:pt x="0" y="1966"/>
                  </a:lnTo>
                  <a:lnTo>
                    <a:pt x="439" y="1966"/>
                  </a:lnTo>
                  <a:lnTo>
                    <a:pt x="439" y="439"/>
                  </a:lnTo>
                  <a:cubicBezTo>
                    <a:pt x="439" y="191"/>
                    <a:pt x="249" y="0"/>
                    <a:pt x="0" y="0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1182;p74">
              <a:extLst>
                <a:ext uri="{FF2B5EF4-FFF2-40B4-BE49-F238E27FC236}">
                  <a16:creationId xmlns:a16="http://schemas.microsoft.com/office/drawing/2014/main" id="{FF64A117-1E1B-4F34-8F5E-C83E91C38889}"/>
                </a:ext>
              </a:extLst>
            </p:cNvPr>
            <p:cNvSpPr/>
            <p:nvPr/>
          </p:nvSpPr>
          <p:spPr>
            <a:xfrm>
              <a:off x="6476707" y="2276399"/>
              <a:ext cx="17020" cy="51480"/>
            </a:xfrm>
            <a:custGeom>
              <a:avLst/>
              <a:gdLst/>
              <a:ahLst/>
              <a:cxnLst/>
              <a:rect l="l" t="t" r="r" b="b"/>
              <a:pathLst>
                <a:path w="650" h="1966">
                  <a:moveTo>
                    <a:pt x="0" y="0"/>
                  </a:moveTo>
                  <a:lnTo>
                    <a:pt x="0" y="1966"/>
                  </a:lnTo>
                  <a:lnTo>
                    <a:pt x="649" y="1966"/>
                  </a:lnTo>
                  <a:lnTo>
                    <a:pt x="649" y="649"/>
                  </a:lnTo>
                  <a:cubicBezTo>
                    <a:pt x="649" y="287"/>
                    <a:pt x="353" y="0"/>
                    <a:pt x="0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1183;p74">
              <a:extLst>
                <a:ext uri="{FF2B5EF4-FFF2-40B4-BE49-F238E27FC236}">
                  <a16:creationId xmlns:a16="http://schemas.microsoft.com/office/drawing/2014/main" id="{2DDB7041-5DCA-43C1-9F17-9B058A8E1112}"/>
                </a:ext>
              </a:extLst>
            </p:cNvPr>
            <p:cNvSpPr/>
            <p:nvPr/>
          </p:nvSpPr>
          <p:spPr>
            <a:xfrm>
              <a:off x="6465212" y="2276399"/>
              <a:ext cx="11521" cy="51480"/>
            </a:xfrm>
            <a:custGeom>
              <a:avLst/>
              <a:gdLst/>
              <a:ahLst/>
              <a:cxnLst/>
              <a:rect l="l" t="t" r="r" b="b"/>
              <a:pathLst>
                <a:path w="440" h="1966">
                  <a:moveTo>
                    <a:pt x="439" y="0"/>
                  </a:moveTo>
                  <a:cubicBezTo>
                    <a:pt x="191" y="0"/>
                    <a:pt x="1" y="191"/>
                    <a:pt x="1" y="439"/>
                  </a:cubicBezTo>
                  <a:lnTo>
                    <a:pt x="1" y="1966"/>
                  </a:lnTo>
                  <a:lnTo>
                    <a:pt x="439" y="1966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1184;p74">
              <a:extLst>
                <a:ext uri="{FF2B5EF4-FFF2-40B4-BE49-F238E27FC236}">
                  <a16:creationId xmlns:a16="http://schemas.microsoft.com/office/drawing/2014/main" id="{B74F8CC6-363D-408B-AD22-81117172E8E8}"/>
                </a:ext>
              </a:extLst>
            </p:cNvPr>
            <p:cNvSpPr/>
            <p:nvPr/>
          </p:nvSpPr>
          <p:spPr>
            <a:xfrm>
              <a:off x="6385033" y="2264903"/>
              <a:ext cx="11521" cy="11521"/>
            </a:xfrm>
            <a:custGeom>
              <a:avLst/>
              <a:gdLst/>
              <a:ahLst/>
              <a:cxnLst/>
              <a:rect l="l" t="t" r="r" b="b"/>
              <a:pathLst>
                <a:path w="440" h="440">
                  <a:moveTo>
                    <a:pt x="220" y="1"/>
                  </a:moveTo>
                  <a:cubicBezTo>
                    <a:pt x="96" y="1"/>
                    <a:pt x="0" y="96"/>
                    <a:pt x="0" y="220"/>
                  </a:cubicBezTo>
                  <a:cubicBezTo>
                    <a:pt x="0" y="344"/>
                    <a:pt x="96" y="439"/>
                    <a:pt x="220" y="439"/>
                  </a:cubicBezTo>
                  <a:cubicBezTo>
                    <a:pt x="344" y="439"/>
                    <a:pt x="439" y="344"/>
                    <a:pt x="439" y="220"/>
                  </a:cubicBezTo>
                  <a:cubicBezTo>
                    <a:pt x="439" y="96"/>
                    <a:pt x="344" y="1"/>
                    <a:pt x="220" y="1"/>
                  </a:cubicBezTo>
                  <a:close/>
                </a:path>
              </a:pathLst>
            </a:custGeom>
            <a:solidFill>
              <a:srgbClr val="B4C3C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1185;p74">
              <a:extLst>
                <a:ext uri="{FF2B5EF4-FFF2-40B4-BE49-F238E27FC236}">
                  <a16:creationId xmlns:a16="http://schemas.microsoft.com/office/drawing/2014/main" id="{927EB28D-1847-4385-9EA4-B02CE42F30E1}"/>
                </a:ext>
              </a:extLst>
            </p:cNvPr>
            <p:cNvSpPr/>
            <p:nvPr/>
          </p:nvSpPr>
          <p:spPr>
            <a:xfrm>
              <a:off x="6385033" y="2299127"/>
              <a:ext cx="11521" cy="11521"/>
            </a:xfrm>
            <a:custGeom>
              <a:avLst/>
              <a:gdLst/>
              <a:ahLst/>
              <a:cxnLst/>
              <a:rect l="l" t="t" r="r" b="b"/>
              <a:pathLst>
                <a:path w="440" h="440">
                  <a:moveTo>
                    <a:pt x="220" y="1"/>
                  </a:moveTo>
                  <a:cubicBezTo>
                    <a:pt x="96" y="1"/>
                    <a:pt x="0" y="106"/>
                    <a:pt x="0" y="220"/>
                  </a:cubicBezTo>
                  <a:cubicBezTo>
                    <a:pt x="0" y="344"/>
                    <a:pt x="96" y="439"/>
                    <a:pt x="220" y="439"/>
                  </a:cubicBezTo>
                  <a:cubicBezTo>
                    <a:pt x="344" y="439"/>
                    <a:pt x="439" y="344"/>
                    <a:pt x="439" y="220"/>
                  </a:cubicBezTo>
                  <a:cubicBezTo>
                    <a:pt x="439" y="106"/>
                    <a:pt x="344" y="1"/>
                    <a:pt x="220" y="1"/>
                  </a:cubicBezTo>
                  <a:close/>
                </a:path>
              </a:pathLst>
            </a:custGeom>
            <a:solidFill>
              <a:srgbClr val="B4C3C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" name="Google Shape;11332;p74">
            <a:extLst>
              <a:ext uri="{FF2B5EF4-FFF2-40B4-BE49-F238E27FC236}">
                <a16:creationId xmlns:a16="http://schemas.microsoft.com/office/drawing/2014/main" id="{5ACDF7F2-B1DA-4E54-BC86-ACD6A520D009}"/>
              </a:ext>
            </a:extLst>
          </p:cNvPr>
          <p:cNvGrpSpPr/>
          <p:nvPr/>
        </p:nvGrpSpPr>
        <p:grpSpPr>
          <a:xfrm>
            <a:off x="8358265" y="1161664"/>
            <a:ext cx="274550" cy="354728"/>
            <a:chOff x="7606826" y="2419290"/>
            <a:chExt cx="274550" cy="354728"/>
          </a:xfrm>
        </p:grpSpPr>
        <p:sp>
          <p:nvSpPr>
            <p:cNvPr id="251" name="Google Shape;11333;p74">
              <a:extLst>
                <a:ext uri="{FF2B5EF4-FFF2-40B4-BE49-F238E27FC236}">
                  <a16:creationId xmlns:a16="http://schemas.microsoft.com/office/drawing/2014/main" id="{504D52A7-A897-4C26-9303-CA64D3A04472}"/>
                </a:ext>
              </a:extLst>
            </p:cNvPr>
            <p:cNvSpPr/>
            <p:nvPr/>
          </p:nvSpPr>
          <p:spPr>
            <a:xfrm>
              <a:off x="7606826" y="2619370"/>
              <a:ext cx="274550" cy="154649"/>
            </a:xfrm>
            <a:custGeom>
              <a:avLst/>
              <a:gdLst/>
              <a:ahLst/>
              <a:cxnLst/>
              <a:rect l="l" t="t" r="r" b="b"/>
              <a:pathLst>
                <a:path w="10485" h="5906">
                  <a:moveTo>
                    <a:pt x="3711" y="1"/>
                  </a:moveTo>
                  <a:lnTo>
                    <a:pt x="3711" y="1041"/>
                  </a:lnTo>
                  <a:cubicBezTo>
                    <a:pt x="3711" y="1336"/>
                    <a:pt x="3520" y="1584"/>
                    <a:pt x="3244" y="1670"/>
                  </a:cubicBezTo>
                  <a:lnTo>
                    <a:pt x="935" y="2348"/>
                  </a:lnTo>
                  <a:cubicBezTo>
                    <a:pt x="382" y="2510"/>
                    <a:pt x="0" y="3025"/>
                    <a:pt x="0" y="3607"/>
                  </a:cubicBezTo>
                  <a:lnTo>
                    <a:pt x="0" y="5248"/>
                  </a:lnTo>
                  <a:cubicBezTo>
                    <a:pt x="0" y="5610"/>
                    <a:pt x="286" y="5906"/>
                    <a:pt x="649" y="5906"/>
                  </a:cubicBezTo>
                  <a:lnTo>
                    <a:pt x="9826" y="5906"/>
                  </a:lnTo>
                  <a:cubicBezTo>
                    <a:pt x="10189" y="5906"/>
                    <a:pt x="10485" y="5610"/>
                    <a:pt x="10485" y="5248"/>
                  </a:cubicBezTo>
                  <a:lnTo>
                    <a:pt x="10485" y="3607"/>
                  </a:lnTo>
                  <a:cubicBezTo>
                    <a:pt x="10485" y="3025"/>
                    <a:pt x="10093" y="2510"/>
                    <a:pt x="9540" y="2348"/>
                  </a:cubicBezTo>
                  <a:lnTo>
                    <a:pt x="7241" y="1670"/>
                  </a:lnTo>
                  <a:cubicBezTo>
                    <a:pt x="6955" y="1584"/>
                    <a:pt x="6764" y="1336"/>
                    <a:pt x="6764" y="1041"/>
                  </a:cubicBezTo>
                  <a:lnTo>
                    <a:pt x="6764" y="1"/>
                  </a:lnTo>
                  <a:lnTo>
                    <a:pt x="3711" y="1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1334;p74">
              <a:extLst>
                <a:ext uri="{FF2B5EF4-FFF2-40B4-BE49-F238E27FC236}">
                  <a16:creationId xmlns:a16="http://schemas.microsoft.com/office/drawing/2014/main" id="{34B41E2B-F204-4BDE-A6CA-579B2B8EEFCC}"/>
                </a:ext>
              </a:extLst>
            </p:cNvPr>
            <p:cNvSpPr/>
            <p:nvPr/>
          </p:nvSpPr>
          <p:spPr>
            <a:xfrm>
              <a:off x="7606826" y="2667576"/>
              <a:ext cx="274550" cy="106442"/>
            </a:xfrm>
            <a:custGeom>
              <a:avLst/>
              <a:gdLst/>
              <a:ahLst/>
              <a:cxnLst/>
              <a:rect l="l" t="t" r="r" b="b"/>
              <a:pathLst>
                <a:path w="10485" h="4065">
                  <a:moveTo>
                    <a:pt x="2671" y="1"/>
                  </a:moveTo>
                  <a:lnTo>
                    <a:pt x="935" y="507"/>
                  </a:lnTo>
                  <a:cubicBezTo>
                    <a:pt x="382" y="669"/>
                    <a:pt x="0" y="1184"/>
                    <a:pt x="0" y="1766"/>
                  </a:cubicBezTo>
                  <a:lnTo>
                    <a:pt x="0" y="3407"/>
                  </a:lnTo>
                  <a:cubicBezTo>
                    <a:pt x="0" y="3769"/>
                    <a:pt x="286" y="4065"/>
                    <a:pt x="649" y="4065"/>
                  </a:cubicBezTo>
                  <a:lnTo>
                    <a:pt x="9826" y="4065"/>
                  </a:lnTo>
                  <a:cubicBezTo>
                    <a:pt x="10189" y="4065"/>
                    <a:pt x="10485" y="3769"/>
                    <a:pt x="10485" y="3407"/>
                  </a:cubicBezTo>
                  <a:lnTo>
                    <a:pt x="10485" y="1766"/>
                  </a:lnTo>
                  <a:cubicBezTo>
                    <a:pt x="10485" y="1184"/>
                    <a:pt x="10093" y="669"/>
                    <a:pt x="9540" y="507"/>
                  </a:cubicBezTo>
                  <a:lnTo>
                    <a:pt x="7804" y="1"/>
                  </a:lnTo>
                  <a:cubicBezTo>
                    <a:pt x="7556" y="1213"/>
                    <a:pt x="6478" y="2090"/>
                    <a:pt x="5238" y="2090"/>
                  </a:cubicBezTo>
                  <a:cubicBezTo>
                    <a:pt x="3997" y="2090"/>
                    <a:pt x="2919" y="1213"/>
                    <a:pt x="2671" y="1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1335;p74">
              <a:extLst>
                <a:ext uri="{FF2B5EF4-FFF2-40B4-BE49-F238E27FC236}">
                  <a16:creationId xmlns:a16="http://schemas.microsoft.com/office/drawing/2014/main" id="{D95E0B70-979A-4C71-8459-9A5616947C3D}"/>
                </a:ext>
              </a:extLst>
            </p:cNvPr>
            <p:cNvSpPr/>
            <p:nvPr/>
          </p:nvSpPr>
          <p:spPr>
            <a:xfrm>
              <a:off x="7703998" y="2619370"/>
              <a:ext cx="79943" cy="22886"/>
            </a:xfrm>
            <a:custGeom>
              <a:avLst/>
              <a:gdLst/>
              <a:ahLst/>
              <a:cxnLst/>
              <a:rect l="l" t="t" r="r" b="b"/>
              <a:pathLst>
                <a:path w="3053" h="874">
                  <a:moveTo>
                    <a:pt x="0" y="1"/>
                  </a:moveTo>
                  <a:lnTo>
                    <a:pt x="0" y="487"/>
                  </a:lnTo>
                  <a:cubicBezTo>
                    <a:pt x="477" y="745"/>
                    <a:pt x="1002" y="874"/>
                    <a:pt x="1527" y="874"/>
                  </a:cubicBezTo>
                  <a:cubicBezTo>
                    <a:pt x="2051" y="874"/>
                    <a:pt x="2576" y="745"/>
                    <a:pt x="3053" y="487"/>
                  </a:cubicBezTo>
                  <a:lnTo>
                    <a:pt x="3053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1336;p74">
              <a:extLst>
                <a:ext uri="{FF2B5EF4-FFF2-40B4-BE49-F238E27FC236}">
                  <a16:creationId xmlns:a16="http://schemas.microsoft.com/office/drawing/2014/main" id="{C234EBE7-D3FE-4918-A788-3A14C1CD7E4F}"/>
                </a:ext>
              </a:extLst>
            </p:cNvPr>
            <p:cNvSpPr/>
            <p:nvPr/>
          </p:nvSpPr>
          <p:spPr>
            <a:xfrm>
              <a:off x="7647543" y="2470744"/>
              <a:ext cx="192617" cy="160147"/>
            </a:xfrm>
            <a:custGeom>
              <a:avLst/>
              <a:gdLst/>
              <a:ahLst/>
              <a:cxnLst/>
              <a:rect l="l" t="t" r="r" b="b"/>
              <a:pathLst>
                <a:path w="7356" h="6116">
                  <a:moveTo>
                    <a:pt x="840" y="1"/>
                  </a:moveTo>
                  <a:lnTo>
                    <a:pt x="840" y="2405"/>
                  </a:lnTo>
                  <a:lnTo>
                    <a:pt x="735" y="2405"/>
                  </a:lnTo>
                  <a:cubicBezTo>
                    <a:pt x="0" y="2405"/>
                    <a:pt x="0" y="3492"/>
                    <a:pt x="735" y="3492"/>
                  </a:cubicBezTo>
                  <a:lnTo>
                    <a:pt x="849" y="3492"/>
                  </a:lnTo>
                  <a:cubicBezTo>
                    <a:pt x="964" y="4971"/>
                    <a:pt x="2194" y="6116"/>
                    <a:pt x="3683" y="6116"/>
                  </a:cubicBezTo>
                  <a:cubicBezTo>
                    <a:pt x="5161" y="6116"/>
                    <a:pt x="6392" y="4971"/>
                    <a:pt x="6506" y="3492"/>
                  </a:cubicBezTo>
                  <a:lnTo>
                    <a:pt x="6630" y="3492"/>
                  </a:lnTo>
                  <a:cubicBezTo>
                    <a:pt x="7355" y="3492"/>
                    <a:pt x="7355" y="2405"/>
                    <a:pt x="6630" y="2405"/>
                  </a:cubicBezTo>
                  <a:lnTo>
                    <a:pt x="6525" y="2405"/>
                  </a:lnTo>
                  <a:lnTo>
                    <a:pt x="6525" y="1"/>
                  </a:lnTo>
                  <a:lnTo>
                    <a:pt x="840" y="1"/>
                  </a:ln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1337;p74">
              <a:extLst>
                <a:ext uri="{FF2B5EF4-FFF2-40B4-BE49-F238E27FC236}">
                  <a16:creationId xmlns:a16="http://schemas.microsoft.com/office/drawing/2014/main" id="{6BDE1B6F-5525-48DF-850C-B9128F1419DC}"/>
                </a:ext>
              </a:extLst>
            </p:cNvPr>
            <p:cNvSpPr/>
            <p:nvPr/>
          </p:nvSpPr>
          <p:spPr>
            <a:xfrm>
              <a:off x="7651785" y="2470744"/>
              <a:ext cx="166379" cy="160121"/>
            </a:xfrm>
            <a:custGeom>
              <a:avLst/>
              <a:gdLst/>
              <a:ahLst/>
              <a:cxnLst/>
              <a:rect l="l" t="t" r="r" b="b"/>
              <a:pathLst>
                <a:path w="6354" h="6115">
                  <a:moveTo>
                    <a:pt x="678" y="1"/>
                  </a:moveTo>
                  <a:lnTo>
                    <a:pt x="678" y="2405"/>
                  </a:lnTo>
                  <a:lnTo>
                    <a:pt x="601" y="2405"/>
                  </a:lnTo>
                  <a:cubicBezTo>
                    <a:pt x="595" y="2404"/>
                    <a:pt x="589" y="2404"/>
                    <a:pt x="583" y="2404"/>
                  </a:cubicBezTo>
                  <a:cubicBezTo>
                    <a:pt x="304" y="2404"/>
                    <a:pt x="66" y="2611"/>
                    <a:pt x="29" y="2891"/>
                  </a:cubicBezTo>
                  <a:cubicBezTo>
                    <a:pt x="0" y="3215"/>
                    <a:pt x="248" y="3492"/>
                    <a:pt x="573" y="3492"/>
                  </a:cubicBezTo>
                  <a:lnTo>
                    <a:pt x="687" y="3492"/>
                  </a:lnTo>
                  <a:cubicBezTo>
                    <a:pt x="800" y="4995"/>
                    <a:pt x="2046" y="6115"/>
                    <a:pt x="3499" y="6115"/>
                  </a:cubicBezTo>
                  <a:cubicBezTo>
                    <a:pt x="3650" y="6115"/>
                    <a:pt x="3804" y="6103"/>
                    <a:pt x="3959" y="6077"/>
                  </a:cubicBezTo>
                  <a:cubicBezTo>
                    <a:pt x="2576" y="5868"/>
                    <a:pt x="1555" y="4675"/>
                    <a:pt x="1555" y="3282"/>
                  </a:cubicBezTo>
                  <a:lnTo>
                    <a:pt x="1555" y="1527"/>
                  </a:lnTo>
                  <a:cubicBezTo>
                    <a:pt x="1555" y="1050"/>
                    <a:pt x="1946" y="659"/>
                    <a:pt x="2433" y="659"/>
                  </a:cubicBezTo>
                  <a:lnTo>
                    <a:pt x="3740" y="659"/>
                  </a:lnTo>
                  <a:cubicBezTo>
                    <a:pt x="3932" y="802"/>
                    <a:pt x="4163" y="875"/>
                    <a:pt x="4392" y="875"/>
                  </a:cubicBezTo>
                  <a:cubicBezTo>
                    <a:pt x="4562" y="875"/>
                    <a:pt x="4731" y="835"/>
                    <a:pt x="4885" y="754"/>
                  </a:cubicBezTo>
                  <a:cubicBezTo>
                    <a:pt x="5184" y="972"/>
                    <a:pt x="5547" y="1088"/>
                    <a:pt x="5914" y="1088"/>
                  </a:cubicBezTo>
                  <a:cubicBezTo>
                    <a:pt x="6061" y="1088"/>
                    <a:pt x="6209" y="1069"/>
                    <a:pt x="6354" y="1031"/>
                  </a:cubicBezTo>
                  <a:lnTo>
                    <a:pt x="6354" y="1"/>
                  </a:lnTo>
                  <a:lnTo>
                    <a:pt x="678" y="1"/>
                  </a:lnTo>
                  <a:close/>
                </a:path>
              </a:pathLst>
            </a:custGeom>
            <a:solidFill>
              <a:srgbClr val="E7ECF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1338;p74">
              <a:extLst>
                <a:ext uri="{FF2B5EF4-FFF2-40B4-BE49-F238E27FC236}">
                  <a16:creationId xmlns:a16="http://schemas.microsoft.com/office/drawing/2014/main" id="{16B24F91-8070-4623-B5CA-D01ED9FA979F}"/>
                </a:ext>
              </a:extLst>
            </p:cNvPr>
            <p:cNvSpPr/>
            <p:nvPr/>
          </p:nvSpPr>
          <p:spPr>
            <a:xfrm>
              <a:off x="7654770" y="2419290"/>
              <a:ext cx="174156" cy="114428"/>
            </a:xfrm>
            <a:custGeom>
              <a:avLst/>
              <a:gdLst/>
              <a:ahLst/>
              <a:cxnLst/>
              <a:rect l="l" t="t" r="r" b="b"/>
              <a:pathLst>
                <a:path w="6651" h="4370">
                  <a:moveTo>
                    <a:pt x="1842" y="0"/>
                  </a:moveTo>
                  <a:cubicBezTo>
                    <a:pt x="812" y="0"/>
                    <a:pt x="1" y="897"/>
                    <a:pt x="106" y="1918"/>
                  </a:cubicBezTo>
                  <a:lnTo>
                    <a:pt x="344" y="4370"/>
                  </a:lnTo>
                  <a:lnTo>
                    <a:pt x="564" y="4370"/>
                  </a:lnTo>
                  <a:cubicBezTo>
                    <a:pt x="812" y="4370"/>
                    <a:pt x="1003" y="4169"/>
                    <a:pt x="1003" y="3931"/>
                  </a:cubicBezTo>
                  <a:lnTo>
                    <a:pt x="1003" y="2967"/>
                  </a:lnTo>
                  <a:cubicBezTo>
                    <a:pt x="1003" y="2481"/>
                    <a:pt x="1394" y="2090"/>
                    <a:pt x="1880" y="2090"/>
                  </a:cubicBezTo>
                  <a:lnTo>
                    <a:pt x="5811" y="2090"/>
                  </a:lnTo>
                  <a:lnTo>
                    <a:pt x="5811" y="3931"/>
                  </a:lnTo>
                  <a:cubicBezTo>
                    <a:pt x="5811" y="4169"/>
                    <a:pt x="6011" y="4370"/>
                    <a:pt x="6249" y="4370"/>
                  </a:cubicBezTo>
                  <a:lnTo>
                    <a:pt x="6469" y="4370"/>
                  </a:lnTo>
                  <a:lnTo>
                    <a:pt x="6650" y="2004"/>
                  </a:lnTo>
                  <a:lnTo>
                    <a:pt x="6631" y="2004"/>
                  </a:lnTo>
                  <a:lnTo>
                    <a:pt x="5811" y="0"/>
                  </a:lnTo>
                  <a:lnTo>
                    <a:pt x="1842" y="0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1339;p74">
              <a:extLst>
                <a:ext uri="{FF2B5EF4-FFF2-40B4-BE49-F238E27FC236}">
                  <a16:creationId xmlns:a16="http://schemas.microsoft.com/office/drawing/2014/main" id="{F19D8CA2-B186-45AC-85FC-739ED5EEB53D}"/>
                </a:ext>
              </a:extLst>
            </p:cNvPr>
            <p:cNvSpPr/>
            <p:nvPr/>
          </p:nvSpPr>
          <p:spPr>
            <a:xfrm>
              <a:off x="7654770" y="2419290"/>
              <a:ext cx="71983" cy="114428"/>
            </a:xfrm>
            <a:custGeom>
              <a:avLst/>
              <a:gdLst/>
              <a:ahLst/>
              <a:cxnLst/>
              <a:rect l="l" t="t" r="r" b="b"/>
              <a:pathLst>
                <a:path w="2749" h="4370">
                  <a:moveTo>
                    <a:pt x="1842" y="0"/>
                  </a:moveTo>
                  <a:cubicBezTo>
                    <a:pt x="812" y="0"/>
                    <a:pt x="1" y="888"/>
                    <a:pt x="106" y="1918"/>
                  </a:cubicBezTo>
                  <a:lnTo>
                    <a:pt x="344" y="4370"/>
                  </a:lnTo>
                  <a:lnTo>
                    <a:pt x="564" y="4370"/>
                  </a:lnTo>
                  <a:cubicBezTo>
                    <a:pt x="812" y="4370"/>
                    <a:pt x="1003" y="4169"/>
                    <a:pt x="1003" y="3931"/>
                  </a:cubicBezTo>
                  <a:lnTo>
                    <a:pt x="1003" y="1756"/>
                  </a:lnTo>
                  <a:cubicBezTo>
                    <a:pt x="1003" y="783"/>
                    <a:pt x="1785" y="0"/>
                    <a:pt x="2748" y="0"/>
                  </a:cubicBezTo>
                  <a:lnTo>
                    <a:pt x="1842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1340;p74">
              <a:extLst>
                <a:ext uri="{FF2B5EF4-FFF2-40B4-BE49-F238E27FC236}">
                  <a16:creationId xmlns:a16="http://schemas.microsoft.com/office/drawing/2014/main" id="{93CBA79D-9ADD-448F-8AE4-EC7D6D5E7738}"/>
                </a:ext>
              </a:extLst>
            </p:cNvPr>
            <p:cNvSpPr/>
            <p:nvPr/>
          </p:nvSpPr>
          <p:spPr>
            <a:xfrm>
              <a:off x="7703998" y="2533640"/>
              <a:ext cx="11495" cy="17308"/>
            </a:xfrm>
            <a:custGeom>
              <a:avLst/>
              <a:gdLst/>
              <a:ahLst/>
              <a:cxnLst/>
              <a:rect l="l" t="t" r="r" b="b"/>
              <a:pathLst>
                <a:path w="439" h="661">
                  <a:moveTo>
                    <a:pt x="220" y="0"/>
                  </a:moveTo>
                  <a:cubicBezTo>
                    <a:pt x="110" y="0"/>
                    <a:pt x="0" y="74"/>
                    <a:pt x="0" y="222"/>
                  </a:cubicBezTo>
                  <a:lnTo>
                    <a:pt x="0" y="441"/>
                  </a:lnTo>
                  <a:cubicBezTo>
                    <a:pt x="0" y="556"/>
                    <a:pt x="96" y="661"/>
                    <a:pt x="220" y="661"/>
                  </a:cubicBezTo>
                  <a:cubicBezTo>
                    <a:pt x="334" y="661"/>
                    <a:pt x="439" y="556"/>
                    <a:pt x="439" y="441"/>
                  </a:cubicBezTo>
                  <a:lnTo>
                    <a:pt x="439" y="222"/>
                  </a:lnTo>
                  <a:cubicBezTo>
                    <a:pt x="439" y="74"/>
                    <a:pt x="329" y="0"/>
                    <a:pt x="220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1341;p74">
              <a:extLst>
                <a:ext uri="{FF2B5EF4-FFF2-40B4-BE49-F238E27FC236}">
                  <a16:creationId xmlns:a16="http://schemas.microsoft.com/office/drawing/2014/main" id="{F51EB32C-CAB3-405F-9FAA-B37123D51C1C}"/>
                </a:ext>
              </a:extLst>
            </p:cNvPr>
            <p:cNvSpPr/>
            <p:nvPr/>
          </p:nvSpPr>
          <p:spPr>
            <a:xfrm>
              <a:off x="7772681" y="2533640"/>
              <a:ext cx="11260" cy="17308"/>
            </a:xfrm>
            <a:custGeom>
              <a:avLst/>
              <a:gdLst/>
              <a:ahLst/>
              <a:cxnLst/>
              <a:rect l="l" t="t" r="r" b="b"/>
              <a:pathLst>
                <a:path w="430" h="661">
                  <a:moveTo>
                    <a:pt x="215" y="0"/>
                  </a:moveTo>
                  <a:cubicBezTo>
                    <a:pt x="108" y="0"/>
                    <a:pt x="1" y="74"/>
                    <a:pt x="1" y="222"/>
                  </a:cubicBezTo>
                  <a:lnTo>
                    <a:pt x="1" y="441"/>
                  </a:lnTo>
                  <a:cubicBezTo>
                    <a:pt x="1" y="556"/>
                    <a:pt x="96" y="661"/>
                    <a:pt x="220" y="661"/>
                  </a:cubicBezTo>
                  <a:cubicBezTo>
                    <a:pt x="335" y="661"/>
                    <a:pt x="430" y="556"/>
                    <a:pt x="430" y="441"/>
                  </a:cubicBezTo>
                  <a:lnTo>
                    <a:pt x="430" y="222"/>
                  </a:lnTo>
                  <a:cubicBezTo>
                    <a:pt x="430" y="74"/>
                    <a:pt x="323" y="0"/>
                    <a:pt x="215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1342;p74">
              <a:extLst>
                <a:ext uri="{FF2B5EF4-FFF2-40B4-BE49-F238E27FC236}">
                  <a16:creationId xmlns:a16="http://schemas.microsoft.com/office/drawing/2014/main" id="{4FD4C2BB-4774-449F-ABC3-9EE2A5C6EFAB}"/>
                </a:ext>
              </a:extLst>
            </p:cNvPr>
            <p:cNvSpPr/>
            <p:nvPr/>
          </p:nvSpPr>
          <p:spPr>
            <a:xfrm>
              <a:off x="7718714" y="2573598"/>
              <a:ext cx="50720" cy="17334"/>
            </a:xfrm>
            <a:custGeom>
              <a:avLst/>
              <a:gdLst/>
              <a:ahLst/>
              <a:cxnLst/>
              <a:rect l="l" t="t" r="r" b="b"/>
              <a:pathLst>
                <a:path w="1937" h="662">
                  <a:moveTo>
                    <a:pt x="314" y="0"/>
                  </a:moveTo>
                  <a:cubicBezTo>
                    <a:pt x="144" y="0"/>
                    <a:pt x="0" y="221"/>
                    <a:pt x="154" y="375"/>
                  </a:cubicBezTo>
                  <a:cubicBezTo>
                    <a:pt x="372" y="566"/>
                    <a:pt x="643" y="662"/>
                    <a:pt x="924" y="662"/>
                  </a:cubicBezTo>
                  <a:cubicBezTo>
                    <a:pt x="938" y="662"/>
                    <a:pt x="951" y="662"/>
                    <a:pt x="965" y="661"/>
                  </a:cubicBezTo>
                  <a:cubicBezTo>
                    <a:pt x="978" y="662"/>
                    <a:pt x="991" y="662"/>
                    <a:pt x="1005" y="662"/>
                  </a:cubicBezTo>
                  <a:cubicBezTo>
                    <a:pt x="1286" y="662"/>
                    <a:pt x="1557" y="566"/>
                    <a:pt x="1775" y="375"/>
                  </a:cubicBezTo>
                  <a:cubicBezTo>
                    <a:pt x="1936" y="221"/>
                    <a:pt x="1789" y="0"/>
                    <a:pt x="1621" y="0"/>
                  </a:cubicBezTo>
                  <a:cubicBezTo>
                    <a:pt x="1570" y="0"/>
                    <a:pt x="1517" y="21"/>
                    <a:pt x="1470" y="70"/>
                  </a:cubicBezTo>
                  <a:cubicBezTo>
                    <a:pt x="1318" y="170"/>
                    <a:pt x="1141" y="220"/>
                    <a:pt x="966" y="220"/>
                  </a:cubicBezTo>
                  <a:cubicBezTo>
                    <a:pt x="790" y="220"/>
                    <a:pt x="616" y="170"/>
                    <a:pt x="469" y="70"/>
                  </a:cubicBezTo>
                  <a:cubicBezTo>
                    <a:pt x="420" y="21"/>
                    <a:pt x="365" y="0"/>
                    <a:pt x="314" y="0"/>
                  </a:cubicBez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1343;p74">
              <a:extLst>
                <a:ext uri="{FF2B5EF4-FFF2-40B4-BE49-F238E27FC236}">
                  <a16:creationId xmlns:a16="http://schemas.microsoft.com/office/drawing/2014/main" id="{EE802632-16D0-49EF-9924-860951657FCA}"/>
                </a:ext>
              </a:extLst>
            </p:cNvPr>
            <p:cNvSpPr/>
            <p:nvPr/>
          </p:nvSpPr>
          <p:spPr>
            <a:xfrm>
              <a:off x="7696483" y="2516463"/>
              <a:ext cx="26525" cy="11521"/>
            </a:xfrm>
            <a:custGeom>
              <a:avLst/>
              <a:gdLst/>
              <a:ahLst/>
              <a:cxnLst/>
              <a:rect l="l" t="t" r="r" b="b"/>
              <a:pathLst>
                <a:path w="1013" h="440">
                  <a:moveTo>
                    <a:pt x="287" y="0"/>
                  </a:moveTo>
                  <a:cubicBezTo>
                    <a:pt x="1" y="0"/>
                    <a:pt x="1" y="439"/>
                    <a:pt x="287" y="439"/>
                  </a:cubicBezTo>
                  <a:lnTo>
                    <a:pt x="726" y="439"/>
                  </a:lnTo>
                  <a:cubicBezTo>
                    <a:pt x="1012" y="439"/>
                    <a:pt x="1012" y="0"/>
                    <a:pt x="726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1344;p74">
              <a:extLst>
                <a:ext uri="{FF2B5EF4-FFF2-40B4-BE49-F238E27FC236}">
                  <a16:creationId xmlns:a16="http://schemas.microsoft.com/office/drawing/2014/main" id="{26011C20-9D1D-4579-84C8-8A9B021CCB80}"/>
                </a:ext>
              </a:extLst>
            </p:cNvPr>
            <p:cNvSpPr/>
            <p:nvPr/>
          </p:nvSpPr>
          <p:spPr>
            <a:xfrm>
              <a:off x="7764931" y="2516463"/>
              <a:ext cx="26761" cy="11521"/>
            </a:xfrm>
            <a:custGeom>
              <a:avLst/>
              <a:gdLst/>
              <a:ahLst/>
              <a:cxnLst/>
              <a:rect l="l" t="t" r="r" b="b"/>
              <a:pathLst>
                <a:path w="1022" h="440">
                  <a:moveTo>
                    <a:pt x="297" y="0"/>
                  </a:moveTo>
                  <a:cubicBezTo>
                    <a:pt x="1" y="0"/>
                    <a:pt x="1" y="439"/>
                    <a:pt x="297" y="439"/>
                  </a:cubicBezTo>
                  <a:lnTo>
                    <a:pt x="726" y="439"/>
                  </a:lnTo>
                  <a:cubicBezTo>
                    <a:pt x="1022" y="439"/>
                    <a:pt x="1022" y="0"/>
                    <a:pt x="726" y="0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1345;p74">
              <a:extLst>
                <a:ext uri="{FF2B5EF4-FFF2-40B4-BE49-F238E27FC236}">
                  <a16:creationId xmlns:a16="http://schemas.microsoft.com/office/drawing/2014/main" id="{A4ED6577-D096-4697-94F7-6B228149D9D8}"/>
                </a:ext>
              </a:extLst>
            </p:cNvPr>
            <p:cNvSpPr/>
            <p:nvPr/>
          </p:nvSpPr>
          <p:spPr>
            <a:xfrm>
              <a:off x="7772681" y="2419290"/>
              <a:ext cx="68474" cy="68709"/>
            </a:xfrm>
            <a:custGeom>
              <a:avLst/>
              <a:gdLst/>
              <a:ahLst/>
              <a:cxnLst/>
              <a:rect l="l" t="t" r="r" b="b"/>
              <a:pathLst>
                <a:path w="2615" h="2624">
                  <a:moveTo>
                    <a:pt x="1308" y="0"/>
                  </a:moveTo>
                  <a:cubicBezTo>
                    <a:pt x="583" y="0"/>
                    <a:pt x="1" y="582"/>
                    <a:pt x="1" y="1307"/>
                  </a:cubicBezTo>
                  <a:cubicBezTo>
                    <a:pt x="1" y="2032"/>
                    <a:pt x="583" y="2624"/>
                    <a:pt x="1308" y="2624"/>
                  </a:cubicBezTo>
                  <a:cubicBezTo>
                    <a:pt x="2033" y="2624"/>
                    <a:pt x="2615" y="2032"/>
                    <a:pt x="2615" y="1307"/>
                  </a:cubicBezTo>
                  <a:cubicBezTo>
                    <a:pt x="2615" y="582"/>
                    <a:pt x="2033" y="0"/>
                    <a:pt x="1308" y="0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1346;p74">
              <a:extLst>
                <a:ext uri="{FF2B5EF4-FFF2-40B4-BE49-F238E27FC236}">
                  <a16:creationId xmlns:a16="http://schemas.microsoft.com/office/drawing/2014/main" id="{EF0F0AF0-054B-4A11-A0EB-6B978A941874}"/>
                </a:ext>
              </a:extLst>
            </p:cNvPr>
            <p:cNvSpPr/>
            <p:nvPr/>
          </p:nvSpPr>
          <p:spPr>
            <a:xfrm>
              <a:off x="7749717" y="2447753"/>
              <a:ext cx="34224" cy="34512"/>
            </a:xfrm>
            <a:custGeom>
              <a:avLst/>
              <a:gdLst/>
              <a:ahLst/>
              <a:cxnLst/>
              <a:rect l="l" t="t" r="r" b="b"/>
              <a:pathLst>
                <a:path w="1307" h="1318">
                  <a:moveTo>
                    <a:pt x="658" y="1"/>
                  </a:moveTo>
                  <a:cubicBezTo>
                    <a:pt x="296" y="1"/>
                    <a:pt x="0" y="297"/>
                    <a:pt x="0" y="659"/>
                  </a:cubicBezTo>
                  <a:cubicBezTo>
                    <a:pt x="0" y="1022"/>
                    <a:pt x="296" y="1317"/>
                    <a:pt x="658" y="1317"/>
                  </a:cubicBezTo>
                  <a:cubicBezTo>
                    <a:pt x="1021" y="1317"/>
                    <a:pt x="1307" y="1022"/>
                    <a:pt x="1307" y="659"/>
                  </a:cubicBezTo>
                  <a:cubicBezTo>
                    <a:pt x="1307" y="297"/>
                    <a:pt x="1021" y="1"/>
                    <a:pt x="658" y="1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1347;p74">
              <a:extLst>
                <a:ext uri="{FF2B5EF4-FFF2-40B4-BE49-F238E27FC236}">
                  <a16:creationId xmlns:a16="http://schemas.microsoft.com/office/drawing/2014/main" id="{FC3F729D-F598-4C59-9615-26218575A155}"/>
                </a:ext>
              </a:extLst>
            </p:cNvPr>
            <p:cNvSpPr/>
            <p:nvPr/>
          </p:nvSpPr>
          <p:spPr>
            <a:xfrm>
              <a:off x="7654770" y="2667576"/>
              <a:ext cx="178398" cy="77717"/>
            </a:xfrm>
            <a:custGeom>
              <a:avLst/>
              <a:gdLst/>
              <a:ahLst/>
              <a:cxnLst/>
              <a:rect l="l" t="t" r="r" b="b"/>
              <a:pathLst>
                <a:path w="6813" h="2968">
                  <a:moveTo>
                    <a:pt x="840" y="1"/>
                  </a:moveTo>
                  <a:lnTo>
                    <a:pt x="1" y="249"/>
                  </a:lnTo>
                  <a:cubicBezTo>
                    <a:pt x="363" y="1833"/>
                    <a:pt x="1775" y="2968"/>
                    <a:pt x="3407" y="2968"/>
                  </a:cubicBezTo>
                  <a:cubicBezTo>
                    <a:pt x="5038" y="2968"/>
                    <a:pt x="6459" y="1833"/>
                    <a:pt x="6812" y="249"/>
                  </a:cubicBezTo>
                  <a:lnTo>
                    <a:pt x="5982" y="1"/>
                  </a:lnTo>
                  <a:cubicBezTo>
                    <a:pt x="5725" y="1213"/>
                    <a:pt x="4656" y="2090"/>
                    <a:pt x="3416" y="2090"/>
                  </a:cubicBezTo>
                  <a:cubicBezTo>
                    <a:pt x="2166" y="2090"/>
                    <a:pt x="1098" y="1213"/>
                    <a:pt x="840" y="1"/>
                  </a:cubicBez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" name="Google Shape;11013;p74">
            <a:extLst>
              <a:ext uri="{FF2B5EF4-FFF2-40B4-BE49-F238E27FC236}">
                <a16:creationId xmlns:a16="http://schemas.microsoft.com/office/drawing/2014/main" id="{77148D18-18C9-4238-8276-C75683F60476}"/>
              </a:ext>
            </a:extLst>
          </p:cNvPr>
          <p:cNvGrpSpPr/>
          <p:nvPr/>
        </p:nvGrpSpPr>
        <p:grpSpPr>
          <a:xfrm>
            <a:off x="8687514" y="1161664"/>
            <a:ext cx="274550" cy="354728"/>
            <a:chOff x="6255392" y="4268082"/>
            <a:chExt cx="274550" cy="354728"/>
          </a:xfrm>
        </p:grpSpPr>
        <p:sp>
          <p:nvSpPr>
            <p:cNvPr id="267" name="Google Shape;11014;p74">
              <a:extLst>
                <a:ext uri="{FF2B5EF4-FFF2-40B4-BE49-F238E27FC236}">
                  <a16:creationId xmlns:a16="http://schemas.microsoft.com/office/drawing/2014/main" id="{278AD9A4-34E6-4300-92D3-89E5A3E55D3E}"/>
                </a:ext>
              </a:extLst>
            </p:cNvPr>
            <p:cNvSpPr/>
            <p:nvPr/>
          </p:nvSpPr>
          <p:spPr>
            <a:xfrm>
              <a:off x="6286342" y="4268082"/>
              <a:ext cx="213120" cy="206102"/>
            </a:xfrm>
            <a:custGeom>
              <a:avLst/>
              <a:gdLst/>
              <a:ahLst/>
              <a:cxnLst/>
              <a:rect l="l" t="t" r="r" b="b"/>
              <a:pathLst>
                <a:path w="8139" h="7871">
                  <a:moveTo>
                    <a:pt x="4065" y="0"/>
                  </a:moveTo>
                  <a:cubicBezTo>
                    <a:pt x="2014" y="0"/>
                    <a:pt x="354" y="1670"/>
                    <a:pt x="354" y="3721"/>
                  </a:cubicBezTo>
                  <a:lnTo>
                    <a:pt x="354" y="4808"/>
                  </a:lnTo>
                  <a:cubicBezTo>
                    <a:pt x="354" y="5543"/>
                    <a:pt x="211" y="6010"/>
                    <a:pt x="87" y="6277"/>
                  </a:cubicBezTo>
                  <a:cubicBezTo>
                    <a:pt x="1" y="6468"/>
                    <a:pt x="49" y="6688"/>
                    <a:pt x="220" y="6812"/>
                  </a:cubicBezTo>
                  <a:cubicBezTo>
                    <a:pt x="640" y="7136"/>
                    <a:pt x="2100" y="7871"/>
                    <a:pt x="4065" y="7871"/>
                  </a:cubicBezTo>
                  <a:cubicBezTo>
                    <a:pt x="6040" y="7871"/>
                    <a:pt x="7490" y="7136"/>
                    <a:pt x="7919" y="6812"/>
                  </a:cubicBezTo>
                  <a:cubicBezTo>
                    <a:pt x="8081" y="6688"/>
                    <a:pt x="8139" y="6468"/>
                    <a:pt x="8053" y="6277"/>
                  </a:cubicBezTo>
                  <a:cubicBezTo>
                    <a:pt x="7938" y="6010"/>
                    <a:pt x="7786" y="5543"/>
                    <a:pt x="7786" y="4808"/>
                  </a:cubicBezTo>
                  <a:lnTo>
                    <a:pt x="7786" y="3721"/>
                  </a:lnTo>
                  <a:cubicBezTo>
                    <a:pt x="7786" y="1670"/>
                    <a:pt x="6116" y="0"/>
                    <a:pt x="4065" y="0"/>
                  </a:cubicBez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1015;p74">
              <a:extLst>
                <a:ext uri="{FF2B5EF4-FFF2-40B4-BE49-F238E27FC236}">
                  <a16:creationId xmlns:a16="http://schemas.microsoft.com/office/drawing/2014/main" id="{EA17FAB8-82DD-469B-9D8F-916F3AC7B8C5}"/>
                </a:ext>
              </a:extLst>
            </p:cNvPr>
            <p:cNvSpPr/>
            <p:nvPr/>
          </p:nvSpPr>
          <p:spPr>
            <a:xfrm>
              <a:off x="6352800" y="4451168"/>
              <a:ext cx="80205" cy="68736"/>
            </a:xfrm>
            <a:custGeom>
              <a:avLst/>
              <a:gdLst/>
              <a:ahLst/>
              <a:cxnLst/>
              <a:rect l="l" t="t" r="r" b="b"/>
              <a:pathLst>
                <a:path w="3063" h="2625">
                  <a:moveTo>
                    <a:pt x="1" y="1"/>
                  </a:moveTo>
                  <a:lnTo>
                    <a:pt x="1" y="2624"/>
                  </a:lnTo>
                  <a:lnTo>
                    <a:pt x="3063" y="2624"/>
                  </a:lnTo>
                  <a:lnTo>
                    <a:pt x="3063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2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1016;p74">
              <a:extLst>
                <a:ext uri="{FF2B5EF4-FFF2-40B4-BE49-F238E27FC236}">
                  <a16:creationId xmlns:a16="http://schemas.microsoft.com/office/drawing/2014/main" id="{9084A892-9478-4D61-9C76-FBCA60F8890E}"/>
                </a:ext>
              </a:extLst>
            </p:cNvPr>
            <p:cNvSpPr/>
            <p:nvPr/>
          </p:nvSpPr>
          <p:spPr>
            <a:xfrm>
              <a:off x="6352800" y="4451168"/>
              <a:ext cx="80205" cy="34381"/>
            </a:xfrm>
            <a:custGeom>
              <a:avLst/>
              <a:gdLst/>
              <a:ahLst/>
              <a:cxnLst/>
              <a:rect l="l" t="t" r="r" b="b"/>
              <a:pathLst>
                <a:path w="3063" h="1313">
                  <a:moveTo>
                    <a:pt x="1" y="1"/>
                  </a:moveTo>
                  <a:lnTo>
                    <a:pt x="1" y="926"/>
                  </a:lnTo>
                  <a:cubicBezTo>
                    <a:pt x="478" y="1184"/>
                    <a:pt x="1005" y="1313"/>
                    <a:pt x="1532" y="1313"/>
                  </a:cubicBezTo>
                  <a:cubicBezTo>
                    <a:pt x="2059" y="1313"/>
                    <a:pt x="2586" y="1184"/>
                    <a:pt x="3063" y="926"/>
                  </a:cubicBezTo>
                  <a:lnTo>
                    <a:pt x="3063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EF1F4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1017;p74">
              <a:extLst>
                <a:ext uri="{FF2B5EF4-FFF2-40B4-BE49-F238E27FC236}">
                  <a16:creationId xmlns:a16="http://schemas.microsoft.com/office/drawing/2014/main" id="{B70DBF43-853A-47A3-9800-000FB71B39E0}"/>
                </a:ext>
              </a:extLst>
            </p:cNvPr>
            <p:cNvSpPr/>
            <p:nvPr/>
          </p:nvSpPr>
          <p:spPr>
            <a:xfrm>
              <a:off x="6296842" y="4307464"/>
              <a:ext cx="192381" cy="166458"/>
            </a:xfrm>
            <a:custGeom>
              <a:avLst/>
              <a:gdLst/>
              <a:ahLst/>
              <a:cxnLst/>
              <a:rect l="l" t="t" r="r" b="b"/>
              <a:pathLst>
                <a:path w="7347" h="6357">
                  <a:moveTo>
                    <a:pt x="2397" y="0"/>
                  </a:moveTo>
                  <a:cubicBezTo>
                    <a:pt x="2313" y="0"/>
                    <a:pt x="2229" y="26"/>
                    <a:pt x="2157" y="80"/>
                  </a:cubicBezTo>
                  <a:cubicBezTo>
                    <a:pt x="1432" y="585"/>
                    <a:pt x="1021" y="1425"/>
                    <a:pt x="1050" y="2303"/>
                  </a:cubicBezTo>
                  <a:cubicBezTo>
                    <a:pt x="1060" y="2493"/>
                    <a:pt x="917" y="2646"/>
                    <a:pt x="726" y="2646"/>
                  </a:cubicBezTo>
                  <a:cubicBezTo>
                    <a:pt x="1" y="2646"/>
                    <a:pt x="1" y="3743"/>
                    <a:pt x="726" y="3743"/>
                  </a:cubicBezTo>
                  <a:lnTo>
                    <a:pt x="850" y="3743"/>
                  </a:lnTo>
                  <a:cubicBezTo>
                    <a:pt x="955" y="5222"/>
                    <a:pt x="2195" y="6357"/>
                    <a:pt x="3674" y="6357"/>
                  </a:cubicBezTo>
                  <a:cubicBezTo>
                    <a:pt x="5152" y="6357"/>
                    <a:pt x="6392" y="5222"/>
                    <a:pt x="6507" y="3743"/>
                  </a:cubicBezTo>
                  <a:lnTo>
                    <a:pt x="6621" y="3743"/>
                  </a:lnTo>
                  <a:cubicBezTo>
                    <a:pt x="7346" y="3743"/>
                    <a:pt x="7346" y="2646"/>
                    <a:pt x="6621" y="2646"/>
                  </a:cubicBezTo>
                  <a:cubicBezTo>
                    <a:pt x="6431" y="2646"/>
                    <a:pt x="6278" y="2493"/>
                    <a:pt x="6287" y="2303"/>
                  </a:cubicBezTo>
                  <a:cubicBezTo>
                    <a:pt x="6316" y="1425"/>
                    <a:pt x="5906" y="585"/>
                    <a:pt x="5190" y="80"/>
                  </a:cubicBezTo>
                  <a:cubicBezTo>
                    <a:pt x="5115" y="26"/>
                    <a:pt x="5028" y="0"/>
                    <a:pt x="4943" y="0"/>
                  </a:cubicBezTo>
                  <a:cubicBezTo>
                    <a:pt x="4802" y="0"/>
                    <a:pt x="4663" y="69"/>
                    <a:pt x="4580" y="194"/>
                  </a:cubicBezTo>
                  <a:cubicBezTo>
                    <a:pt x="4365" y="519"/>
                    <a:pt x="4017" y="681"/>
                    <a:pt x="3669" y="681"/>
                  </a:cubicBezTo>
                  <a:cubicBezTo>
                    <a:pt x="3321" y="681"/>
                    <a:pt x="2972" y="519"/>
                    <a:pt x="2758" y="194"/>
                  </a:cubicBezTo>
                  <a:cubicBezTo>
                    <a:pt x="2675" y="69"/>
                    <a:pt x="2536" y="0"/>
                    <a:pt x="2397" y="0"/>
                  </a:cubicBezTo>
                  <a:close/>
                </a:path>
              </a:pathLst>
            </a:custGeom>
            <a:solidFill>
              <a:srgbClr val="F6F8F9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1018;p74">
              <a:extLst>
                <a:ext uri="{FF2B5EF4-FFF2-40B4-BE49-F238E27FC236}">
                  <a16:creationId xmlns:a16="http://schemas.microsoft.com/office/drawing/2014/main" id="{1D25AC3B-9FE6-4976-AE54-DF545A448259}"/>
                </a:ext>
              </a:extLst>
            </p:cNvPr>
            <p:cNvSpPr/>
            <p:nvPr/>
          </p:nvSpPr>
          <p:spPr>
            <a:xfrm>
              <a:off x="6296607" y="4320033"/>
              <a:ext cx="107935" cy="154125"/>
            </a:xfrm>
            <a:custGeom>
              <a:avLst/>
              <a:gdLst/>
              <a:ahLst/>
              <a:cxnLst/>
              <a:rect l="l" t="t" r="r" b="b"/>
              <a:pathLst>
                <a:path w="4122" h="5886">
                  <a:moveTo>
                    <a:pt x="1708" y="0"/>
                  </a:moveTo>
                  <a:cubicBezTo>
                    <a:pt x="1269" y="506"/>
                    <a:pt x="1030" y="1155"/>
                    <a:pt x="1059" y="1823"/>
                  </a:cubicBezTo>
                  <a:cubicBezTo>
                    <a:pt x="1069" y="2013"/>
                    <a:pt x="916" y="2166"/>
                    <a:pt x="735" y="2175"/>
                  </a:cubicBezTo>
                  <a:cubicBezTo>
                    <a:pt x="0" y="2175"/>
                    <a:pt x="0" y="3263"/>
                    <a:pt x="735" y="3263"/>
                  </a:cubicBezTo>
                  <a:lnTo>
                    <a:pt x="849" y="3263"/>
                  </a:lnTo>
                  <a:cubicBezTo>
                    <a:pt x="953" y="4758"/>
                    <a:pt x="2208" y="5886"/>
                    <a:pt x="3663" y="5886"/>
                  </a:cubicBezTo>
                  <a:cubicBezTo>
                    <a:pt x="3814" y="5886"/>
                    <a:pt x="3967" y="5873"/>
                    <a:pt x="4121" y="5848"/>
                  </a:cubicBezTo>
                  <a:cubicBezTo>
                    <a:pt x="2729" y="5638"/>
                    <a:pt x="1708" y="4446"/>
                    <a:pt x="1708" y="3044"/>
                  </a:cubicBezTo>
                  <a:lnTo>
                    <a:pt x="1708" y="0"/>
                  </a:lnTo>
                  <a:close/>
                </a:path>
              </a:pathLst>
            </a:custGeom>
            <a:solidFill>
              <a:srgbClr val="F2F4F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1019;p74">
              <a:extLst>
                <a:ext uri="{FF2B5EF4-FFF2-40B4-BE49-F238E27FC236}">
                  <a16:creationId xmlns:a16="http://schemas.microsoft.com/office/drawing/2014/main" id="{A846EF21-0D1E-4036-85F1-25C9BDDF17F1}"/>
                </a:ext>
              </a:extLst>
            </p:cNvPr>
            <p:cNvSpPr/>
            <p:nvPr/>
          </p:nvSpPr>
          <p:spPr>
            <a:xfrm>
              <a:off x="6352800" y="4376855"/>
              <a:ext cx="11521" cy="17151"/>
            </a:xfrm>
            <a:custGeom>
              <a:avLst/>
              <a:gdLst/>
              <a:ahLst/>
              <a:cxnLst/>
              <a:rect l="l" t="t" r="r" b="b"/>
              <a:pathLst>
                <a:path w="440" h="655">
                  <a:moveTo>
                    <a:pt x="220" y="1"/>
                  </a:moveTo>
                  <a:cubicBezTo>
                    <a:pt x="110" y="1"/>
                    <a:pt x="1" y="72"/>
                    <a:pt x="1" y="215"/>
                  </a:cubicBezTo>
                  <a:lnTo>
                    <a:pt x="1" y="435"/>
                  </a:lnTo>
                  <a:cubicBezTo>
                    <a:pt x="1" y="559"/>
                    <a:pt x="96" y="654"/>
                    <a:pt x="220" y="654"/>
                  </a:cubicBezTo>
                  <a:cubicBezTo>
                    <a:pt x="344" y="654"/>
                    <a:pt x="439" y="55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30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1020;p74">
              <a:extLst>
                <a:ext uri="{FF2B5EF4-FFF2-40B4-BE49-F238E27FC236}">
                  <a16:creationId xmlns:a16="http://schemas.microsoft.com/office/drawing/2014/main" id="{057190F9-6F86-4F52-B13B-CCAA412E4ACB}"/>
                </a:ext>
              </a:extLst>
            </p:cNvPr>
            <p:cNvSpPr/>
            <p:nvPr/>
          </p:nvSpPr>
          <p:spPr>
            <a:xfrm>
              <a:off x="6421509" y="4376855"/>
              <a:ext cx="11495" cy="17151"/>
            </a:xfrm>
            <a:custGeom>
              <a:avLst/>
              <a:gdLst/>
              <a:ahLst/>
              <a:cxnLst/>
              <a:rect l="l" t="t" r="r" b="b"/>
              <a:pathLst>
                <a:path w="439" h="655">
                  <a:moveTo>
                    <a:pt x="220" y="1"/>
                  </a:moveTo>
                  <a:cubicBezTo>
                    <a:pt x="110" y="1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59"/>
                    <a:pt x="96" y="654"/>
                    <a:pt x="220" y="654"/>
                  </a:cubicBezTo>
                  <a:cubicBezTo>
                    <a:pt x="334" y="654"/>
                    <a:pt x="439" y="55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29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1021;p74">
              <a:extLst>
                <a:ext uri="{FF2B5EF4-FFF2-40B4-BE49-F238E27FC236}">
                  <a16:creationId xmlns:a16="http://schemas.microsoft.com/office/drawing/2014/main" id="{24B24F60-1D4F-46B5-8056-EE5D52F5DE3E}"/>
                </a:ext>
              </a:extLst>
            </p:cNvPr>
            <p:cNvSpPr/>
            <p:nvPr/>
          </p:nvSpPr>
          <p:spPr>
            <a:xfrm>
              <a:off x="6345311" y="4359756"/>
              <a:ext cx="26499" cy="11521"/>
            </a:xfrm>
            <a:custGeom>
              <a:avLst/>
              <a:gdLst/>
              <a:ahLst/>
              <a:cxnLst/>
              <a:rect l="l" t="t" r="r" b="b"/>
              <a:pathLst>
                <a:path w="1012" h="440">
                  <a:moveTo>
                    <a:pt x="287" y="0"/>
                  </a:moveTo>
                  <a:cubicBezTo>
                    <a:pt x="0" y="0"/>
                    <a:pt x="0" y="439"/>
                    <a:pt x="287" y="439"/>
                  </a:cubicBezTo>
                  <a:lnTo>
                    <a:pt x="725" y="439"/>
                  </a:lnTo>
                  <a:cubicBezTo>
                    <a:pt x="1012" y="430"/>
                    <a:pt x="1012" y="0"/>
                    <a:pt x="725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1022;p74">
              <a:extLst>
                <a:ext uri="{FF2B5EF4-FFF2-40B4-BE49-F238E27FC236}">
                  <a16:creationId xmlns:a16="http://schemas.microsoft.com/office/drawing/2014/main" id="{28F69A4D-7D8E-4245-94FC-E0D074F74FAD}"/>
                </a:ext>
              </a:extLst>
            </p:cNvPr>
            <p:cNvSpPr/>
            <p:nvPr/>
          </p:nvSpPr>
          <p:spPr>
            <a:xfrm>
              <a:off x="6413758" y="4359756"/>
              <a:ext cx="26761" cy="11521"/>
            </a:xfrm>
            <a:custGeom>
              <a:avLst/>
              <a:gdLst/>
              <a:ahLst/>
              <a:cxnLst/>
              <a:rect l="l" t="t" r="r" b="b"/>
              <a:pathLst>
                <a:path w="1022" h="440">
                  <a:moveTo>
                    <a:pt x="296" y="0"/>
                  </a:moveTo>
                  <a:cubicBezTo>
                    <a:pt x="0" y="0"/>
                    <a:pt x="0" y="439"/>
                    <a:pt x="296" y="439"/>
                  </a:cubicBezTo>
                  <a:lnTo>
                    <a:pt x="735" y="439"/>
                  </a:lnTo>
                  <a:cubicBezTo>
                    <a:pt x="1021" y="430"/>
                    <a:pt x="1021" y="0"/>
                    <a:pt x="735" y="0"/>
                  </a:cubicBezTo>
                  <a:lnTo>
                    <a:pt x="296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1023;p74">
              <a:extLst>
                <a:ext uri="{FF2B5EF4-FFF2-40B4-BE49-F238E27FC236}">
                  <a16:creationId xmlns:a16="http://schemas.microsoft.com/office/drawing/2014/main" id="{9B861754-DBDC-47A5-8E52-7DA87C7EA3E1}"/>
                </a:ext>
              </a:extLst>
            </p:cNvPr>
            <p:cNvSpPr/>
            <p:nvPr/>
          </p:nvSpPr>
          <p:spPr>
            <a:xfrm>
              <a:off x="6255392" y="4508382"/>
              <a:ext cx="274550" cy="114428"/>
            </a:xfrm>
            <a:custGeom>
              <a:avLst/>
              <a:gdLst/>
              <a:ahLst/>
              <a:cxnLst/>
              <a:rect l="l" t="t" r="r" b="b"/>
              <a:pathLst>
                <a:path w="10485" h="4370">
                  <a:moveTo>
                    <a:pt x="2843" y="0"/>
                  </a:moveTo>
                  <a:lnTo>
                    <a:pt x="1231" y="497"/>
                  </a:lnTo>
                  <a:cubicBezTo>
                    <a:pt x="506" y="726"/>
                    <a:pt x="0" y="1393"/>
                    <a:pt x="0" y="2166"/>
                  </a:cubicBezTo>
                  <a:lnTo>
                    <a:pt x="0" y="3711"/>
                  </a:lnTo>
                  <a:cubicBezTo>
                    <a:pt x="0" y="4074"/>
                    <a:pt x="296" y="4370"/>
                    <a:pt x="658" y="4370"/>
                  </a:cubicBezTo>
                  <a:lnTo>
                    <a:pt x="9836" y="4370"/>
                  </a:lnTo>
                  <a:cubicBezTo>
                    <a:pt x="10198" y="4370"/>
                    <a:pt x="10484" y="4074"/>
                    <a:pt x="10484" y="3711"/>
                  </a:cubicBezTo>
                  <a:lnTo>
                    <a:pt x="10484" y="2166"/>
                  </a:lnTo>
                  <a:cubicBezTo>
                    <a:pt x="10484" y="1393"/>
                    <a:pt x="9988" y="716"/>
                    <a:pt x="9254" y="497"/>
                  </a:cubicBezTo>
                  <a:lnTo>
                    <a:pt x="7651" y="0"/>
                  </a:lnTo>
                  <a:lnTo>
                    <a:pt x="5247" y="220"/>
                  </a:lnTo>
                  <a:lnTo>
                    <a:pt x="2843" y="0"/>
                  </a:ln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1024;p74">
              <a:extLst>
                <a:ext uri="{FF2B5EF4-FFF2-40B4-BE49-F238E27FC236}">
                  <a16:creationId xmlns:a16="http://schemas.microsoft.com/office/drawing/2014/main" id="{C0DAEC6E-9E97-4971-9FDA-914F1986CC41}"/>
                </a:ext>
              </a:extLst>
            </p:cNvPr>
            <p:cNvSpPr/>
            <p:nvPr/>
          </p:nvSpPr>
          <p:spPr>
            <a:xfrm>
              <a:off x="6376785" y="4456667"/>
              <a:ext cx="32260" cy="28751"/>
            </a:xfrm>
            <a:custGeom>
              <a:avLst/>
              <a:gdLst/>
              <a:ahLst/>
              <a:cxnLst/>
              <a:rect l="l" t="t" r="r" b="b"/>
              <a:pathLst>
                <a:path w="1232" h="1098">
                  <a:moveTo>
                    <a:pt x="182" y="1"/>
                  </a:moveTo>
                  <a:cubicBezTo>
                    <a:pt x="77" y="1"/>
                    <a:pt x="0" y="115"/>
                    <a:pt x="48" y="211"/>
                  </a:cubicBezTo>
                  <a:lnTo>
                    <a:pt x="315" y="897"/>
                  </a:lnTo>
                  <a:cubicBezTo>
                    <a:pt x="363" y="1021"/>
                    <a:pt x="487" y="1098"/>
                    <a:pt x="611" y="1098"/>
                  </a:cubicBezTo>
                  <a:cubicBezTo>
                    <a:pt x="745" y="1098"/>
                    <a:pt x="869" y="1021"/>
                    <a:pt x="916" y="897"/>
                  </a:cubicBezTo>
                  <a:lnTo>
                    <a:pt x="1183" y="211"/>
                  </a:lnTo>
                  <a:cubicBezTo>
                    <a:pt x="1231" y="115"/>
                    <a:pt x="1155" y="1"/>
                    <a:pt x="1040" y="1"/>
                  </a:cubicBezTo>
                  <a:lnTo>
                    <a:pt x="182" y="1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1025;p74">
              <a:extLst>
                <a:ext uri="{FF2B5EF4-FFF2-40B4-BE49-F238E27FC236}">
                  <a16:creationId xmlns:a16="http://schemas.microsoft.com/office/drawing/2014/main" id="{0B2E9A67-66C4-40B8-B5A2-96E6C140E6C4}"/>
                </a:ext>
              </a:extLst>
            </p:cNvPr>
            <p:cNvSpPr/>
            <p:nvPr/>
          </p:nvSpPr>
          <p:spPr>
            <a:xfrm>
              <a:off x="6370029" y="4422705"/>
              <a:ext cx="45745" cy="16994"/>
            </a:xfrm>
            <a:custGeom>
              <a:avLst/>
              <a:gdLst/>
              <a:ahLst/>
              <a:cxnLst/>
              <a:rect l="l" t="t" r="r" b="b"/>
              <a:pathLst>
                <a:path w="1747" h="649">
                  <a:moveTo>
                    <a:pt x="1" y="0"/>
                  </a:moveTo>
                  <a:lnTo>
                    <a:pt x="1" y="220"/>
                  </a:lnTo>
                  <a:cubicBezTo>
                    <a:pt x="1" y="458"/>
                    <a:pt x="192" y="649"/>
                    <a:pt x="440" y="649"/>
                  </a:cubicBezTo>
                  <a:lnTo>
                    <a:pt x="1308" y="649"/>
                  </a:lnTo>
                  <a:cubicBezTo>
                    <a:pt x="1546" y="649"/>
                    <a:pt x="1747" y="458"/>
                    <a:pt x="1747" y="220"/>
                  </a:cubicBezTo>
                  <a:lnTo>
                    <a:pt x="1747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EF1F4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1026;p74">
              <a:extLst>
                <a:ext uri="{FF2B5EF4-FFF2-40B4-BE49-F238E27FC236}">
                  <a16:creationId xmlns:a16="http://schemas.microsoft.com/office/drawing/2014/main" id="{62BE915A-4984-47C9-B967-570E85E67DA7}"/>
                </a:ext>
              </a:extLst>
            </p:cNvPr>
            <p:cNvSpPr/>
            <p:nvPr/>
          </p:nvSpPr>
          <p:spPr>
            <a:xfrm>
              <a:off x="6352800" y="4416944"/>
              <a:ext cx="79969" cy="28568"/>
            </a:xfrm>
            <a:custGeom>
              <a:avLst/>
              <a:gdLst/>
              <a:ahLst/>
              <a:cxnLst/>
              <a:rect l="l" t="t" r="r" b="b"/>
              <a:pathLst>
                <a:path w="3054" h="1091">
                  <a:moveTo>
                    <a:pt x="659" y="1"/>
                  </a:moveTo>
                  <a:cubicBezTo>
                    <a:pt x="296" y="1"/>
                    <a:pt x="1" y="297"/>
                    <a:pt x="1" y="659"/>
                  </a:cubicBezTo>
                  <a:lnTo>
                    <a:pt x="1" y="869"/>
                  </a:lnTo>
                  <a:cubicBezTo>
                    <a:pt x="1" y="1017"/>
                    <a:pt x="110" y="1091"/>
                    <a:pt x="220" y="1091"/>
                  </a:cubicBezTo>
                  <a:cubicBezTo>
                    <a:pt x="330" y="1091"/>
                    <a:pt x="439" y="1017"/>
                    <a:pt x="439" y="869"/>
                  </a:cubicBezTo>
                  <a:cubicBezTo>
                    <a:pt x="439" y="755"/>
                    <a:pt x="535" y="659"/>
                    <a:pt x="659" y="659"/>
                  </a:cubicBezTo>
                  <a:lnTo>
                    <a:pt x="869" y="659"/>
                  </a:lnTo>
                  <a:cubicBezTo>
                    <a:pt x="1012" y="659"/>
                    <a:pt x="1145" y="611"/>
                    <a:pt x="1260" y="526"/>
                  </a:cubicBezTo>
                  <a:cubicBezTo>
                    <a:pt x="1336" y="468"/>
                    <a:pt x="1432" y="440"/>
                    <a:pt x="1527" y="440"/>
                  </a:cubicBezTo>
                  <a:cubicBezTo>
                    <a:pt x="1622" y="440"/>
                    <a:pt x="1718" y="468"/>
                    <a:pt x="1794" y="526"/>
                  </a:cubicBezTo>
                  <a:cubicBezTo>
                    <a:pt x="1909" y="611"/>
                    <a:pt x="2042" y="659"/>
                    <a:pt x="2185" y="659"/>
                  </a:cubicBezTo>
                  <a:lnTo>
                    <a:pt x="2405" y="659"/>
                  </a:lnTo>
                  <a:cubicBezTo>
                    <a:pt x="2519" y="659"/>
                    <a:pt x="2615" y="755"/>
                    <a:pt x="2615" y="869"/>
                  </a:cubicBezTo>
                  <a:cubicBezTo>
                    <a:pt x="2615" y="1017"/>
                    <a:pt x="2724" y="1091"/>
                    <a:pt x="2834" y="1091"/>
                  </a:cubicBezTo>
                  <a:cubicBezTo>
                    <a:pt x="2944" y="1091"/>
                    <a:pt x="3053" y="1017"/>
                    <a:pt x="3053" y="869"/>
                  </a:cubicBezTo>
                  <a:lnTo>
                    <a:pt x="3053" y="659"/>
                  </a:lnTo>
                  <a:cubicBezTo>
                    <a:pt x="3053" y="297"/>
                    <a:pt x="2767" y="1"/>
                    <a:pt x="2405" y="1"/>
                  </a:cubicBezTo>
                  <a:lnTo>
                    <a:pt x="659" y="1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1027;p74">
              <a:extLst>
                <a:ext uri="{FF2B5EF4-FFF2-40B4-BE49-F238E27FC236}">
                  <a16:creationId xmlns:a16="http://schemas.microsoft.com/office/drawing/2014/main" id="{5E7599E5-DBB4-403D-B262-BAC54A4217E8}"/>
                </a:ext>
              </a:extLst>
            </p:cNvPr>
            <p:cNvSpPr/>
            <p:nvPr/>
          </p:nvSpPr>
          <p:spPr>
            <a:xfrm>
              <a:off x="6262619" y="4532106"/>
              <a:ext cx="50249" cy="90705"/>
            </a:xfrm>
            <a:custGeom>
              <a:avLst/>
              <a:gdLst/>
              <a:ahLst/>
              <a:cxnLst/>
              <a:rect l="l" t="t" r="r" b="b"/>
              <a:pathLst>
                <a:path w="1919" h="3464">
                  <a:moveTo>
                    <a:pt x="277" y="1"/>
                  </a:moveTo>
                  <a:cubicBezTo>
                    <a:pt x="172" y="96"/>
                    <a:pt x="77" y="211"/>
                    <a:pt x="1" y="335"/>
                  </a:cubicBezTo>
                  <a:lnTo>
                    <a:pt x="1250" y="1413"/>
                  </a:lnTo>
                  <a:cubicBezTo>
                    <a:pt x="1394" y="1537"/>
                    <a:pt x="1479" y="1718"/>
                    <a:pt x="1479" y="1909"/>
                  </a:cubicBezTo>
                  <a:lnTo>
                    <a:pt x="1479" y="3464"/>
                  </a:lnTo>
                  <a:lnTo>
                    <a:pt x="1918" y="3464"/>
                  </a:lnTo>
                  <a:lnTo>
                    <a:pt x="1918" y="1899"/>
                  </a:lnTo>
                  <a:cubicBezTo>
                    <a:pt x="1918" y="1584"/>
                    <a:pt x="1775" y="1279"/>
                    <a:pt x="1537" y="1069"/>
                  </a:cubicBezTo>
                  <a:lnTo>
                    <a:pt x="277" y="1"/>
                  </a:lnTo>
                  <a:close/>
                </a:path>
              </a:pathLst>
            </a:custGeom>
            <a:solidFill>
              <a:srgbClr val="E0E7E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1028;p74">
              <a:extLst>
                <a:ext uri="{FF2B5EF4-FFF2-40B4-BE49-F238E27FC236}">
                  <a16:creationId xmlns:a16="http://schemas.microsoft.com/office/drawing/2014/main" id="{C1761002-DBB1-40B5-A070-9F5CE8ABC931}"/>
                </a:ext>
              </a:extLst>
            </p:cNvPr>
            <p:cNvSpPr/>
            <p:nvPr/>
          </p:nvSpPr>
          <p:spPr>
            <a:xfrm>
              <a:off x="6472963" y="4532106"/>
              <a:ext cx="49987" cy="90705"/>
            </a:xfrm>
            <a:custGeom>
              <a:avLst/>
              <a:gdLst/>
              <a:ahLst/>
              <a:cxnLst/>
              <a:rect l="l" t="t" r="r" b="b"/>
              <a:pathLst>
                <a:path w="1909" h="3464">
                  <a:moveTo>
                    <a:pt x="1641" y="1"/>
                  </a:moveTo>
                  <a:lnTo>
                    <a:pt x="382" y="1069"/>
                  </a:lnTo>
                  <a:cubicBezTo>
                    <a:pt x="134" y="1279"/>
                    <a:pt x="0" y="1584"/>
                    <a:pt x="0" y="1899"/>
                  </a:cubicBezTo>
                  <a:lnTo>
                    <a:pt x="0" y="3464"/>
                  </a:lnTo>
                  <a:lnTo>
                    <a:pt x="439" y="3464"/>
                  </a:lnTo>
                  <a:lnTo>
                    <a:pt x="439" y="1909"/>
                  </a:lnTo>
                  <a:cubicBezTo>
                    <a:pt x="439" y="1718"/>
                    <a:pt x="515" y="1537"/>
                    <a:pt x="668" y="1413"/>
                  </a:cubicBezTo>
                  <a:lnTo>
                    <a:pt x="1908" y="335"/>
                  </a:lnTo>
                  <a:cubicBezTo>
                    <a:pt x="1832" y="211"/>
                    <a:pt x="1746" y="96"/>
                    <a:pt x="1641" y="1"/>
                  </a:cubicBezTo>
                  <a:close/>
                </a:path>
              </a:pathLst>
            </a:custGeom>
            <a:solidFill>
              <a:srgbClr val="E0E7E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1029;p74">
              <a:extLst>
                <a:ext uri="{FF2B5EF4-FFF2-40B4-BE49-F238E27FC236}">
                  <a16:creationId xmlns:a16="http://schemas.microsoft.com/office/drawing/2014/main" id="{9BE116DE-17AD-4641-882B-0399A20E7818}"/>
                </a:ext>
              </a:extLst>
            </p:cNvPr>
            <p:cNvSpPr/>
            <p:nvPr/>
          </p:nvSpPr>
          <p:spPr>
            <a:xfrm>
              <a:off x="6387285" y="4548340"/>
              <a:ext cx="11260" cy="11521"/>
            </a:xfrm>
            <a:custGeom>
              <a:avLst/>
              <a:gdLst/>
              <a:ahLst/>
              <a:cxnLst/>
              <a:rect l="l" t="t" r="r" b="b"/>
              <a:pathLst>
                <a:path w="430" h="440">
                  <a:moveTo>
                    <a:pt x="210" y="1"/>
                  </a:moveTo>
                  <a:cubicBezTo>
                    <a:pt x="96" y="1"/>
                    <a:pt x="0" y="106"/>
                    <a:pt x="0" y="220"/>
                  </a:cubicBezTo>
                  <a:cubicBezTo>
                    <a:pt x="0" y="344"/>
                    <a:pt x="96" y="440"/>
                    <a:pt x="210" y="440"/>
                  </a:cubicBezTo>
                  <a:cubicBezTo>
                    <a:pt x="334" y="440"/>
                    <a:pt x="429" y="344"/>
                    <a:pt x="429" y="220"/>
                  </a:cubicBezTo>
                  <a:cubicBezTo>
                    <a:pt x="429" y="106"/>
                    <a:pt x="334" y="1"/>
                    <a:pt x="21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1030;p74">
              <a:extLst>
                <a:ext uri="{FF2B5EF4-FFF2-40B4-BE49-F238E27FC236}">
                  <a16:creationId xmlns:a16="http://schemas.microsoft.com/office/drawing/2014/main" id="{217763E3-EA6E-415B-867B-ABFDD0FEC94D}"/>
                </a:ext>
              </a:extLst>
            </p:cNvPr>
            <p:cNvSpPr/>
            <p:nvPr/>
          </p:nvSpPr>
          <p:spPr>
            <a:xfrm>
              <a:off x="6387285" y="4588560"/>
              <a:ext cx="11260" cy="11286"/>
            </a:xfrm>
            <a:custGeom>
              <a:avLst/>
              <a:gdLst/>
              <a:ahLst/>
              <a:cxnLst/>
              <a:rect l="l" t="t" r="r" b="b"/>
              <a:pathLst>
                <a:path w="430" h="431">
                  <a:moveTo>
                    <a:pt x="210" y="1"/>
                  </a:moveTo>
                  <a:cubicBezTo>
                    <a:pt x="96" y="1"/>
                    <a:pt x="0" y="96"/>
                    <a:pt x="0" y="220"/>
                  </a:cubicBezTo>
                  <a:cubicBezTo>
                    <a:pt x="0" y="335"/>
                    <a:pt x="96" y="430"/>
                    <a:pt x="210" y="430"/>
                  </a:cubicBezTo>
                  <a:cubicBezTo>
                    <a:pt x="334" y="430"/>
                    <a:pt x="429" y="335"/>
                    <a:pt x="429" y="220"/>
                  </a:cubicBezTo>
                  <a:cubicBezTo>
                    <a:pt x="429" y="96"/>
                    <a:pt x="334" y="1"/>
                    <a:pt x="21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1031;p74">
              <a:extLst>
                <a:ext uri="{FF2B5EF4-FFF2-40B4-BE49-F238E27FC236}">
                  <a16:creationId xmlns:a16="http://schemas.microsoft.com/office/drawing/2014/main" id="{51457655-D22B-4DFE-ACE4-473183DFF403}"/>
                </a:ext>
              </a:extLst>
            </p:cNvPr>
            <p:cNvSpPr/>
            <p:nvPr/>
          </p:nvSpPr>
          <p:spPr>
            <a:xfrm>
              <a:off x="6318838" y="4508382"/>
              <a:ext cx="148155" cy="48495"/>
            </a:xfrm>
            <a:custGeom>
              <a:avLst/>
              <a:gdLst/>
              <a:ahLst/>
              <a:cxnLst/>
              <a:rect l="l" t="t" r="r" b="b"/>
              <a:pathLst>
                <a:path w="5658" h="1852">
                  <a:moveTo>
                    <a:pt x="429" y="0"/>
                  </a:moveTo>
                  <a:lnTo>
                    <a:pt x="0" y="134"/>
                  </a:lnTo>
                  <a:lnTo>
                    <a:pt x="48" y="220"/>
                  </a:lnTo>
                  <a:lnTo>
                    <a:pt x="792" y="1517"/>
                  </a:lnTo>
                  <a:cubicBezTo>
                    <a:pt x="906" y="1718"/>
                    <a:pt x="1126" y="1851"/>
                    <a:pt x="1355" y="1851"/>
                  </a:cubicBezTo>
                  <a:cubicBezTo>
                    <a:pt x="1517" y="1851"/>
                    <a:pt x="1660" y="1794"/>
                    <a:pt x="1784" y="1689"/>
                  </a:cubicBezTo>
                  <a:lnTo>
                    <a:pt x="2824" y="792"/>
                  </a:lnTo>
                  <a:lnTo>
                    <a:pt x="3873" y="1689"/>
                  </a:lnTo>
                  <a:cubicBezTo>
                    <a:pt x="3999" y="1795"/>
                    <a:pt x="4149" y="1846"/>
                    <a:pt x="4298" y="1846"/>
                  </a:cubicBezTo>
                  <a:cubicBezTo>
                    <a:pt x="4524" y="1846"/>
                    <a:pt x="4745" y="1730"/>
                    <a:pt x="4866" y="1517"/>
                  </a:cubicBezTo>
                  <a:lnTo>
                    <a:pt x="5610" y="220"/>
                  </a:lnTo>
                  <a:lnTo>
                    <a:pt x="5657" y="134"/>
                  </a:lnTo>
                  <a:lnTo>
                    <a:pt x="5228" y="0"/>
                  </a:lnTo>
                  <a:lnTo>
                    <a:pt x="2824" y="22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D4DDE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1032;p74">
              <a:extLst>
                <a:ext uri="{FF2B5EF4-FFF2-40B4-BE49-F238E27FC236}">
                  <a16:creationId xmlns:a16="http://schemas.microsoft.com/office/drawing/2014/main" id="{10D343FD-3647-4562-8914-24BE5AD04540}"/>
                </a:ext>
              </a:extLst>
            </p:cNvPr>
            <p:cNvSpPr/>
            <p:nvPr/>
          </p:nvSpPr>
          <p:spPr>
            <a:xfrm>
              <a:off x="6329809" y="4487853"/>
              <a:ext cx="62975" cy="57581"/>
            </a:xfrm>
            <a:custGeom>
              <a:avLst/>
              <a:gdLst/>
              <a:ahLst/>
              <a:cxnLst/>
              <a:rect l="l" t="t" r="r" b="b"/>
              <a:pathLst>
                <a:path w="2405" h="2199">
                  <a:moveTo>
                    <a:pt x="533" y="0"/>
                  </a:moveTo>
                  <a:cubicBezTo>
                    <a:pt x="454" y="0"/>
                    <a:pt x="377" y="45"/>
                    <a:pt x="344" y="117"/>
                  </a:cubicBezTo>
                  <a:lnTo>
                    <a:pt x="1" y="794"/>
                  </a:lnTo>
                  <a:lnTo>
                    <a:pt x="745" y="2091"/>
                  </a:lnTo>
                  <a:cubicBezTo>
                    <a:pt x="785" y="2161"/>
                    <a:pt x="861" y="2199"/>
                    <a:pt x="937" y="2199"/>
                  </a:cubicBezTo>
                  <a:cubicBezTo>
                    <a:pt x="987" y="2199"/>
                    <a:pt x="1038" y="2183"/>
                    <a:pt x="1079" y="2149"/>
                  </a:cubicBezTo>
                  <a:lnTo>
                    <a:pt x="2405" y="1004"/>
                  </a:lnTo>
                  <a:lnTo>
                    <a:pt x="640" y="31"/>
                  </a:lnTo>
                  <a:cubicBezTo>
                    <a:pt x="607" y="10"/>
                    <a:pt x="570" y="0"/>
                    <a:pt x="533" y="0"/>
                  </a:cubicBezTo>
                  <a:close/>
                </a:path>
              </a:pathLst>
            </a:custGeom>
            <a:solidFill>
              <a:srgbClr val="E0E7E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1033;p74">
              <a:extLst>
                <a:ext uri="{FF2B5EF4-FFF2-40B4-BE49-F238E27FC236}">
                  <a16:creationId xmlns:a16="http://schemas.microsoft.com/office/drawing/2014/main" id="{03E038B6-04AF-48A6-9CFF-946F159495DF}"/>
                </a:ext>
              </a:extLst>
            </p:cNvPr>
            <p:cNvSpPr/>
            <p:nvPr/>
          </p:nvSpPr>
          <p:spPr>
            <a:xfrm>
              <a:off x="6392784" y="4487853"/>
              <a:ext cx="62975" cy="57581"/>
            </a:xfrm>
            <a:custGeom>
              <a:avLst/>
              <a:gdLst/>
              <a:ahLst/>
              <a:cxnLst/>
              <a:rect l="l" t="t" r="r" b="b"/>
              <a:pathLst>
                <a:path w="2405" h="2199">
                  <a:moveTo>
                    <a:pt x="1879" y="0"/>
                  </a:moveTo>
                  <a:cubicBezTo>
                    <a:pt x="1844" y="0"/>
                    <a:pt x="1808" y="10"/>
                    <a:pt x="1774" y="31"/>
                  </a:cubicBezTo>
                  <a:lnTo>
                    <a:pt x="0" y="1004"/>
                  </a:lnTo>
                  <a:lnTo>
                    <a:pt x="1336" y="2149"/>
                  </a:lnTo>
                  <a:cubicBezTo>
                    <a:pt x="1377" y="2183"/>
                    <a:pt x="1426" y="2199"/>
                    <a:pt x="1474" y="2199"/>
                  </a:cubicBezTo>
                  <a:cubicBezTo>
                    <a:pt x="1548" y="2199"/>
                    <a:pt x="1620" y="2161"/>
                    <a:pt x="1660" y="2091"/>
                  </a:cubicBezTo>
                  <a:lnTo>
                    <a:pt x="2404" y="794"/>
                  </a:lnTo>
                  <a:lnTo>
                    <a:pt x="2070" y="117"/>
                  </a:lnTo>
                  <a:cubicBezTo>
                    <a:pt x="2031" y="45"/>
                    <a:pt x="1956" y="0"/>
                    <a:pt x="1879" y="0"/>
                  </a:cubicBezTo>
                  <a:close/>
                </a:path>
              </a:pathLst>
            </a:custGeom>
            <a:solidFill>
              <a:srgbClr val="E0E7EB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/>
          <p:nvPr/>
        </p:nvSpPr>
        <p:spPr>
          <a:xfrm>
            <a:off x="3394015" y="1347600"/>
            <a:ext cx="2339700" cy="379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7"/>
          <p:cNvSpPr>
            <a:spLocks noGrp="1" noEditPoints="1"/>
          </p:cNvSpPr>
          <p:nvPr>
            <p:ph type="title"/>
          </p:nvPr>
        </p:nvSpPr>
        <p:spPr>
          <a:xfrm>
            <a:off x="712479" y="545388"/>
            <a:ext cx="7719000" cy="564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+mj-lt"/>
              </a:rPr>
              <a:t>Описание предлагаемых услуг клиники</a:t>
            </a:r>
            <a:endParaRPr sz="2000" dirty="0">
              <a:latin typeface="+mj-lt"/>
            </a:endParaRPr>
          </a:p>
        </p:txBody>
      </p:sp>
      <p:sp>
        <p:nvSpPr>
          <p:cNvPr id="275" name="Google Shape;275;p37"/>
          <p:cNvSpPr>
            <a:spLocks noGrp="1" noEditPoints="1"/>
          </p:cNvSpPr>
          <p:nvPr>
            <p:ph type="subTitle" idx="1"/>
          </p:nvPr>
        </p:nvSpPr>
        <p:spPr>
          <a:xfrm>
            <a:off x="711075" y="3073175"/>
            <a:ext cx="2339700" cy="126522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/>
            <a:r>
              <a:rPr lang="ru-RU" sz="1200" dirty="0">
                <a:effectLst/>
                <a:latin typeface="+mn-lt"/>
                <a:ea typeface="Times New Roman" panose="02020603050405020304" pitchFamily="18" charset="0"/>
              </a:rPr>
              <a:t>Комплексное исследование, которое </a:t>
            </a:r>
            <a:r>
              <a:rPr lang="ru-RU" sz="1200" dirty="0">
                <a:effectLst/>
                <a:latin typeface="Arial (Основной текст)"/>
                <a:ea typeface="Times New Roman" panose="02020603050405020304" pitchFamily="18" charset="0"/>
              </a:rPr>
              <a:t>позволяет</a:t>
            </a:r>
            <a:r>
              <a:rPr lang="ru-RU" sz="1200" dirty="0">
                <a:effectLst/>
                <a:latin typeface="+mn-lt"/>
                <a:ea typeface="Times New Roman" panose="02020603050405020304" pitchFamily="18" charset="0"/>
              </a:rPr>
              <a:t> проверить состояние всего организма и выявить возможные нарушения</a:t>
            </a:r>
            <a:endParaRPr lang="ru-RU" sz="1050" dirty="0">
              <a:effectLst/>
              <a:latin typeface="+mn-lt"/>
            </a:endParaRPr>
          </a:p>
        </p:txBody>
      </p:sp>
      <p:sp>
        <p:nvSpPr>
          <p:cNvPr id="276" name="Google Shape;276;p37"/>
          <p:cNvSpPr>
            <a:spLocks noGrp="1" noEditPoints="1"/>
          </p:cNvSpPr>
          <p:nvPr>
            <p:ph type="subTitle" idx="2"/>
          </p:nvPr>
        </p:nvSpPr>
        <p:spPr>
          <a:xfrm>
            <a:off x="711075" y="2669100"/>
            <a:ext cx="23397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«CHECK-UP»</a:t>
            </a:r>
            <a:endParaRPr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78" name="Google Shape;278;p37"/>
          <p:cNvSpPr>
            <a:spLocks noGrp="1" noEditPoints="1"/>
          </p:cNvSpPr>
          <p:nvPr>
            <p:ph type="subTitle" idx="4"/>
          </p:nvPr>
        </p:nvSpPr>
        <p:spPr>
          <a:xfrm>
            <a:off x="3394015" y="2668419"/>
            <a:ext cx="2323281" cy="315300"/>
          </a:xfrm>
          <a:prstGeom prst="rect">
            <a:avLst/>
          </a:prstGeom>
          <a:noFill/>
        </p:spPr>
        <p:txBody>
          <a:bodyPr wrap="square" lIns="91425" tIns="91425" rIns="91425" bIns="91425" anchor="ctr">
            <a:noAutofit/>
          </a:bodyPr>
          <a:lstStyle/>
          <a:p>
            <a:r>
              <a:rPr lang="ru-RU" dirty="0">
                <a:solidFill>
                  <a:schemeClr val="accent5"/>
                </a:solidFill>
                <a:effectLst/>
                <a:latin typeface="+mj-lt"/>
                <a:cs typeface="Times New Roman" panose="02020603050405020304" pitchFamily="18" charset="0"/>
              </a:rPr>
              <a:t>«</a:t>
            </a:r>
            <a:r>
              <a:rPr lang="en-US" dirty="0">
                <a:solidFill>
                  <a:schemeClr val="accent5"/>
                </a:solidFill>
                <a:effectLst/>
                <a:latin typeface="+mj-lt"/>
                <a:cs typeface="Times New Roman" panose="02020603050405020304" pitchFamily="18" charset="0"/>
              </a:rPr>
              <a:t>DROPPER</a:t>
            </a:r>
            <a:r>
              <a:rPr lang="ru-RU" dirty="0">
                <a:solidFill>
                  <a:schemeClr val="accent5"/>
                </a:solidFill>
                <a:effectLst/>
                <a:latin typeface="+mj-lt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280" name="Google Shape;280;p37"/>
          <p:cNvSpPr>
            <a:spLocks noGrp="1" noEditPoints="1"/>
          </p:cNvSpPr>
          <p:nvPr>
            <p:ph type="subTitle" idx="6"/>
          </p:nvPr>
        </p:nvSpPr>
        <p:spPr>
          <a:xfrm>
            <a:off x="6093374" y="2669100"/>
            <a:ext cx="2721441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/>
          <a:p>
            <a:pPr algn="ctr"/>
            <a:r>
              <a:rPr lang="ru-RU" sz="1600" dirty="0">
                <a:solidFill>
                  <a:schemeClr val="accent5"/>
                </a:solidFill>
                <a:effectLst/>
                <a:latin typeface="+mj-lt"/>
                <a:ea typeface="Times New Roman" panose="02020603050405020304" pitchFamily="18" charset="0"/>
              </a:rPr>
              <a:t>«</a:t>
            </a:r>
            <a:r>
              <a:rPr lang="en-US" dirty="0">
                <a:solidFill>
                  <a:schemeClr val="accent5"/>
                </a:solidFill>
                <a:effectLst/>
                <a:latin typeface="+mj-lt"/>
                <a:ea typeface="Times New Roman" panose="02020603050405020304" pitchFamily="18" charset="0"/>
              </a:rPr>
              <a:t>DROPPER</a:t>
            </a:r>
            <a:r>
              <a:rPr lang="en-US" sz="1600" dirty="0">
                <a:solidFill>
                  <a:schemeClr val="accent5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5"/>
                </a:solidFill>
                <a:effectLst/>
                <a:latin typeface="+mj-lt"/>
                <a:ea typeface="Times New Roman" panose="02020603050405020304" pitchFamily="18" charset="0"/>
              </a:rPr>
              <a:t>COURSE</a:t>
            </a:r>
            <a:r>
              <a:rPr lang="ru-RU" sz="1600" dirty="0">
                <a:solidFill>
                  <a:schemeClr val="accent5"/>
                </a:solidFill>
                <a:effectLst/>
                <a:latin typeface="+mj-lt"/>
                <a:ea typeface="Times New Roman" panose="02020603050405020304" pitchFamily="18" charset="0"/>
              </a:rPr>
              <a:t>»</a:t>
            </a:r>
            <a:endParaRPr sz="1600" dirty="0">
              <a:solidFill>
                <a:schemeClr val="accent5"/>
              </a:solidFill>
              <a:latin typeface="+mj-lt"/>
            </a:endParaRPr>
          </a:p>
        </p:txBody>
      </p:sp>
      <p:grpSp>
        <p:nvGrpSpPr>
          <p:cNvPr id="281" name="Google Shape;281;p37"/>
          <p:cNvGrpSpPr/>
          <p:nvPr/>
        </p:nvGrpSpPr>
        <p:grpSpPr>
          <a:xfrm>
            <a:off x="4349431" y="1750693"/>
            <a:ext cx="559396" cy="536127"/>
            <a:chOff x="7075663" y="2444129"/>
            <a:chExt cx="362163" cy="347098"/>
          </a:xfrm>
        </p:grpSpPr>
        <p:sp>
          <p:nvSpPr>
            <p:cNvPr id="282" name="Google Shape;282;p37"/>
            <p:cNvSpPr/>
            <p:nvPr/>
          </p:nvSpPr>
          <p:spPr>
            <a:xfrm>
              <a:off x="7165817" y="2444129"/>
              <a:ext cx="181854" cy="100713"/>
            </a:xfrm>
            <a:custGeom>
              <a:avLst/>
              <a:gdLst/>
              <a:ahLst/>
              <a:cxnLst/>
              <a:rect l="l" t="t" r="r" b="b"/>
              <a:pathLst>
                <a:path w="6941" h="3844">
                  <a:moveTo>
                    <a:pt x="1879" y="0"/>
                  </a:moveTo>
                  <a:cubicBezTo>
                    <a:pt x="844" y="0"/>
                    <a:pt x="0" y="844"/>
                    <a:pt x="0" y="1879"/>
                  </a:cubicBezTo>
                  <a:lnTo>
                    <a:pt x="0" y="2790"/>
                  </a:lnTo>
                  <a:lnTo>
                    <a:pt x="10" y="2790"/>
                  </a:lnTo>
                  <a:lnTo>
                    <a:pt x="10" y="3834"/>
                  </a:lnTo>
                  <a:lnTo>
                    <a:pt x="1045" y="3834"/>
                  </a:lnTo>
                  <a:lnTo>
                    <a:pt x="1045" y="1879"/>
                  </a:lnTo>
                  <a:cubicBezTo>
                    <a:pt x="1045" y="1419"/>
                    <a:pt x="1419" y="1045"/>
                    <a:pt x="1879" y="1045"/>
                  </a:cubicBezTo>
                  <a:lnTo>
                    <a:pt x="5071" y="1045"/>
                  </a:lnTo>
                  <a:cubicBezTo>
                    <a:pt x="5531" y="1045"/>
                    <a:pt x="5905" y="1419"/>
                    <a:pt x="5905" y="1879"/>
                  </a:cubicBezTo>
                  <a:lnTo>
                    <a:pt x="5905" y="3844"/>
                  </a:lnTo>
                  <a:lnTo>
                    <a:pt x="6940" y="3844"/>
                  </a:lnTo>
                  <a:lnTo>
                    <a:pt x="6940" y="1879"/>
                  </a:lnTo>
                  <a:cubicBezTo>
                    <a:pt x="6940" y="844"/>
                    <a:pt x="6097" y="0"/>
                    <a:pt x="5071" y="0"/>
                  </a:cubicBezTo>
                  <a:lnTo>
                    <a:pt x="18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7"/>
            <p:cNvSpPr/>
            <p:nvPr/>
          </p:nvSpPr>
          <p:spPr>
            <a:xfrm>
              <a:off x="7075899" y="2544580"/>
              <a:ext cx="361927" cy="246647"/>
            </a:xfrm>
            <a:custGeom>
              <a:avLst/>
              <a:gdLst/>
              <a:ahLst/>
              <a:cxnLst/>
              <a:rect l="l" t="t" r="r" b="b"/>
              <a:pathLst>
                <a:path w="13814" h="9414">
                  <a:moveTo>
                    <a:pt x="3701" y="0"/>
                  </a:moveTo>
                  <a:cubicBezTo>
                    <a:pt x="1649" y="0"/>
                    <a:pt x="1" y="1659"/>
                    <a:pt x="1" y="3700"/>
                  </a:cubicBezTo>
                  <a:lnTo>
                    <a:pt x="1" y="8637"/>
                  </a:lnTo>
                  <a:cubicBezTo>
                    <a:pt x="1" y="9068"/>
                    <a:pt x="346" y="9413"/>
                    <a:pt x="768" y="9413"/>
                  </a:cubicBezTo>
                  <a:lnTo>
                    <a:pt x="13037" y="9413"/>
                  </a:lnTo>
                  <a:cubicBezTo>
                    <a:pt x="13468" y="9413"/>
                    <a:pt x="13813" y="9068"/>
                    <a:pt x="13813" y="8637"/>
                  </a:cubicBezTo>
                  <a:lnTo>
                    <a:pt x="13813" y="3700"/>
                  </a:lnTo>
                  <a:cubicBezTo>
                    <a:pt x="13813" y="1659"/>
                    <a:pt x="12155" y="0"/>
                    <a:pt x="10113" y="0"/>
                  </a:cubicBezTo>
                  <a:lnTo>
                    <a:pt x="37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7"/>
            <p:cNvSpPr/>
            <p:nvPr/>
          </p:nvSpPr>
          <p:spPr>
            <a:xfrm>
              <a:off x="7298153" y="2544580"/>
              <a:ext cx="139672" cy="246647"/>
            </a:xfrm>
            <a:custGeom>
              <a:avLst/>
              <a:gdLst/>
              <a:ahLst/>
              <a:cxnLst/>
              <a:rect l="l" t="t" r="r" b="b"/>
              <a:pathLst>
                <a:path w="5331" h="9414">
                  <a:moveTo>
                    <a:pt x="1" y="0"/>
                  </a:moveTo>
                  <a:cubicBezTo>
                    <a:pt x="2052" y="0"/>
                    <a:pt x="3710" y="1659"/>
                    <a:pt x="3701" y="3710"/>
                  </a:cubicBezTo>
                  <a:lnTo>
                    <a:pt x="3701" y="8608"/>
                  </a:lnTo>
                  <a:cubicBezTo>
                    <a:pt x="3701" y="9049"/>
                    <a:pt x="3346" y="9413"/>
                    <a:pt x="2905" y="9413"/>
                  </a:cubicBezTo>
                  <a:lnTo>
                    <a:pt x="4535" y="9413"/>
                  </a:lnTo>
                  <a:cubicBezTo>
                    <a:pt x="4976" y="9413"/>
                    <a:pt x="5330" y="9049"/>
                    <a:pt x="5330" y="8608"/>
                  </a:cubicBezTo>
                  <a:lnTo>
                    <a:pt x="5330" y="3710"/>
                  </a:lnTo>
                  <a:cubicBezTo>
                    <a:pt x="5330" y="1659"/>
                    <a:pt x="3672" y="0"/>
                    <a:pt x="163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7"/>
            <p:cNvSpPr/>
            <p:nvPr/>
          </p:nvSpPr>
          <p:spPr>
            <a:xfrm>
              <a:off x="7075663" y="2743229"/>
              <a:ext cx="362163" cy="47998"/>
            </a:xfrm>
            <a:custGeom>
              <a:avLst/>
              <a:gdLst/>
              <a:ahLst/>
              <a:cxnLst/>
              <a:rect l="l" t="t" r="r" b="b"/>
              <a:pathLst>
                <a:path w="13823" h="1832">
                  <a:moveTo>
                    <a:pt x="0" y="0"/>
                  </a:moveTo>
                  <a:lnTo>
                    <a:pt x="10" y="1026"/>
                  </a:lnTo>
                  <a:cubicBezTo>
                    <a:pt x="10" y="1467"/>
                    <a:pt x="364" y="1831"/>
                    <a:pt x="805" y="1831"/>
                  </a:cubicBezTo>
                  <a:lnTo>
                    <a:pt x="13017" y="1831"/>
                  </a:lnTo>
                  <a:cubicBezTo>
                    <a:pt x="13458" y="1831"/>
                    <a:pt x="13822" y="1467"/>
                    <a:pt x="13822" y="1026"/>
                  </a:cubicBezTo>
                  <a:lnTo>
                    <a:pt x="13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7"/>
            <p:cNvSpPr/>
            <p:nvPr/>
          </p:nvSpPr>
          <p:spPr>
            <a:xfrm>
              <a:off x="7198960" y="2593286"/>
              <a:ext cx="115542" cy="115306"/>
            </a:xfrm>
            <a:custGeom>
              <a:avLst/>
              <a:gdLst/>
              <a:ahLst/>
              <a:cxnLst/>
              <a:rect l="l" t="t" r="r" b="b"/>
              <a:pathLst>
                <a:path w="4410" h="4401">
                  <a:moveTo>
                    <a:pt x="1831" y="1"/>
                  </a:moveTo>
                  <a:cubicBezTo>
                    <a:pt x="1592" y="1"/>
                    <a:pt x="1390" y="193"/>
                    <a:pt x="1390" y="442"/>
                  </a:cubicBezTo>
                  <a:lnTo>
                    <a:pt x="1390" y="1391"/>
                  </a:lnTo>
                  <a:lnTo>
                    <a:pt x="441" y="1391"/>
                  </a:lnTo>
                  <a:cubicBezTo>
                    <a:pt x="202" y="1391"/>
                    <a:pt x="10" y="1582"/>
                    <a:pt x="1" y="1832"/>
                  </a:cubicBezTo>
                  <a:lnTo>
                    <a:pt x="1" y="2579"/>
                  </a:lnTo>
                  <a:cubicBezTo>
                    <a:pt x="10" y="2819"/>
                    <a:pt x="202" y="3011"/>
                    <a:pt x="441" y="3020"/>
                  </a:cubicBezTo>
                  <a:lnTo>
                    <a:pt x="1390" y="3020"/>
                  </a:lnTo>
                  <a:lnTo>
                    <a:pt x="1390" y="3969"/>
                  </a:lnTo>
                  <a:cubicBezTo>
                    <a:pt x="1390" y="4209"/>
                    <a:pt x="1592" y="4401"/>
                    <a:pt x="1831" y="4401"/>
                  </a:cubicBezTo>
                  <a:lnTo>
                    <a:pt x="2579" y="4401"/>
                  </a:lnTo>
                  <a:cubicBezTo>
                    <a:pt x="2819" y="4401"/>
                    <a:pt x="3020" y="4209"/>
                    <a:pt x="3020" y="3969"/>
                  </a:cubicBezTo>
                  <a:lnTo>
                    <a:pt x="3020" y="3020"/>
                  </a:lnTo>
                  <a:lnTo>
                    <a:pt x="3969" y="3020"/>
                  </a:lnTo>
                  <a:cubicBezTo>
                    <a:pt x="4209" y="3011"/>
                    <a:pt x="4410" y="2819"/>
                    <a:pt x="4410" y="2579"/>
                  </a:cubicBezTo>
                  <a:lnTo>
                    <a:pt x="4410" y="1832"/>
                  </a:lnTo>
                  <a:cubicBezTo>
                    <a:pt x="4410" y="1582"/>
                    <a:pt x="4209" y="1391"/>
                    <a:pt x="3969" y="1391"/>
                  </a:cubicBezTo>
                  <a:lnTo>
                    <a:pt x="3020" y="1391"/>
                  </a:lnTo>
                  <a:lnTo>
                    <a:pt x="3020" y="442"/>
                  </a:lnTo>
                  <a:cubicBezTo>
                    <a:pt x="3020" y="193"/>
                    <a:pt x="2819" y="1"/>
                    <a:pt x="2579" y="1"/>
                  </a:cubicBezTo>
                  <a:lnTo>
                    <a:pt x="18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" name="Google Shape;287;p37"/>
          <p:cNvGrpSpPr/>
          <p:nvPr/>
        </p:nvGrpSpPr>
        <p:grpSpPr>
          <a:xfrm>
            <a:off x="1603533" y="1725482"/>
            <a:ext cx="554783" cy="559396"/>
            <a:chOff x="7953101" y="2436584"/>
            <a:chExt cx="359176" cy="362163"/>
          </a:xfrm>
        </p:grpSpPr>
        <p:sp>
          <p:nvSpPr>
            <p:cNvPr id="288" name="Google Shape;288;p37"/>
            <p:cNvSpPr/>
            <p:nvPr/>
          </p:nvSpPr>
          <p:spPr>
            <a:xfrm>
              <a:off x="7960673" y="2452906"/>
              <a:ext cx="304392" cy="345840"/>
            </a:xfrm>
            <a:custGeom>
              <a:avLst/>
              <a:gdLst/>
              <a:ahLst/>
              <a:cxnLst/>
              <a:rect l="l" t="t" r="r" b="b"/>
              <a:pathLst>
                <a:path w="11618" h="13200">
                  <a:moveTo>
                    <a:pt x="1294" y="1"/>
                  </a:moveTo>
                  <a:cubicBezTo>
                    <a:pt x="575" y="1"/>
                    <a:pt x="0" y="585"/>
                    <a:pt x="0" y="1304"/>
                  </a:cubicBezTo>
                  <a:lnTo>
                    <a:pt x="0" y="3116"/>
                  </a:lnTo>
                  <a:lnTo>
                    <a:pt x="546" y="2943"/>
                  </a:lnTo>
                  <a:lnTo>
                    <a:pt x="546" y="2339"/>
                  </a:lnTo>
                  <a:lnTo>
                    <a:pt x="546" y="1304"/>
                  </a:lnTo>
                  <a:cubicBezTo>
                    <a:pt x="546" y="892"/>
                    <a:pt x="882" y="557"/>
                    <a:pt x="1294" y="557"/>
                  </a:cubicBezTo>
                  <a:lnTo>
                    <a:pt x="2157" y="557"/>
                  </a:lnTo>
                  <a:lnTo>
                    <a:pt x="2157" y="1"/>
                  </a:lnTo>
                  <a:lnTo>
                    <a:pt x="1294" y="1"/>
                  </a:lnTo>
                  <a:close/>
                  <a:moveTo>
                    <a:pt x="6614" y="10"/>
                  </a:moveTo>
                  <a:lnTo>
                    <a:pt x="6614" y="557"/>
                  </a:lnTo>
                  <a:lnTo>
                    <a:pt x="7486" y="557"/>
                  </a:lnTo>
                  <a:cubicBezTo>
                    <a:pt x="7898" y="557"/>
                    <a:pt x="8234" y="892"/>
                    <a:pt x="8234" y="1304"/>
                  </a:cubicBezTo>
                  <a:lnTo>
                    <a:pt x="8234" y="2339"/>
                  </a:lnTo>
                  <a:lnTo>
                    <a:pt x="8234" y="2943"/>
                  </a:lnTo>
                  <a:lnTo>
                    <a:pt x="8780" y="3116"/>
                  </a:lnTo>
                  <a:lnTo>
                    <a:pt x="8780" y="1304"/>
                  </a:lnTo>
                  <a:cubicBezTo>
                    <a:pt x="8780" y="585"/>
                    <a:pt x="8205" y="10"/>
                    <a:pt x="7486" y="10"/>
                  </a:cubicBezTo>
                  <a:lnTo>
                    <a:pt x="6614" y="10"/>
                  </a:lnTo>
                  <a:close/>
                  <a:moveTo>
                    <a:pt x="11071" y="8963"/>
                  </a:moveTo>
                  <a:lnTo>
                    <a:pt x="11071" y="10554"/>
                  </a:lnTo>
                  <a:cubicBezTo>
                    <a:pt x="11071" y="11714"/>
                    <a:pt x="10132" y="12644"/>
                    <a:pt x="8982" y="12653"/>
                  </a:cubicBezTo>
                  <a:lnTo>
                    <a:pt x="6748" y="12653"/>
                  </a:lnTo>
                  <a:cubicBezTo>
                    <a:pt x="5598" y="12644"/>
                    <a:pt x="4659" y="11714"/>
                    <a:pt x="4659" y="10554"/>
                  </a:cubicBezTo>
                  <a:lnTo>
                    <a:pt x="4659" y="9327"/>
                  </a:lnTo>
                  <a:lnTo>
                    <a:pt x="4103" y="9327"/>
                  </a:lnTo>
                  <a:lnTo>
                    <a:pt x="4103" y="9845"/>
                  </a:lnTo>
                  <a:lnTo>
                    <a:pt x="4103" y="10554"/>
                  </a:lnTo>
                  <a:cubicBezTo>
                    <a:pt x="4103" y="12011"/>
                    <a:pt x="5291" y="13200"/>
                    <a:pt x="6748" y="13200"/>
                  </a:cubicBezTo>
                  <a:lnTo>
                    <a:pt x="8982" y="13200"/>
                  </a:lnTo>
                  <a:cubicBezTo>
                    <a:pt x="10439" y="13200"/>
                    <a:pt x="11618" y="12011"/>
                    <a:pt x="11618" y="10554"/>
                  </a:cubicBezTo>
                  <a:lnTo>
                    <a:pt x="11618" y="8963"/>
                  </a:lnTo>
                  <a:lnTo>
                    <a:pt x="11071" y="89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7"/>
            <p:cNvSpPr/>
            <p:nvPr/>
          </p:nvSpPr>
          <p:spPr>
            <a:xfrm>
              <a:off x="8012156" y="2436846"/>
              <a:ext cx="40453" cy="46977"/>
            </a:xfrm>
            <a:custGeom>
              <a:avLst/>
              <a:gdLst/>
              <a:ahLst/>
              <a:cxnLst/>
              <a:rect l="l" t="t" r="r" b="b"/>
              <a:pathLst>
                <a:path w="1544" h="1793">
                  <a:moveTo>
                    <a:pt x="383" y="0"/>
                  </a:moveTo>
                  <a:cubicBezTo>
                    <a:pt x="173" y="0"/>
                    <a:pt x="0" y="163"/>
                    <a:pt x="0" y="374"/>
                  </a:cubicBezTo>
                  <a:lnTo>
                    <a:pt x="0" y="1419"/>
                  </a:lnTo>
                  <a:cubicBezTo>
                    <a:pt x="0" y="1630"/>
                    <a:pt x="173" y="1793"/>
                    <a:pt x="383" y="1793"/>
                  </a:cubicBezTo>
                  <a:lnTo>
                    <a:pt x="642" y="1793"/>
                  </a:lnTo>
                  <a:cubicBezTo>
                    <a:pt x="1141" y="1793"/>
                    <a:pt x="1543" y="1390"/>
                    <a:pt x="1543" y="892"/>
                  </a:cubicBezTo>
                  <a:cubicBezTo>
                    <a:pt x="1543" y="403"/>
                    <a:pt x="1141" y="0"/>
                    <a:pt x="642" y="0"/>
                  </a:cubicBezTo>
                  <a:lnTo>
                    <a:pt x="383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7"/>
            <p:cNvSpPr/>
            <p:nvPr/>
          </p:nvSpPr>
          <p:spPr>
            <a:xfrm>
              <a:off x="8012156" y="2436584"/>
              <a:ext cx="23108" cy="47239"/>
            </a:xfrm>
            <a:custGeom>
              <a:avLst/>
              <a:gdLst/>
              <a:ahLst/>
              <a:cxnLst/>
              <a:rect l="l" t="t" r="r" b="b"/>
              <a:pathLst>
                <a:path w="882" h="1803">
                  <a:moveTo>
                    <a:pt x="383" y="1"/>
                  </a:moveTo>
                  <a:cubicBezTo>
                    <a:pt x="173" y="1"/>
                    <a:pt x="0" y="164"/>
                    <a:pt x="0" y="374"/>
                  </a:cubicBezTo>
                  <a:lnTo>
                    <a:pt x="0" y="1419"/>
                  </a:lnTo>
                  <a:cubicBezTo>
                    <a:pt x="0" y="1630"/>
                    <a:pt x="173" y="1803"/>
                    <a:pt x="383" y="1803"/>
                  </a:cubicBezTo>
                  <a:lnTo>
                    <a:pt x="642" y="1803"/>
                  </a:lnTo>
                  <a:cubicBezTo>
                    <a:pt x="729" y="1803"/>
                    <a:pt x="805" y="1793"/>
                    <a:pt x="882" y="1764"/>
                  </a:cubicBezTo>
                  <a:cubicBezTo>
                    <a:pt x="738" y="1716"/>
                    <a:pt x="642" y="1573"/>
                    <a:pt x="642" y="1419"/>
                  </a:cubicBezTo>
                  <a:lnTo>
                    <a:pt x="642" y="384"/>
                  </a:lnTo>
                  <a:cubicBezTo>
                    <a:pt x="642" y="231"/>
                    <a:pt x="738" y="87"/>
                    <a:pt x="872" y="29"/>
                  </a:cubicBezTo>
                  <a:cubicBezTo>
                    <a:pt x="796" y="10"/>
                    <a:pt x="719" y="1"/>
                    <a:pt x="642" y="1"/>
                  </a:cubicBezTo>
                  <a:lnTo>
                    <a:pt x="3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7"/>
            <p:cNvSpPr/>
            <p:nvPr/>
          </p:nvSpPr>
          <p:spPr>
            <a:xfrm>
              <a:off x="8098773" y="2436846"/>
              <a:ext cx="40479" cy="46977"/>
            </a:xfrm>
            <a:custGeom>
              <a:avLst/>
              <a:gdLst/>
              <a:ahLst/>
              <a:cxnLst/>
              <a:rect l="l" t="t" r="r" b="b"/>
              <a:pathLst>
                <a:path w="1545" h="1793">
                  <a:moveTo>
                    <a:pt x="902" y="0"/>
                  </a:moveTo>
                  <a:cubicBezTo>
                    <a:pt x="404" y="0"/>
                    <a:pt x="1" y="403"/>
                    <a:pt x="1" y="892"/>
                  </a:cubicBezTo>
                  <a:cubicBezTo>
                    <a:pt x="1" y="1390"/>
                    <a:pt x="404" y="1793"/>
                    <a:pt x="902" y="1793"/>
                  </a:cubicBezTo>
                  <a:lnTo>
                    <a:pt x="1170" y="1793"/>
                  </a:lnTo>
                  <a:cubicBezTo>
                    <a:pt x="1381" y="1793"/>
                    <a:pt x="1544" y="1630"/>
                    <a:pt x="1544" y="1419"/>
                  </a:cubicBezTo>
                  <a:lnTo>
                    <a:pt x="1544" y="374"/>
                  </a:lnTo>
                  <a:cubicBezTo>
                    <a:pt x="1544" y="163"/>
                    <a:pt x="1381" y="0"/>
                    <a:pt x="1170" y="0"/>
                  </a:cubicBezTo>
                  <a:lnTo>
                    <a:pt x="902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7"/>
            <p:cNvSpPr/>
            <p:nvPr/>
          </p:nvSpPr>
          <p:spPr>
            <a:xfrm>
              <a:off x="8116117" y="2436584"/>
              <a:ext cx="23135" cy="47239"/>
            </a:xfrm>
            <a:custGeom>
              <a:avLst/>
              <a:gdLst/>
              <a:ahLst/>
              <a:cxnLst/>
              <a:rect l="l" t="t" r="r" b="b"/>
              <a:pathLst>
                <a:path w="883" h="1803">
                  <a:moveTo>
                    <a:pt x="240" y="1"/>
                  </a:moveTo>
                  <a:cubicBezTo>
                    <a:pt x="154" y="1"/>
                    <a:pt x="77" y="10"/>
                    <a:pt x="0" y="39"/>
                  </a:cubicBezTo>
                  <a:cubicBezTo>
                    <a:pt x="135" y="96"/>
                    <a:pt x="230" y="231"/>
                    <a:pt x="230" y="384"/>
                  </a:cubicBezTo>
                  <a:lnTo>
                    <a:pt x="230" y="1419"/>
                  </a:lnTo>
                  <a:cubicBezTo>
                    <a:pt x="230" y="1573"/>
                    <a:pt x="135" y="1707"/>
                    <a:pt x="0" y="1764"/>
                  </a:cubicBezTo>
                  <a:cubicBezTo>
                    <a:pt x="77" y="1793"/>
                    <a:pt x="154" y="1803"/>
                    <a:pt x="240" y="1803"/>
                  </a:cubicBezTo>
                  <a:lnTo>
                    <a:pt x="508" y="1803"/>
                  </a:lnTo>
                  <a:cubicBezTo>
                    <a:pt x="719" y="1803"/>
                    <a:pt x="882" y="1630"/>
                    <a:pt x="882" y="1419"/>
                  </a:cubicBezTo>
                  <a:lnTo>
                    <a:pt x="882" y="384"/>
                  </a:lnTo>
                  <a:cubicBezTo>
                    <a:pt x="882" y="173"/>
                    <a:pt x="719" y="1"/>
                    <a:pt x="508" y="1"/>
                  </a:cubicBezTo>
                  <a:lnTo>
                    <a:pt x="2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7"/>
            <p:cNvSpPr/>
            <p:nvPr/>
          </p:nvSpPr>
          <p:spPr>
            <a:xfrm>
              <a:off x="8204254" y="2591085"/>
              <a:ext cx="108023" cy="102940"/>
            </a:xfrm>
            <a:custGeom>
              <a:avLst/>
              <a:gdLst/>
              <a:ahLst/>
              <a:cxnLst/>
              <a:rect l="l" t="t" r="r" b="b"/>
              <a:pathLst>
                <a:path w="4123" h="3929">
                  <a:moveTo>
                    <a:pt x="2062" y="1"/>
                  </a:moveTo>
                  <a:cubicBezTo>
                    <a:pt x="1930" y="1"/>
                    <a:pt x="1798" y="13"/>
                    <a:pt x="1669" y="37"/>
                  </a:cubicBezTo>
                  <a:cubicBezTo>
                    <a:pt x="672" y="238"/>
                    <a:pt x="1" y="1158"/>
                    <a:pt x="97" y="2165"/>
                  </a:cubicBezTo>
                  <a:cubicBezTo>
                    <a:pt x="202" y="3171"/>
                    <a:pt x="1046" y="3929"/>
                    <a:pt x="2062" y="3929"/>
                  </a:cubicBezTo>
                  <a:cubicBezTo>
                    <a:pt x="3068" y="3929"/>
                    <a:pt x="3912" y="3171"/>
                    <a:pt x="4017" y="2165"/>
                  </a:cubicBezTo>
                  <a:cubicBezTo>
                    <a:pt x="4123" y="1158"/>
                    <a:pt x="3442" y="238"/>
                    <a:pt x="2455" y="37"/>
                  </a:cubicBezTo>
                  <a:cubicBezTo>
                    <a:pt x="2325" y="13"/>
                    <a:pt x="2194" y="1"/>
                    <a:pt x="2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7"/>
            <p:cNvSpPr/>
            <p:nvPr/>
          </p:nvSpPr>
          <p:spPr>
            <a:xfrm>
              <a:off x="8234646" y="2624936"/>
              <a:ext cx="40977" cy="35291"/>
            </a:xfrm>
            <a:custGeom>
              <a:avLst/>
              <a:gdLst/>
              <a:ahLst/>
              <a:cxnLst/>
              <a:rect l="l" t="t" r="r" b="b"/>
              <a:pathLst>
                <a:path w="1564" h="1347">
                  <a:moveTo>
                    <a:pt x="892" y="1"/>
                  </a:moveTo>
                  <a:cubicBezTo>
                    <a:pt x="298" y="1"/>
                    <a:pt x="1" y="729"/>
                    <a:pt x="422" y="1151"/>
                  </a:cubicBezTo>
                  <a:cubicBezTo>
                    <a:pt x="558" y="1286"/>
                    <a:pt x="723" y="1346"/>
                    <a:pt x="886" y="1346"/>
                  </a:cubicBezTo>
                  <a:cubicBezTo>
                    <a:pt x="1231" y="1346"/>
                    <a:pt x="1563" y="1075"/>
                    <a:pt x="1563" y="672"/>
                  </a:cubicBezTo>
                  <a:cubicBezTo>
                    <a:pt x="1563" y="298"/>
                    <a:pt x="1266" y="1"/>
                    <a:pt x="8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7"/>
            <p:cNvSpPr/>
            <p:nvPr/>
          </p:nvSpPr>
          <p:spPr>
            <a:xfrm>
              <a:off x="7953101" y="2520214"/>
              <a:ext cx="244446" cy="184867"/>
            </a:xfrm>
            <a:custGeom>
              <a:avLst/>
              <a:gdLst/>
              <a:ahLst/>
              <a:cxnLst/>
              <a:rect l="l" t="t" r="r" b="b"/>
              <a:pathLst>
                <a:path w="9330" h="7056">
                  <a:moveTo>
                    <a:pt x="631" y="0"/>
                  </a:moveTo>
                  <a:cubicBezTo>
                    <a:pt x="319" y="0"/>
                    <a:pt x="0" y="233"/>
                    <a:pt x="69" y="652"/>
                  </a:cubicBezTo>
                  <a:lnTo>
                    <a:pt x="327" y="2761"/>
                  </a:lnTo>
                  <a:cubicBezTo>
                    <a:pt x="519" y="4285"/>
                    <a:pt x="1823" y="5435"/>
                    <a:pt x="3366" y="5435"/>
                  </a:cubicBezTo>
                  <a:lnTo>
                    <a:pt x="4104" y="5435"/>
                  </a:lnTo>
                  <a:lnTo>
                    <a:pt x="4104" y="6499"/>
                  </a:lnTo>
                  <a:cubicBezTo>
                    <a:pt x="4104" y="6806"/>
                    <a:pt x="4353" y="7055"/>
                    <a:pt x="4670" y="7055"/>
                  </a:cubicBezTo>
                  <a:cubicBezTo>
                    <a:pt x="4976" y="7055"/>
                    <a:pt x="5226" y="6806"/>
                    <a:pt x="5226" y="6499"/>
                  </a:cubicBezTo>
                  <a:lnTo>
                    <a:pt x="5226" y="5435"/>
                  </a:lnTo>
                  <a:lnTo>
                    <a:pt x="5964" y="5435"/>
                  </a:lnTo>
                  <a:cubicBezTo>
                    <a:pt x="7507" y="5435"/>
                    <a:pt x="8801" y="4285"/>
                    <a:pt x="9002" y="2752"/>
                  </a:cubicBezTo>
                  <a:lnTo>
                    <a:pt x="9261" y="652"/>
                  </a:lnTo>
                  <a:cubicBezTo>
                    <a:pt x="9329" y="233"/>
                    <a:pt x="9011" y="0"/>
                    <a:pt x="8699" y="0"/>
                  </a:cubicBezTo>
                  <a:cubicBezTo>
                    <a:pt x="8440" y="0"/>
                    <a:pt x="8185" y="161"/>
                    <a:pt x="8159" y="509"/>
                  </a:cubicBezTo>
                  <a:lnTo>
                    <a:pt x="7890" y="2617"/>
                  </a:lnTo>
                  <a:cubicBezTo>
                    <a:pt x="7775" y="3585"/>
                    <a:pt x="6951" y="4314"/>
                    <a:pt x="5973" y="4324"/>
                  </a:cubicBezTo>
                  <a:lnTo>
                    <a:pt x="3366" y="4324"/>
                  </a:lnTo>
                  <a:cubicBezTo>
                    <a:pt x="2379" y="4314"/>
                    <a:pt x="1554" y="3585"/>
                    <a:pt x="1439" y="2617"/>
                  </a:cubicBezTo>
                  <a:lnTo>
                    <a:pt x="1171" y="509"/>
                  </a:lnTo>
                  <a:cubicBezTo>
                    <a:pt x="1145" y="161"/>
                    <a:pt x="890" y="0"/>
                    <a:pt x="6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" name="Google Shape;296;p37"/>
          <p:cNvGrpSpPr/>
          <p:nvPr/>
        </p:nvGrpSpPr>
        <p:grpSpPr>
          <a:xfrm>
            <a:off x="7116263" y="1725482"/>
            <a:ext cx="584204" cy="558708"/>
            <a:chOff x="6637678" y="1500982"/>
            <a:chExt cx="378223" cy="361717"/>
          </a:xfrm>
        </p:grpSpPr>
        <p:sp>
          <p:nvSpPr>
            <p:cNvPr id="297" name="Google Shape;297;p37"/>
            <p:cNvSpPr/>
            <p:nvPr/>
          </p:nvSpPr>
          <p:spPr>
            <a:xfrm>
              <a:off x="6637678" y="1500982"/>
              <a:ext cx="377725" cy="361717"/>
            </a:xfrm>
            <a:custGeom>
              <a:avLst/>
              <a:gdLst/>
              <a:ahLst/>
              <a:cxnLst/>
              <a:rect l="l" t="t" r="r" b="b"/>
              <a:pathLst>
                <a:path w="14417" h="13806">
                  <a:moveTo>
                    <a:pt x="10950" y="0"/>
                  </a:moveTo>
                  <a:cubicBezTo>
                    <a:pt x="10150" y="0"/>
                    <a:pt x="9348" y="305"/>
                    <a:pt x="8732" y="916"/>
                  </a:cubicBezTo>
                  <a:lnTo>
                    <a:pt x="1237" y="8402"/>
                  </a:lnTo>
                  <a:cubicBezTo>
                    <a:pt x="0" y="9638"/>
                    <a:pt x="0" y="11642"/>
                    <a:pt x="1237" y="12878"/>
                  </a:cubicBezTo>
                  <a:cubicBezTo>
                    <a:pt x="1855" y="13497"/>
                    <a:pt x="2665" y="13806"/>
                    <a:pt x="3475" y="13806"/>
                  </a:cubicBezTo>
                  <a:cubicBezTo>
                    <a:pt x="4285" y="13806"/>
                    <a:pt x="5095" y="13497"/>
                    <a:pt x="5713" y="12878"/>
                  </a:cubicBezTo>
                  <a:lnTo>
                    <a:pt x="13199" y="5383"/>
                  </a:lnTo>
                  <a:cubicBezTo>
                    <a:pt x="14417" y="4146"/>
                    <a:pt x="14407" y="2162"/>
                    <a:pt x="13180" y="925"/>
                  </a:cubicBezTo>
                  <a:cubicBezTo>
                    <a:pt x="12564" y="310"/>
                    <a:pt x="11758" y="0"/>
                    <a:pt x="10950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7"/>
            <p:cNvSpPr/>
            <p:nvPr/>
          </p:nvSpPr>
          <p:spPr>
            <a:xfrm>
              <a:off x="6696680" y="1551338"/>
              <a:ext cx="260218" cy="260454"/>
            </a:xfrm>
            <a:custGeom>
              <a:avLst/>
              <a:gdLst/>
              <a:ahLst/>
              <a:cxnLst/>
              <a:rect l="l" t="t" r="r" b="b"/>
              <a:pathLst>
                <a:path w="9932" h="9941">
                  <a:moveTo>
                    <a:pt x="5464" y="0"/>
                  </a:moveTo>
                  <a:lnTo>
                    <a:pt x="1" y="5464"/>
                  </a:lnTo>
                  <a:lnTo>
                    <a:pt x="4468" y="9940"/>
                  </a:lnTo>
                  <a:lnTo>
                    <a:pt x="9931" y="4477"/>
                  </a:lnTo>
                  <a:lnTo>
                    <a:pt x="546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7"/>
            <p:cNvSpPr/>
            <p:nvPr/>
          </p:nvSpPr>
          <p:spPr>
            <a:xfrm>
              <a:off x="6638175" y="1500982"/>
              <a:ext cx="377725" cy="361717"/>
            </a:xfrm>
            <a:custGeom>
              <a:avLst/>
              <a:gdLst/>
              <a:ahLst/>
              <a:cxnLst/>
              <a:rect l="l" t="t" r="r" b="b"/>
              <a:pathLst>
                <a:path w="14417" h="13806">
                  <a:moveTo>
                    <a:pt x="3467" y="0"/>
                  </a:moveTo>
                  <a:cubicBezTo>
                    <a:pt x="2659" y="0"/>
                    <a:pt x="1853" y="310"/>
                    <a:pt x="1237" y="925"/>
                  </a:cubicBezTo>
                  <a:cubicBezTo>
                    <a:pt x="0" y="2162"/>
                    <a:pt x="0" y="4146"/>
                    <a:pt x="1218" y="5383"/>
                  </a:cubicBezTo>
                  <a:lnTo>
                    <a:pt x="8713" y="12878"/>
                  </a:lnTo>
                  <a:cubicBezTo>
                    <a:pt x="9327" y="13497"/>
                    <a:pt x="10135" y="13806"/>
                    <a:pt x="10943" y="13806"/>
                  </a:cubicBezTo>
                  <a:cubicBezTo>
                    <a:pt x="11752" y="13806"/>
                    <a:pt x="12562" y="13497"/>
                    <a:pt x="13180" y="12878"/>
                  </a:cubicBezTo>
                  <a:cubicBezTo>
                    <a:pt x="14417" y="11642"/>
                    <a:pt x="14417" y="9638"/>
                    <a:pt x="13180" y="8402"/>
                  </a:cubicBezTo>
                  <a:lnTo>
                    <a:pt x="5685" y="916"/>
                  </a:lnTo>
                  <a:cubicBezTo>
                    <a:pt x="5069" y="305"/>
                    <a:pt x="4267" y="0"/>
                    <a:pt x="34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7"/>
            <p:cNvSpPr/>
            <p:nvPr/>
          </p:nvSpPr>
          <p:spPr>
            <a:xfrm>
              <a:off x="6752931" y="1608847"/>
              <a:ext cx="146458" cy="144179"/>
            </a:xfrm>
            <a:custGeom>
              <a:avLst/>
              <a:gdLst/>
              <a:ahLst/>
              <a:cxnLst/>
              <a:rect l="l" t="t" r="r" b="b"/>
              <a:pathLst>
                <a:path w="5590" h="5503">
                  <a:moveTo>
                    <a:pt x="2349" y="0"/>
                  </a:moveTo>
                  <a:cubicBezTo>
                    <a:pt x="2249" y="0"/>
                    <a:pt x="2148" y="39"/>
                    <a:pt x="2071" y="115"/>
                  </a:cubicBezTo>
                  <a:lnTo>
                    <a:pt x="154" y="2032"/>
                  </a:lnTo>
                  <a:cubicBezTo>
                    <a:pt x="1" y="2186"/>
                    <a:pt x="1" y="2435"/>
                    <a:pt x="154" y="2588"/>
                  </a:cubicBezTo>
                  <a:lnTo>
                    <a:pt x="2963" y="5387"/>
                  </a:lnTo>
                  <a:cubicBezTo>
                    <a:pt x="3039" y="5464"/>
                    <a:pt x="3140" y="5502"/>
                    <a:pt x="3241" y="5502"/>
                  </a:cubicBezTo>
                  <a:cubicBezTo>
                    <a:pt x="3341" y="5502"/>
                    <a:pt x="3442" y="5464"/>
                    <a:pt x="3519" y="5387"/>
                  </a:cubicBezTo>
                  <a:lnTo>
                    <a:pt x="5436" y="3470"/>
                  </a:lnTo>
                  <a:cubicBezTo>
                    <a:pt x="5589" y="3317"/>
                    <a:pt x="5589" y="3068"/>
                    <a:pt x="5436" y="2914"/>
                  </a:cubicBezTo>
                  <a:lnTo>
                    <a:pt x="2627" y="115"/>
                  </a:lnTo>
                  <a:cubicBezTo>
                    <a:pt x="2551" y="39"/>
                    <a:pt x="2450" y="0"/>
                    <a:pt x="23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7"/>
            <p:cNvSpPr/>
            <p:nvPr/>
          </p:nvSpPr>
          <p:spPr>
            <a:xfrm>
              <a:off x="6797393" y="1608847"/>
              <a:ext cx="101735" cy="144414"/>
            </a:xfrm>
            <a:custGeom>
              <a:avLst/>
              <a:gdLst/>
              <a:ahLst/>
              <a:cxnLst/>
              <a:rect l="l" t="t" r="r" b="b"/>
              <a:pathLst>
                <a:path w="3883" h="5512">
                  <a:moveTo>
                    <a:pt x="652" y="0"/>
                  </a:moveTo>
                  <a:cubicBezTo>
                    <a:pt x="552" y="0"/>
                    <a:pt x="451" y="39"/>
                    <a:pt x="374" y="115"/>
                  </a:cubicBezTo>
                  <a:lnTo>
                    <a:pt x="1" y="480"/>
                  </a:lnTo>
                  <a:lnTo>
                    <a:pt x="1247" y="1726"/>
                  </a:lnTo>
                  <a:cubicBezTo>
                    <a:pt x="2052" y="2540"/>
                    <a:pt x="2052" y="3854"/>
                    <a:pt x="1247" y="4668"/>
                  </a:cubicBezTo>
                  <a:lnTo>
                    <a:pt x="882" y="5023"/>
                  </a:lnTo>
                  <a:lnTo>
                    <a:pt x="1256" y="5397"/>
                  </a:lnTo>
                  <a:cubicBezTo>
                    <a:pt x="1333" y="5474"/>
                    <a:pt x="1434" y="5512"/>
                    <a:pt x="1534" y="5512"/>
                  </a:cubicBezTo>
                  <a:cubicBezTo>
                    <a:pt x="1635" y="5512"/>
                    <a:pt x="1735" y="5474"/>
                    <a:pt x="1812" y="5397"/>
                  </a:cubicBezTo>
                  <a:lnTo>
                    <a:pt x="3729" y="3480"/>
                  </a:lnTo>
                  <a:cubicBezTo>
                    <a:pt x="3883" y="3326"/>
                    <a:pt x="3883" y="3077"/>
                    <a:pt x="3729" y="2924"/>
                  </a:cubicBezTo>
                  <a:lnTo>
                    <a:pt x="930" y="115"/>
                  </a:lnTo>
                  <a:cubicBezTo>
                    <a:pt x="854" y="39"/>
                    <a:pt x="753" y="0"/>
                    <a:pt x="6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7"/>
            <p:cNvSpPr/>
            <p:nvPr/>
          </p:nvSpPr>
          <p:spPr>
            <a:xfrm>
              <a:off x="6697309" y="1620087"/>
              <a:ext cx="22270" cy="18654"/>
            </a:xfrm>
            <a:custGeom>
              <a:avLst/>
              <a:gdLst/>
              <a:ahLst/>
              <a:cxnLst/>
              <a:rect l="l" t="t" r="r" b="b"/>
              <a:pathLst>
                <a:path w="850" h="712">
                  <a:moveTo>
                    <a:pt x="402" y="0"/>
                  </a:moveTo>
                  <a:cubicBezTo>
                    <a:pt x="184" y="0"/>
                    <a:pt x="1" y="283"/>
                    <a:pt x="207" y="482"/>
                  </a:cubicBezTo>
                  <a:lnTo>
                    <a:pt x="351" y="626"/>
                  </a:lnTo>
                  <a:cubicBezTo>
                    <a:pt x="399" y="683"/>
                    <a:pt x="475" y="712"/>
                    <a:pt x="542" y="712"/>
                  </a:cubicBezTo>
                  <a:cubicBezTo>
                    <a:pt x="619" y="712"/>
                    <a:pt x="696" y="683"/>
                    <a:pt x="744" y="626"/>
                  </a:cubicBezTo>
                  <a:cubicBezTo>
                    <a:pt x="849" y="520"/>
                    <a:pt x="849" y="338"/>
                    <a:pt x="744" y="233"/>
                  </a:cubicBezTo>
                  <a:lnTo>
                    <a:pt x="600" y="89"/>
                  </a:lnTo>
                  <a:cubicBezTo>
                    <a:pt x="537" y="26"/>
                    <a:pt x="468" y="0"/>
                    <a:pt x="4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7"/>
            <p:cNvSpPr/>
            <p:nvPr/>
          </p:nvSpPr>
          <p:spPr>
            <a:xfrm>
              <a:off x="6690995" y="1582123"/>
              <a:ext cx="22296" cy="18707"/>
            </a:xfrm>
            <a:custGeom>
              <a:avLst/>
              <a:gdLst/>
              <a:ahLst/>
              <a:cxnLst/>
              <a:rect l="l" t="t" r="r" b="b"/>
              <a:pathLst>
                <a:path w="851" h="714">
                  <a:moveTo>
                    <a:pt x="401" y="1"/>
                  </a:moveTo>
                  <a:cubicBezTo>
                    <a:pt x="184" y="1"/>
                    <a:pt x="1" y="278"/>
                    <a:pt x="199" y="484"/>
                  </a:cubicBezTo>
                  <a:lnTo>
                    <a:pt x="342" y="627"/>
                  </a:lnTo>
                  <a:cubicBezTo>
                    <a:pt x="400" y="685"/>
                    <a:pt x="472" y="714"/>
                    <a:pt x="544" y="714"/>
                  </a:cubicBezTo>
                  <a:cubicBezTo>
                    <a:pt x="616" y="714"/>
                    <a:pt x="687" y="685"/>
                    <a:pt x="745" y="627"/>
                  </a:cubicBezTo>
                  <a:cubicBezTo>
                    <a:pt x="850" y="522"/>
                    <a:pt x="850" y="340"/>
                    <a:pt x="745" y="234"/>
                  </a:cubicBezTo>
                  <a:lnTo>
                    <a:pt x="601" y="91"/>
                  </a:lnTo>
                  <a:cubicBezTo>
                    <a:pt x="538" y="27"/>
                    <a:pt x="468" y="1"/>
                    <a:pt x="4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7"/>
            <p:cNvSpPr/>
            <p:nvPr/>
          </p:nvSpPr>
          <p:spPr>
            <a:xfrm>
              <a:off x="6724190" y="1548771"/>
              <a:ext cx="22244" cy="18654"/>
            </a:xfrm>
            <a:custGeom>
              <a:avLst/>
              <a:gdLst/>
              <a:ahLst/>
              <a:cxnLst/>
              <a:rect l="l" t="t" r="r" b="b"/>
              <a:pathLst>
                <a:path w="849" h="712">
                  <a:moveTo>
                    <a:pt x="405" y="0"/>
                  </a:moveTo>
                  <a:cubicBezTo>
                    <a:pt x="189" y="0"/>
                    <a:pt x="1" y="283"/>
                    <a:pt x="206" y="482"/>
                  </a:cubicBezTo>
                  <a:lnTo>
                    <a:pt x="350" y="625"/>
                  </a:lnTo>
                  <a:cubicBezTo>
                    <a:pt x="398" y="683"/>
                    <a:pt x="475" y="712"/>
                    <a:pt x="542" y="712"/>
                  </a:cubicBezTo>
                  <a:cubicBezTo>
                    <a:pt x="619" y="712"/>
                    <a:pt x="695" y="683"/>
                    <a:pt x="743" y="625"/>
                  </a:cubicBezTo>
                  <a:cubicBezTo>
                    <a:pt x="849" y="520"/>
                    <a:pt x="849" y="338"/>
                    <a:pt x="743" y="232"/>
                  </a:cubicBezTo>
                  <a:lnTo>
                    <a:pt x="599" y="89"/>
                  </a:lnTo>
                  <a:cubicBezTo>
                    <a:pt x="539" y="26"/>
                    <a:pt x="471" y="0"/>
                    <a:pt x="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7"/>
            <p:cNvSpPr/>
            <p:nvPr/>
          </p:nvSpPr>
          <p:spPr>
            <a:xfrm>
              <a:off x="6729902" y="1587782"/>
              <a:ext cx="22322" cy="18576"/>
            </a:xfrm>
            <a:custGeom>
              <a:avLst/>
              <a:gdLst/>
              <a:ahLst/>
              <a:cxnLst/>
              <a:rect l="l" t="t" r="r" b="b"/>
              <a:pathLst>
                <a:path w="852" h="709">
                  <a:moveTo>
                    <a:pt x="406" y="1"/>
                  </a:moveTo>
                  <a:cubicBezTo>
                    <a:pt x="187" y="1"/>
                    <a:pt x="0" y="281"/>
                    <a:pt x="199" y="488"/>
                  </a:cubicBezTo>
                  <a:lnTo>
                    <a:pt x="343" y="632"/>
                  </a:lnTo>
                  <a:cubicBezTo>
                    <a:pt x="401" y="680"/>
                    <a:pt x="468" y="708"/>
                    <a:pt x="544" y="708"/>
                  </a:cubicBezTo>
                  <a:cubicBezTo>
                    <a:pt x="621" y="708"/>
                    <a:pt x="688" y="680"/>
                    <a:pt x="746" y="632"/>
                  </a:cubicBezTo>
                  <a:cubicBezTo>
                    <a:pt x="851" y="517"/>
                    <a:pt x="851" y="344"/>
                    <a:pt x="746" y="229"/>
                  </a:cubicBezTo>
                  <a:lnTo>
                    <a:pt x="602" y="85"/>
                  </a:lnTo>
                  <a:cubicBezTo>
                    <a:pt x="540" y="26"/>
                    <a:pt x="472" y="1"/>
                    <a:pt x="4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7"/>
            <p:cNvSpPr/>
            <p:nvPr/>
          </p:nvSpPr>
          <p:spPr>
            <a:xfrm>
              <a:off x="6762285" y="1555137"/>
              <a:ext cx="22322" cy="18812"/>
            </a:xfrm>
            <a:custGeom>
              <a:avLst/>
              <a:gdLst/>
              <a:ahLst/>
              <a:cxnLst/>
              <a:rect l="l" t="t" r="r" b="b"/>
              <a:pathLst>
                <a:path w="852" h="718">
                  <a:moveTo>
                    <a:pt x="407" y="1"/>
                  </a:moveTo>
                  <a:cubicBezTo>
                    <a:pt x="188" y="1"/>
                    <a:pt x="1" y="281"/>
                    <a:pt x="200" y="488"/>
                  </a:cubicBezTo>
                  <a:lnTo>
                    <a:pt x="344" y="632"/>
                  </a:lnTo>
                  <a:cubicBezTo>
                    <a:pt x="401" y="680"/>
                    <a:pt x="468" y="708"/>
                    <a:pt x="545" y="718"/>
                  </a:cubicBezTo>
                  <a:cubicBezTo>
                    <a:pt x="622" y="718"/>
                    <a:pt x="689" y="680"/>
                    <a:pt x="746" y="632"/>
                  </a:cubicBezTo>
                  <a:cubicBezTo>
                    <a:pt x="852" y="517"/>
                    <a:pt x="852" y="344"/>
                    <a:pt x="746" y="229"/>
                  </a:cubicBezTo>
                  <a:lnTo>
                    <a:pt x="602" y="85"/>
                  </a:lnTo>
                  <a:cubicBezTo>
                    <a:pt x="541" y="26"/>
                    <a:pt x="472" y="1"/>
                    <a:pt x="4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7"/>
            <p:cNvSpPr/>
            <p:nvPr/>
          </p:nvSpPr>
          <p:spPr>
            <a:xfrm>
              <a:off x="6866508" y="1789208"/>
              <a:ext cx="22322" cy="18812"/>
            </a:xfrm>
            <a:custGeom>
              <a:avLst/>
              <a:gdLst/>
              <a:ahLst/>
              <a:cxnLst/>
              <a:rect l="l" t="t" r="r" b="b"/>
              <a:pathLst>
                <a:path w="852" h="718">
                  <a:moveTo>
                    <a:pt x="407" y="0"/>
                  </a:moveTo>
                  <a:cubicBezTo>
                    <a:pt x="188" y="0"/>
                    <a:pt x="1" y="281"/>
                    <a:pt x="200" y="487"/>
                  </a:cubicBezTo>
                  <a:lnTo>
                    <a:pt x="344" y="631"/>
                  </a:lnTo>
                  <a:cubicBezTo>
                    <a:pt x="401" y="679"/>
                    <a:pt x="468" y="708"/>
                    <a:pt x="545" y="717"/>
                  </a:cubicBezTo>
                  <a:cubicBezTo>
                    <a:pt x="622" y="717"/>
                    <a:pt x="689" y="679"/>
                    <a:pt x="746" y="631"/>
                  </a:cubicBezTo>
                  <a:cubicBezTo>
                    <a:pt x="852" y="516"/>
                    <a:pt x="852" y="344"/>
                    <a:pt x="746" y="229"/>
                  </a:cubicBezTo>
                  <a:lnTo>
                    <a:pt x="602" y="85"/>
                  </a:lnTo>
                  <a:cubicBezTo>
                    <a:pt x="541" y="25"/>
                    <a:pt x="472" y="0"/>
                    <a:pt x="4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7"/>
            <p:cNvSpPr/>
            <p:nvPr/>
          </p:nvSpPr>
          <p:spPr>
            <a:xfrm>
              <a:off x="6903450" y="1794998"/>
              <a:ext cx="23554" cy="19309"/>
            </a:xfrm>
            <a:custGeom>
              <a:avLst/>
              <a:gdLst/>
              <a:ahLst/>
              <a:cxnLst/>
              <a:rect l="l" t="t" r="r" b="b"/>
              <a:pathLst>
                <a:path w="899" h="737">
                  <a:moveTo>
                    <a:pt x="428" y="1"/>
                  </a:moveTo>
                  <a:cubicBezTo>
                    <a:pt x="203" y="1"/>
                    <a:pt x="1" y="311"/>
                    <a:pt x="247" y="506"/>
                  </a:cubicBezTo>
                  <a:lnTo>
                    <a:pt x="391" y="650"/>
                  </a:lnTo>
                  <a:cubicBezTo>
                    <a:pt x="438" y="707"/>
                    <a:pt x="515" y="736"/>
                    <a:pt x="592" y="736"/>
                  </a:cubicBezTo>
                  <a:cubicBezTo>
                    <a:pt x="659" y="736"/>
                    <a:pt x="736" y="707"/>
                    <a:pt x="784" y="650"/>
                  </a:cubicBezTo>
                  <a:cubicBezTo>
                    <a:pt x="899" y="544"/>
                    <a:pt x="899" y="362"/>
                    <a:pt x="784" y="257"/>
                  </a:cubicBezTo>
                  <a:lnTo>
                    <a:pt x="640" y="113"/>
                  </a:lnTo>
                  <a:cubicBezTo>
                    <a:pt x="576" y="33"/>
                    <a:pt x="501" y="1"/>
                    <a:pt x="4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7"/>
            <p:cNvSpPr/>
            <p:nvPr/>
          </p:nvSpPr>
          <p:spPr>
            <a:xfrm>
              <a:off x="6937877" y="1762432"/>
              <a:ext cx="22270" cy="18707"/>
            </a:xfrm>
            <a:custGeom>
              <a:avLst/>
              <a:gdLst/>
              <a:ahLst/>
              <a:cxnLst/>
              <a:rect l="l" t="t" r="r" b="b"/>
              <a:pathLst>
                <a:path w="850" h="714">
                  <a:moveTo>
                    <a:pt x="400" y="1"/>
                  </a:moveTo>
                  <a:cubicBezTo>
                    <a:pt x="183" y="1"/>
                    <a:pt x="0" y="279"/>
                    <a:pt x="198" y="484"/>
                  </a:cubicBezTo>
                  <a:lnTo>
                    <a:pt x="342" y="628"/>
                  </a:lnTo>
                  <a:cubicBezTo>
                    <a:pt x="399" y="675"/>
                    <a:pt x="466" y="714"/>
                    <a:pt x="543" y="714"/>
                  </a:cubicBezTo>
                  <a:cubicBezTo>
                    <a:pt x="620" y="714"/>
                    <a:pt x="687" y="685"/>
                    <a:pt x="744" y="628"/>
                  </a:cubicBezTo>
                  <a:cubicBezTo>
                    <a:pt x="850" y="513"/>
                    <a:pt x="850" y="340"/>
                    <a:pt x="744" y="235"/>
                  </a:cubicBezTo>
                  <a:lnTo>
                    <a:pt x="601" y="91"/>
                  </a:lnTo>
                  <a:cubicBezTo>
                    <a:pt x="537" y="27"/>
                    <a:pt x="467" y="1"/>
                    <a:pt x="4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7"/>
            <p:cNvSpPr/>
            <p:nvPr/>
          </p:nvSpPr>
          <p:spPr>
            <a:xfrm>
              <a:off x="6898970" y="1756799"/>
              <a:ext cx="22270" cy="18812"/>
            </a:xfrm>
            <a:custGeom>
              <a:avLst/>
              <a:gdLst/>
              <a:ahLst/>
              <a:cxnLst/>
              <a:rect l="l" t="t" r="r" b="b"/>
              <a:pathLst>
                <a:path w="850" h="718">
                  <a:moveTo>
                    <a:pt x="404" y="1"/>
                  </a:moveTo>
                  <a:cubicBezTo>
                    <a:pt x="186" y="1"/>
                    <a:pt x="0" y="281"/>
                    <a:pt x="207" y="488"/>
                  </a:cubicBezTo>
                  <a:lnTo>
                    <a:pt x="351" y="632"/>
                  </a:lnTo>
                  <a:cubicBezTo>
                    <a:pt x="399" y="680"/>
                    <a:pt x="466" y="708"/>
                    <a:pt x="542" y="718"/>
                  </a:cubicBezTo>
                  <a:cubicBezTo>
                    <a:pt x="619" y="718"/>
                    <a:pt x="696" y="680"/>
                    <a:pt x="744" y="632"/>
                  </a:cubicBezTo>
                  <a:cubicBezTo>
                    <a:pt x="849" y="517"/>
                    <a:pt x="849" y="344"/>
                    <a:pt x="744" y="229"/>
                  </a:cubicBezTo>
                  <a:lnTo>
                    <a:pt x="600" y="85"/>
                  </a:lnTo>
                  <a:cubicBezTo>
                    <a:pt x="538" y="26"/>
                    <a:pt x="470" y="1"/>
                    <a:pt x="4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7"/>
            <p:cNvSpPr/>
            <p:nvPr/>
          </p:nvSpPr>
          <p:spPr>
            <a:xfrm>
              <a:off x="6931380" y="1724311"/>
              <a:ext cx="22506" cy="18654"/>
            </a:xfrm>
            <a:custGeom>
              <a:avLst/>
              <a:gdLst/>
              <a:ahLst/>
              <a:cxnLst/>
              <a:rect l="l" t="t" r="r" b="b"/>
              <a:pathLst>
                <a:path w="859" h="712">
                  <a:moveTo>
                    <a:pt x="405" y="0"/>
                  </a:moveTo>
                  <a:cubicBezTo>
                    <a:pt x="189" y="0"/>
                    <a:pt x="1" y="283"/>
                    <a:pt x="206" y="482"/>
                  </a:cubicBezTo>
                  <a:lnTo>
                    <a:pt x="350" y="626"/>
                  </a:lnTo>
                  <a:cubicBezTo>
                    <a:pt x="403" y="683"/>
                    <a:pt x="475" y="712"/>
                    <a:pt x="547" y="712"/>
                  </a:cubicBezTo>
                  <a:cubicBezTo>
                    <a:pt x="619" y="712"/>
                    <a:pt x="690" y="683"/>
                    <a:pt x="743" y="626"/>
                  </a:cubicBezTo>
                  <a:cubicBezTo>
                    <a:pt x="858" y="520"/>
                    <a:pt x="858" y="338"/>
                    <a:pt x="743" y="233"/>
                  </a:cubicBezTo>
                  <a:lnTo>
                    <a:pt x="599" y="89"/>
                  </a:lnTo>
                  <a:cubicBezTo>
                    <a:pt x="539" y="26"/>
                    <a:pt x="471" y="0"/>
                    <a:pt x="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6F98C4F-6B38-417E-84FB-17E1207D806A}"/>
              </a:ext>
            </a:extLst>
          </p:cNvPr>
          <p:cNvSpPr txBox="1"/>
          <p:nvPr/>
        </p:nvSpPr>
        <p:spPr>
          <a:xfrm>
            <a:off x="3394015" y="3073175"/>
            <a:ext cx="23397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spc="15" dirty="0">
                <a:solidFill>
                  <a:schemeClr val="accent5"/>
                </a:solidFill>
                <a:latin typeface="+mn-lt"/>
                <a:ea typeface="Times New Roman" panose="02020603050405020304" pitchFamily="18" charset="0"/>
              </a:rPr>
              <a:t>1 Инфузия</a:t>
            </a:r>
          </a:p>
          <a:p>
            <a:pPr algn="ctr"/>
            <a:endParaRPr lang="ru-RU" sz="1200" spc="15" dirty="0">
              <a:solidFill>
                <a:schemeClr val="accent5"/>
              </a:solidFill>
              <a:latin typeface="+mn-lt"/>
              <a:ea typeface="Times New Roman" panose="02020603050405020304" pitchFamily="18" charset="0"/>
            </a:endParaRPr>
          </a:p>
          <a:p>
            <a:pPr algn="ctr"/>
            <a:r>
              <a:rPr lang="ru-RU" sz="1200" spc="15" dirty="0">
                <a:solidFill>
                  <a:schemeClr val="accent5"/>
                </a:solidFill>
                <a:latin typeface="+mn-lt"/>
                <a:ea typeface="Times New Roman" panose="02020603050405020304" pitchFamily="18" charset="0"/>
              </a:rPr>
              <a:t>В</a:t>
            </a:r>
            <a:r>
              <a:rPr lang="ru-RU" sz="1200" spc="15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ведение в кровеносную систему пациента лекарственных средств</a:t>
            </a:r>
            <a:r>
              <a:rPr lang="ru-RU" sz="1200" spc="15" dirty="0">
                <a:solidFill>
                  <a:schemeClr val="accent5"/>
                </a:solidFill>
                <a:latin typeface="+mn-lt"/>
                <a:ea typeface="Times New Roman" panose="02020603050405020304" pitchFamily="18" charset="0"/>
              </a:rPr>
              <a:t> с</a:t>
            </a:r>
            <a:r>
              <a:rPr lang="ru-RU" sz="1200" spc="15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 помощью капельницы </a:t>
            </a:r>
            <a:endParaRPr lang="ru-RU" sz="12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60882F-FA0F-4BD0-96D2-8F06F847636B}"/>
              </a:ext>
            </a:extLst>
          </p:cNvPr>
          <p:cNvSpPr txBox="1"/>
          <p:nvPr/>
        </p:nvSpPr>
        <p:spPr>
          <a:xfrm>
            <a:off x="6093374" y="3075758"/>
            <a:ext cx="27214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5"/>
                </a:solidFill>
                <a:latin typeface="+mn-lt"/>
                <a:ea typeface="Times New Roman" panose="02020603050405020304" pitchFamily="18" charset="0"/>
              </a:rPr>
              <a:t>Курс инфузий 5+</a:t>
            </a:r>
          </a:p>
          <a:p>
            <a:pPr algn="ctr"/>
            <a:endParaRPr lang="ru-RU" sz="1200" dirty="0">
              <a:solidFill>
                <a:schemeClr val="accent5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Сбалансированный курс </a:t>
            </a:r>
            <a:r>
              <a:rPr lang="ru-RU" sz="1200" dirty="0" err="1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инфузионно</a:t>
            </a:r>
            <a:r>
              <a:rPr lang="ru-RU" sz="1200" dirty="0">
                <a:solidFill>
                  <a:schemeClr val="accent5"/>
                </a:solidFill>
                <a:effectLst/>
                <a:latin typeface="+mn-lt"/>
                <a:ea typeface="Times New Roman" panose="02020603050405020304" pitchFamily="18" charset="0"/>
              </a:rPr>
              <a:t>-капельной терапии, направленный на лечение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4"/>
          <p:cNvSpPr>
            <a:spLocks noGrp="1" noEditPoints="1"/>
          </p:cNvSpPr>
          <p:nvPr>
            <p:ph type="title"/>
          </p:nvPr>
        </p:nvSpPr>
        <p:spPr>
          <a:xfrm>
            <a:off x="0" y="3893943"/>
            <a:ext cx="9144000" cy="644817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+mj-lt"/>
              </a:rPr>
              <a:t>Итого:              4 508 550 руб.</a:t>
            </a:r>
            <a:r>
              <a:rPr lang="ru-RU" sz="2800" dirty="0"/>
              <a:t> </a:t>
            </a:r>
            <a:endParaRPr sz="2800" dirty="0"/>
          </a:p>
        </p:txBody>
      </p:sp>
      <p:sp>
        <p:nvSpPr>
          <p:cNvPr id="551" name="Google Shape;551;p44"/>
          <p:cNvSpPr>
            <a:spLocks noGrp="1" noEditPoints="1"/>
          </p:cNvSpPr>
          <p:nvPr>
            <p:ph type="body" idx="1"/>
          </p:nvPr>
        </p:nvSpPr>
        <p:spPr>
          <a:xfrm>
            <a:off x="712500" y="109784"/>
            <a:ext cx="7719000" cy="4011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latin typeface="+mj-lt"/>
              </a:rPr>
              <a:t>Инвестиции  для открытия клиники </a:t>
            </a:r>
            <a:endParaRPr sz="2000" b="1" dirty="0">
              <a:latin typeface="+mj-lt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43BAF7D-4B5D-401C-A42A-142E67A59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80824"/>
              </p:ext>
            </p:extLst>
          </p:nvPr>
        </p:nvGraphicFramePr>
        <p:xfrm>
          <a:off x="1641475" y="685895"/>
          <a:ext cx="5861050" cy="3208050"/>
        </p:xfrm>
        <a:graphic>
          <a:graphicData uri="http://schemas.openxmlformats.org/drawingml/2006/table">
            <a:tbl>
              <a:tblPr firstRow="1" firstCol="1" bandRow="1">
                <a:tableStyleId>{7C85DCE7-1E49-41FC-B437-AEF1DC2B1E36}</a:tableStyleId>
              </a:tblPr>
              <a:tblGrid>
                <a:gridCol w="4375392">
                  <a:extLst>
                    <a:ext uri="{9D8B030D-6E8A-4147-A177-3AD203B41FA5}">
                      <a16:colId xmlns:a16="http://schemas.microsoft.com/office/drawing/2014/main" val="3053141791"/>
                    </a:ext>
                  </a:extLst>
                </a:gridCol>
                <a:gridCol w="1485658">
                  <a:extLst>
                    <a:ext uri="{9D8B030D-6E8A-4147-A177-3AD203B41FA5}">
                      <a16:colId xmlns:a16="http://schemas.microsoft.com/office/drawing/2014/main" val="3173661316"/>
                    </a:ext>
                  </a:extLst>
                </a:gridCol>
              </a:tblGrid>
              <a:tr h="178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Сумма, руб.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3297282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Регистрация ИП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25 000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707196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Госпошлина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4 000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5880568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Печать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2 800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2474986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Услуги нотариуса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5 000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2691930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Уставный капитал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10 000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4971082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Расчетный счёт в банке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3 200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7408243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Паушальный взнос</a:t>
                      </a:r>
                      <a:endParaRPr lang="ru-RU" sz="110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1 500 000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2750505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Ремонт помещения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1 100 000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7289221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Установка системы противопожарной безопасности</a:t>
                      </a:r>
                      <a:endParaRPr lang="ru-RU" sz="110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25 000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7911736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Установка системы видеонаблюдения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20 500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0541594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Установка системы тепловой завесы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6 300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1724377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Установка пандуса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3 500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4857527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Спецодежда с логотипом</a:t>
                      </a:r>
                      <a:endParaRPr lang="ru-RU" sz="110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30 000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2331629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Установка вывески</a:t>
                      </a:r>
                      <a:endParaRPr lang="ru-RU" sz="110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20 000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8975450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Получение лицензии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7 500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1118321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Мебель</a:t>
                      </a: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912 750</a:t>
                      </a: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9962651"/>
                  </a:ext>
                </a:extLst>
              </a:tr>
              <a:tr h="178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Медицинское оборудование</a:t>
                      </a: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833 000</a:t>
                      </a:r>
                    </a:p>
                  </a:txBody>
                  <a:tcPr marL="56882" marR="56882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81275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F49D7B5-D18B-4796-A71B-148F848EF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500" y="302816"/>
            <a:ext cx="7719000" cy="438047"/>
          </a:xfrm>
        </p:spPr>
        <p:txBody>
          <a:bodyPr/>
          <a:lstStyle/>
          <a:p>
            <a:pPr marL="139700" indent="0">
              <a:buNone/>
            </a:pPr>
            <a:r>
              <a:rPr lang="ru-RU" sz="2000" b="1" dirty="0">
                <a:latin typeface="+mj-lt"/>
              </a:rPr>
              <a:t>План финансовых результатов клиники «</a:t>
            </a:r>
            <a:r>
              <a:rPr lang="en-US" sz="2000" b="1" dirty="0">
                <a:latin typeface="+mj-lt"/>
              </a:rPr>
              <a:t>Clean Clinic</a:t>
            </a:r>
            <a:r>
              <a:rPr lang="ru-RU" sz="2000" b="1" dirty="0">
                <a:latin typeface="+mj-lt"/>
              </a:rPr>
              <a:t>»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002FEE-DB53-4AAE-8E46-4F515BEC6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434542"/>
              </p:ext>
            </p:extLst>
          </p:nvPr>
        </p:nvGraphicFramePr>
        <p:xfrm>
          <a:off x="819770" y="1062434"/>
          <a:ext cx="7560000" cy="3166667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2745373769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061728653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89981781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086724575"/>
                    </a:ext>
                  </a:extLst>
                </a:gridCol>
              </a:tblGrid>
              <a:tr h="424159"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/>
                          </a:solidFill>
                          <a:latin typeface="+mn-lt"/>
                        </a:rPr>
                        <a:t>Наименование показателей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/>
                          </a:solidFill>
                          <a:latin typeface="+mn-lt"/>
                        </a:rPr>
                        <a:t>Период (по годам)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3530260"/>
                  </a:ext>
                </a:extLst>
              </a:tr>
              <a:tr h="42415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2305932"/>
                  </a:ext>
                </a:extLst>
              </a:tr>
              <a:tr h="52293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2"/>
                          </a:solidFill>
                          <a:latin typeface="+mn-lt"/>
                        </a:rPr>
                        <a:t>Объем продаж (без НДС и акцизов), руб.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11 646 000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24 813 000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35 288 000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1871680"/>
                  </a:ext>
                </a:extLst>
              </a:tr>
              <a:tr h="42415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2"/>
                          </a:solidFill>
                          <a:latin typeface="+mn-lt"/>
                        </a:rPr>
                        <a:t>Валовая прибыль, руб.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10 670 000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23 036 000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32 795 000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088056"/>
                  </a:ext>
                </a:extLst>
              </a:tr>
              <a:tr h="42415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2"/>
                          </a:solidFill>
                          <a:latin typeface="+mn-lt"/>
                        </a:rPr>
                        <a:t>Прибыль от продаж, руб.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995 000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13 056 000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22 523 000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624699"/>
                  </a:ext>
                </a:extLst>
              </a:tr>
              <a:tr h="52293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2"/>
                          </a:solidFill>
                          <a:latin typeface="+mn-lt"/>
                        </a:rPr>
                        <a:t>Налог на прибыль (УСН 6%), руб.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483 000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1 271 000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2 117 000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500728"/>
                  </a:ext>
                </a:extLst>
              </a:tr>
              <a:tr h="42415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2"/>
                          </a:solidFill>
                          <a:latin typeface="+mn-lt"/>
                        </a:rPr>
                        <a:t>Чистая прибыль, руб.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512 000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11 785 000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20 406 000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661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075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6750" y="983073"/>
            <a:ext cx="5476875" cy="357203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776" name="Google Shape;776;p57"/>
          <p:cNvGrpSpPr/>
          <p:nvPr/>
        </p:nvGrpSpPr>
        <p:grpSpPr>
          <a:xfrm>
            <a:off x="487680" y="914398"/>
            <a:ext cx="5793105" cy="3817619"/>
            <a:chOff x="3336600" y="3459154"/>
            <a:chExt cx="336250" cy="677596"/>
          </a:xfrm>
        </p:grpSpPr>
        <p:sp>
          <p:nvSpPr>
            <p:cNvPr id="777" name="Google Shape;777;p57"/>
            <p:cNvSpPr/>
            <p:nvPr/>
          </p:nvSpPr>
          <p:spPr>
            <a:xfrm>
              <a:off x="3336600" y="3459154"/>
              <a:ext cx="336250" cy="677596"/>
            </a:xfrm>
            <a:custGeom>
              <a:avLst/>
              <a:gdLst/>
              <a:ahLst/>
              <a:cxnLst/>
              <a:rect l="l" t="t" r="r" b="b"/>
              <a:pathLst>
                <a:path w="13450" h="26732">
                  <a:moveTo>
                    <a:pt x="12354" y="461"/>
                  </a:moveTo>
                  <a:cubicBezTo>
                    <a:pt x="12730" y="461"/>
                    <a:pt x="13031" y="762"/>
                    <a:pt x="13031" y="1139"/>
                  </a:cubicBezTo>
                  <a:lnTo>
                    <a:pt x="13031" y="24221"/>
                  </a:lnTo>
                  <a:cubicBezTo>
                    <a:pt x="13031" y="24598"/>
                    <a:pt x="12730" y="24899"/>
                    <a:pt x="12354" y="24899"/>
                  </a:cubicBezTo>
                  <a:lnTo>
                    <a:pt x="1097" y="24899"/>
                  </a:lnTo>
                  <a:cubicBezTo>
                    <a:pt x="720" y="24899"/>
                    <a:pt x="419" y="24598"/>
                    <a:pt x="419" y="24221"/>
                  </a:cubicBezTo>
                  <a:lnTo>
                    <a:pt x="419" y="1139"/>
                  </a:lnTo>
                  <a:cubicBezTo>
                    <a:pt x="419" y="762"/>
                    <a:pt x="720" y="461"/>
                    <a:pt x="1097" y="461"/>
                  </a:cubicBezTo>
                  <a:lnTo>
                    <a:pt x="12354" y="461"/>
                  </a:lnTo>
                  <a:close/>
                  <a:moveTo>
                    <a:pt x="1022" y="0"/>
                  </a:moveTo>
                  <a:cubicBezTo>
                    <a:pt x="461" y="0"/>
                    <a:pt x="1" y="452"/>
                    <a:pt x="1" y="1021"/>
                  </a:cubicBezTo>
                  <a:lnTo>
                    <a:pt x="1" y="25711"/>
                  </a:lnTo>
                  <a:cubicBezTo>
                    <a:pt x="1" y="26280"/>
                    <a:pt x="461" y="26732"/>
                    <a:pt x="1022" y="26732"/>
                  </a:cubicBezTo>
                  <a:lnTo>
                    <a:pt x="12429" y="26732"/>
                  </a:lnTo>
                  <a:cubicBezTo>
                    <a:pt x="12998" y="26732"/>
                    <a:pt x="13450" y="26271"/>
                    <a:pt x="13450" y="25711"/>
                  </a:cubicBezTo>
                  <a:lnTo>
                    <a:pt x="13450" y="1021"/>
                  </a:lnTo>
                  <a:cubicBezTo>
                    <a:pt x="13450" y="452"/>
                    <a:pt x="12998" y="0"/>
                    <a:pt x="12429" y="0"/>
                  </a:cubicBezTo>
                  <a:lnTo>
                    <a:pt x="10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7"/>
            <p:cNvSpPr/>
            <p:nvPr/>
          </p:nvSpPr>
          <p:spPr>
            <a:xfrm>
              <a:off x="3490375" y="4105350"/>
              <a:ext cx="18250" cy="18225"/>
            </a:xfrm>
            <a:custGeom>
              <a:avLst/>
              <a:gdLst/>
              <a:ahLst/>
              <a:cxnLst/>
              <a:rect l="l" t="t" r="r" b="b"/>
              <a:pathLst>
                <a:path w="730" h="729">
                  <a:moveTo>
                    <a:pt x="511" y="84"/>
                  </a:moveTo>
                  <a:cubicBezTo>
                    <a:pt x="587" y="84"/>
                    <a:pt x="645" y="143"/>
                    <a:pt x="645" y="218"/>
                  </a:cubicBezTo>
                  <a:lnTo>
                    <a:pt x="645" y="511"/>
                  </a:lnTo>
                  <a:cubicBezTo>
                    <a:pt x="645" y="586"/>
                    <a:pt x="587" y="653"/>
                    <a:pt x="511" y="653"/>
                  </a:cubicBezTo>
                  <a:lnTo>
                    <a:pt x="219" y="653"/>
                  </a:lnTo>
                  <a:cubicBezTo>
                    <a:pt x="143" y="653"/>
                    <a:pt x="76" y="586"/>
                    <a:pt x="76" y="511"/>
                  </a:cubicBezTo>
                  <a:lnTo>
                    <a:pt x="76" y="218"/>
                  </a:lnTo>
                  <a:cubicBezTo>
                    <a:pt x="76" y="143"/>
                    <a:pt x="143" y="84"/>
                    <a:pt x="219" y="84"/>
                  </a:cubicBezTo>
                  <a:lnTo>
                    <a:pt x="511" y="84"/>
                  </a:lnTo>
                  <a:close/>
                  <a:moveTo>
                    <a:pt x="219" y="0"/>
                  </a:moveTo>
                  <a:cubicBezTo>
                    <a:pt x="101" y="0"/>
                    <a:pt x="1" y="101"/>
                    <a:pt x="1" y="218"/>
                  </a:cubicBezTo>
                  <a:lnTo>
                    <a:pt x="1" y="511"/>
                  </a:lnTo>
                  <a:cubicBezTo>
                    <a:pt x="1" y="628"/>
                    <a:pt x="101" y="729"/>
                    <a:pt x="219" y="729"/>
                  </a:cubicBezTo>
                  <a:lnTo>
                    <a:pt x="511" y="729"/>
                  </a:lnTo>
                  <a:cubicBezTo>
                    <a:pt x="629" y="729"/>
                    <a:pt x="729" y="628"/>
                    <a:pt x="729" y="511"/>
                  </a:cubicBezTo>
                  <a:lnTo>
                    <a:pt x="729" y="218"/>
                  </a:lnTo>
                  <a:cubicBezTo>
                    <a:pt x="729" y="101"/>
                    <a:pt x="629" y="0"/>
                    <a:pt x="511" y="0"/>
                  </a:cubicBezTo>
                  <a:lnTo>
                    <a:pt x="21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9" name="Google Shape;779;p57"/>
          <p:cNvSpPr/>
          <p:nvPr/>
        </p:nvSpPr>
        <p:spPr>
          <a:xfrm>
            <a:off x="0" y="83989"/>
            <a:ext cx="5951220" cy="6176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57"/>
          <p:cNvSpPr>
            <a:spLocks noGrp="1" noEditPoints="1"/>
          </p:cNvSpPr>
          <p:nvPr>
            <p:ph type="title"/>
          </p:nvPr>
        </p:nvSpPr>
        <p:spPr>
          <a:xfrm>
            <a:off x="-81915" y="120408"/>
            <a:ext cx="6362700" cy="564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+mj-lt"/>
              </a:rPr>
              <a:t>Показатели безубыточности клиники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«</a:t>
            </a:r>
            <a:r>
              <a:rPr lang="en-US" sz="2000" dirty="0">
                <a:latin typeface="+mj-lt"/>
              </a:rPr>
              <a:t>Clean Clinic</a:t>
            </a:r>
            <a:r>
              <a:rPr lang="ru-RU" sz="2000" dirty="0">
                <a:latin typeface="+mj-lt"/>
              </a:rPr>
              <a:t>»</a:t>
            </a:r>
            <a:endParaRPr sz="2000" dirty="0">
              <a:latin typeface="+mj-l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FFC4895-2E66-44C2-9AA1-B6E5BF7F88E9}"/>
              </a:ext>
            </a:extLst>
          </p:cNvPr>
          <p:cNvSpPr/>
          <p:nvPr/>
        </p:nvSpPr>
        <p:spPr>
          <a:xfrm>
            <a:off x="6998029" y="267593"/>
            <a:ext cx="1877747" cy="132760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accent5"/>
                </a:solidFill>
              </a:rPr>
              <a:t>Объем безубыточности в натуральном выражении</a:t>
            </a:r>
          </a:p>
          <a:p>
            <a:pPr algn="ctr"/>
            <a:endParaRPr lang="ru-RU" b="1" i="1" dirty="0">
              <a:solidFill>
                <a:schemeClr val="accent5"/>
              </a:solidFill>
            </a:endParaRPr>
          </a:p>
          <a:p>
            <a:pPr algn="ctr"/>
            <a:r>
              <a:rPr lang="ru-RU" b="1" i="1" dirty="0">
                <a:solidFill>
                  <a:schemeClr val="accent5"/>
                </a:solidFill>
              </a:rPr>
              <a:t>588 ед.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5A170E6-4707-472D-9D52-1BFAC5FC504A}"/>
              </a:ext>
            </a:extLst>
          </p:cNvPr>
          <p:cNvSpPr/>
          <p:nvPr/>
        </p:nvSpPr>
        <p:spPr>
          <a:xfrm>
            <a:off x="6998029" y="1820312"/>
            <a:ext cx="1877747" cy="88870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accent5"/>
                </a:solidFill>
              </a:rPr>
              <a:t>Порог рентабельности</a:t>
            </a:r>
          </a:p>
          <a:p>
            <a:pPr algn="ctr"/>
            <a:endParaRPr lang="ru-RU" b="1" i="1" dirty="0">
              <a:solidFill>
                <a:schemeClr val="accent5"/>
              </a:solidFill>
            </a:endParaRPr>
          </a:p>
          <a:p>
            <a:pPr algn="ctr"/>
            <a:r>
              <a:rPr lang="ru-RU" b="1" i="1" dirty="0">
                <a:solidFill>
                  <a:schemeClr val="accent5"/>
                </a:solidFill>
              </a:rPr>
              <a:t>11 214 487 рублей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AAE5DE6-5484-4C71-B28B-CA599D2D07A5}"/>
              </a:ext>
            </a:extLst>
          </p:cNvPr>
          <p:cNvSpPr/>
          <p:nvPr/>
        </p:nvSpPr>
        <p:spPr>
          <a:xfrm>
            <a:off x="6998029" y="2940114"/>
            <a:ext cx="1877747" cy="6594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accent5"/>
                </a:solidFill>
              </a:rPr>
              <a:t>Запас прочности </a:t>
            </a:r>
          </a:p>
          <a:p>
            <a:pPr algn="ctr"/>
            <a:endParaRPr lang="ru-RU" b="1" i="1" dirty="0">
              <a:solidFill>
                <a:schemeClr val="accent5"/>
              </a:solidFill>
            </a:endParaRPr>
          </a:p>
          <a:p>
            <a:pPr algn="ctr"/>
            <a:r>
              <a:rPr lang="ru-RU" b="1" i="1" dirty="0">
                <a:solidFill>
                  <a:schemeClr val="accent5"/>
                </a:solidFill>
              </a:rPr>
              <a:t>19 105 513 рублей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07330D8-5380-499D-9935-7041CE9962AF}"/>
              </a:ext>
            </a:extLst>
          </p:cNvPr>
          <p:cNvSpPr/>
          <p:nvPr/>
        </p:nvSpPr>
        <p:spPr>
          <a:xfrm>
            <a:off x="6998029" y="3830688"/>
            <a:ext cx="1877747" cy="6594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accent5"/>
                </a:solidFill>
              </a:rPr>
              <a:t>Запас прочности</a:t>
            </a:r>
          </a:p>
          <a:p>
            <a:pPr algn="ctr"/>
            <a:endParaRPr lang="ru-RU" b="1" i="1" dirty="0">
              <a:solidFill>
                <a:schemeClr val="accent5"/>
              </a:solidFill>
            </a:endParaRPr>
          </a:p>
          <a:p>
            <a:pPr algn="ctr"/>
            <a:r>
              <a:rPr lang="ru-RU" b="1" i="1" dirty="0">
                <a:solidFill>
                  <a:schemeClr val="accent5"/>
                </a:solidFill>
              </a:rPr>
              <a:t>63%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DE0728-2E00-4742-864A-86F057883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33" y="1197411"/>
            <a:ext cx="5154487" cy="314335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35144A-F485-48AC-BF0F-23170F80E2F1}"/>
              </a:ext>
            </a:extLst>
          </p:cNvPr>
          <p:cNvSpPr/>
          <p:nvPr/>
        </p:nvSpPr>
        <p:spPr>
          <a:xfrm>
            <a:off x="666963" y="1078533"/>
            <a:ext cx="5476662" cy="280869"/>
          </a:xfrm>
          <a:prstGeom prst="rect">
            <a:avLst/>
          </a:prstGeom>
          <a:solidFill>
            <a:schemeClr val="accent2">
              <a:alpha val="57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5"/>
                </a:solidFill>
              </a:rPr>
              <a:t>График безубыточности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16CFF2-36A9-43EC-ABD5-D8D7D6BEC877}"/>
              </a:ext>
            </a:extLst>
          </p:cNvPr>
          <p:cNvSpPr txBox="1"/>
          <p:nvPr/>
        </p:nvSpPr>
        <p:spPr>
          <a:xfrm>
            <a:off x="1159959" y="1342271"/>
            <a:ext cx="5000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/>
              <a:t>Руб.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30D99D-8426-4C0B-8A91-B0082910CC8D}"/>
              </a:ext>
            </a:extLst>
          </p:cNvPr>
          <p:cNvSpPr txBox="1"/>
          <p:nvPr/>
        </p:nvSpPr>
        <p:spPr>
          <a:xfrm>
            <a:off x="5351640" y="3784099"/>
            <a:ext cx="573710" cy="234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/>
              <a:t>Курсы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8569941-999C-49F9-889C-3EFBA5987876}"/>
              </a:ext>
            </a:extLst>
          </p:cNvPr>
          <p:cNvSpPr/>
          <p:nvPr/>
        </p:nvSpPr>
        <p:spPr>
          <a:xfrm>
            <a:off x="1238250" y="1359402"/>
            <a:ext cx="2667000" cy="2586687"/>
          </a:xfrm>
          <a:prstGeom prst="rect">
            <a:avLst/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850D09-B39F-4210-B387-D561C57788F4}"/>
              </a:ext>
            </a:extLst>
          </p:cNvPr>
          <p:cNvSpPr txBox="1"/>
          <p:nvPr/>
        </p:nvSpPr>
        <p:spPr>
          <a:xfrm>
            <a:off x="2706830" y="1324391"/>
            <a:ext cx="12273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Зона убытка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DB9EAB-D840-4BC9-917C-7AF682234A68}"/>
              </a:ext>
            </a:extLst>
          </p:cNvPr>
          <p:cNvSpPr txBox="1"/>
          <p:nvPr/>
        </p:nvSpPr>
        <p:spPr>
          <a:xfrm>
            <a:off x="3895814" y="1324391"/>
            <a:ext cx="14652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Зона прибыли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9"/>
          <p:cNvSpPr>
            <a:spLocks noGrp="1" noEditPoints="1"/>
          </p:cNvSpPr>
          <p:nvPr>
            <p:ph type="title"/>
          </p:nvPr>
        </p:nvSpPr>
        <p:spPr>
          <a:xfrm>
            <a:off x="712575" y="536925"/>
            <a:ext cx="7719000" cy="564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Показатели экономической эффективности</a:t>
            </a:r>
            <a:br>
              <a:rPr lang="ru-RU" sz="2400" dirty="0"/>
            </a:br>
            <a:r>
              <a:rPr lang="ru-RU" sz="2400" dirty="0"/>
              <a:t>клиники «</a:t>
            </a:r>
            <a:r>
              <a:rPr lang="en-US" sz="2400" dirty="0"/>
              <a:t>Clean Clinic</a:t>
            </a:r>
            <a:r>
              <a:rPr lang="ru-RU" sz="2400" dirty="0"/>
              <a:t>»</a:t>
            </a:r>
            <a:endParaRPr sz="2400" dirty="0"/>
          </a:p>
        </p:txBody>
      </p:sp>
      <p:sp>
        <p:nvSpPr>
          <p:cNvPr id="369" name="Google Shape;369;p39"/>
          <p:cNvSpPr>
            <a:spLocks noGrp="1" noEditPoints="1"/>
          </p:cNvSpPr>
          <p:nvPr>
            <p:ph type="subTitle" idx="1"/>
          </p:nvPr>
        </p:nvSpPr>
        <p:spPr>
          <a:xfrm>
            <a:off x="981025" y="2386004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Рентабельность продаж</a:t>
            </a:r>
            <a:endParaRPr dirty="0"/>
          </a:p>
        </p:txBody>
      </p:sp>
      <p:sp>
        <p:nvSpPr>
          <p:cNvPr id="370" name="Google Shape;370;p39"/>
          <p:cNvSpPr>
            <a:spLocks noGrp="1" noEditPoints="1"/>
          </p:cNvSpPr>
          <p:nvPr>
            <p:ph type="subTitle" idx="2"/>
          </p:nvPr>
        </p:nvSpPr>
        <p:spPr>
          <a:xfrm>
            <a:off x="1076570" y="2058129"/>
            <a:ext cx="16458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8,55%</a:t>
            </a:r>
            <a:endParaRPr dirty="0"/>
          </a:p>
        </p:txBody>
      </p:sp>
      <p:sp>
        <p:nvSpPr>
          <p:cNvPr id="371" name="Google Shape;371;p39"/>
          <p:cNvSpPr>
            <a:spLocks noGrp="1" noEditPoints="1"/>
          </p:cNvSpPr>
          <p:nvPr>
            <p:ph type="subTitle" idx="3"/>
          </p:nvPr>
        </p:nvSpPr>
        <p:spPr>
          <a:xfrm>
            <a:off x="981025" y="4133110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Индекс прибыльности</a:t>
            </a:r>
            <a:endParaRPr dirty="0"/>
          </a:p>
        </p:txBody>
      </p:sp>
      <p:sp>
        <p:nvSpPr>
          <p:cNvPr id="372" name="Google Shape;372;p39"/>
          <p:cNvSpPr>
            <a:spLocks noGrp="1" noEditPoints="1"/>
          </p:cNvSpPr>
          <p:nvPr>
            <p:ph type="subTitle" idx="4"/>
          </p:nvPr>
        </p:nvSpPr>
        <p:spPr>
          <a:xfrm>
            <a:off x="1076570" y="3805221"/>
            <a:ext cx="16458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4,87</a:t>
            </a:r>
            <a:endParaRPr dirty="0"/>
          </a:p>
        </p:txBody>
      </p:sp>
      <p:sp>
        <p:nvSpPr>
          <p:cNvPr id="373" name="Google Shape;373;p39"/>
          <p:cNvSpPr>
            <a:spLocks noGrp="1" noEditPoints="1"/>
          </p:cNvSpPr>
          <p:nvPr>
            <p:ph type="subTitle" idx="5"/>
          </p:nvPr>
        </p:nvSpPr>
        <p:spPr>
          <a:xfrm>
            <a:off x="3651375" y="2386004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Рентабельность инвестиций</a:t>
            </a:r>
            <a:endParaRPr dirty="0"/>
          </a:p>
        </p:txBody>
      </p:sp>
      <p:sp>
        <p:nvSpPr>
          <p:cNvPr id="374" name="Google Shape;374;p39"/>
          <p:cNvSpPr>
            <a:spLocks noGrp="1" noEditPoints="1"/>
          </p:cNvSpPr>
          <p:nvPr>
            <p:ph type="subTitle" idx="6"/>
          </p:nvPr>
        </p:nvSpPr>
        <p:spPr>
          <a:xfrm>
            <a:off x="3749175" y="2058129"/>
            <a:ext cx="16458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11,37%</a:t>
            </a:r>
            <a:endParaRPr dirty="0"/>
          </a:p>
        </p:txBody>
      </p:sp>
      <p:sp>
        <p:nvSpPr>
          <p:cNvPr id="375" name="Google Shape;375;p39"/>
          <p:cNvSpPr>
            <a:spLocks noGrp="1" noEditPoints="1"/>
          </p:cNvSpPr>
          <p:nvPr>
            <p:ph type="subTitle" idx="7"/>
          </p:nvPr>
        </p:nvSpPr>
        <p:spPr>
          <a:xfrm>
            <a:off x="3651375" y="4133110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Срок окупаемости, месяцев</a:t>
            </a:r>
            <a:endParaRPr dirty="0"/>
          </a:p>
        </p:txBody>
      </p:sp>
      <p:sp>
        <p:nvSpPr>
          <p:cNvPr id="376" name="Google Shape;376;p39"/>
          <p:cNvSpPr>
            <a:spLocks noGrp="1" noEditPoints="1"/>
          </p:cNvSpPr>
          <p:nvPr>
            <p:ph type="subTitle" idx="8"/>
          </p:nvPr>
        </p:nvSpPr>
        <p:spPr>
          <a:xfrm>
            <a:off x="3749175" y="3805221"/>
            <a:ext cx="16458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9</a:t>
            </a:r>
            <a:endParaRPr dirty="0"/>
          </a:p>
        </p:txBody>
      </p:sp>
      <p:sp>
        <p:nvSpPr>
          <p:cNvPr id="377" name="Google Shape;377;p39"/>
          <p:cNvSpPr>
            <a:spLocks noGrp="1" noEditPoints="1"/>
          </p:cNvSpPr>
          <p:nvPr>
            <p:ph type="subTitle" idx="9"/>
          </p:nvPr>
        </p:nvSpPr>
        <p:spPr>
          <a:xfrm>
            <a:off x="6321725" y="2386004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NPV</a:t>
            </a:r>
            <a:r>
              <a:rPr lang="ru-RU" dirty="0"/>
              <a:t>, рублей</a:t>
            </a:r>
            <a:endParaRPr dirty="0"/>
          </a:p>
        </p:txBody>
      </p:sp>
      <p:sp>
        <p:nvSpPr>
          <p:cNvPr id="378" name="Google Shape;378;p39"/>
          <p:cNvSpPr>
            <a:spLocks noGrp="1" noEditPoints="1"/>
          </p:cNvSpPr>
          <p:nvPr>
            <p:ph type="subTitle" idx="13"/>
          </p:nvPr>
        </p:nvSpPr>
        <p:spPr>
          <a:xfrm>
            <a:off x="6419525" y="2058129"/>
            <a:ext cx="16458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21 950 655</a:t>
            </a:r>
            <a:endParaRPr dirty="0"/>
          </a:p>
        </p:txBody>
      </p:sp>
      <p:sp>
        <p:nvSpPr>
          <p:cNvPr id="379" name="Google Shape;379;p39"/>
          <p:cNvSpPr>
            <a:spLocks noGrp="1" noEditPoints="1"/>
          </p:cNvSpPr>
          <p:nvPr>
            <p:ph type="subTitle" idx="14"/>
          </p:nvPr>
        </p:nvSpPr>
        <p:spPr>
          <a:xfrm>
            <a:off x="6321725" y="4133110"/>
            <a:ext cx="1841400" cy="5649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IRR</a:t>
            </a:r>
            <a:endParaRPr dirty="0"/>
          </a:p>
        </p:txBody>
      </p:sp>
      <p:sp>
        <p:nvSpPr>
          <p:cNvPr id="380" name="Google Shape;380;p39"/>
          <p:cNvSpPr>
            <a:spLocks noGrp="1" noEditPoints="1"/>
          </p:cNvSpPr>
          <p:nvPr>
            <p:ph type="subTitle" idx="15"/>
          </p:nvPr>
        </p:nvSpPr>
        <p:spPr>
          <a:xfrm>
            <a:off x="6419525" y="3805221"/>
            <a:ext cx="1645800" cy="315300"/>
          </a:xfrm>
          <a:prstGeom prst="rect">
            <a:avLst/>
          </a:prstGeom>
          <a:solidFill>
            <a:schemeClr val="lt1"/>
          </a:solidFill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1,22%</a:t>
            </a:r>
            <a:endParaRPr dirty="0"/>
          </a:p>
        </p:txBody>
      </p:sp>
      <p:grpSp>
        <p:nvGrpSpPr>
          <p:cNvPr id="100" name="Google Shape;5792;p71">
            <a:extLst>
              <a:ext uri="{FF2B5EF4-FFF2-40B4-BE49-F238E27FC236}">
                <a16:creationId xmlns:a16="http://schemas.microsoft.com/office/drawing/2014/main" id="{EC25DE48-7302-4B54-9F67-4F8B2279F5EF}"/>
              </a:ext>
            </a:extLst>
          </p:cNvPr>
          <p:cNvGrpSpPr/>
          <p:nvPr/>
        </p:nvGrpSpPr>
        <p:grpSpPr>
          <a:xfrm>
            <a:off x="4375967" y="3227746"/>
            <a:ext cx="392065" cy="387887"/>
            <a:chOff x="4644406" y="4162322"/>
            <a:chExt cx="392065" cy="387887"/>
          </a:xfrm>
        </p:grpSpPr>
        <p:sp>
          <p:nvSpPr>
            <p:cNvPr id="101" name="Google Shape;5793;p71">
              <a:extLst>
                <a:ext uri="{FF2B5EF4-FFF2-40B4-BE49-F238E27FC236}">
                  <a16:creationId xmlns:a16="http://schemas.microsoft.com/office/drawing/2014/main" id="{3BBCB007-61C1-4DA6-A1A9-D535E78EB508}"/>
                </a:ext>
              </a:extLst>
            </p:cNvPr>
            <p:cNvSpPr/>
            <p:nvPr/>
          </p:nvSpPr>
          <p:spPr>
            <a:xfrm>
              <a:off x="4644406" y="4334118"/>
              <a:ext cx="217326" cy="216065"/>
            </a:xfrm>
            <a:custGeom>
              <a:avLst/>
              <a:gdLst/>
              <a:ahLst/>
              <a:cxnLst/>
              <a:rect l="l" t="t" r="r" b="b"/>
              <a:pathLst>
                <a:path w="8272" h="8224">
                  <a:moveTo>
                    <a:pt x="7397" y="1"/>
                  </a:moveTo>
                  <a:lnTo>
                    <a:pt x="4456" y="2942"/>
                  </a:lnTo>
                  <a:cubicBezTo>
                    <a:pt x="3860" y="3538"/>
                    <a:pt x="3291" y="4162"/>
                    <a:pt x="2743" y="4814"/>
                  </a:cubicBezTo>
                  <a:lnTo>
                    <a:pt x="93" y="7991"/>
                  </a:lnTo>
                  <a:cubicBezTo>
                    <a:pt x="0" y="8105"/>
                    <a:pt x="66" y="8223"/>
                    <a:pt x="169" y="8223"/>
                  </a:cubicBezTo>
                  <a:cubicBezTo>
                    <a:pt x="203" y="8223"/>
                    <a:pt x="242" y="8210"/>
                    <a:pt x="281" y="8178"/>
                  </a:cubicBezTo>
                  <a:lnTo>
                    <a:pt x="3457" y="5522"/>
                  </a:lnTo>
                  <a:cubicBezTo>
                    <a:pt x="4103" y="4981"/>
                    <a:pt x="4727" y="4412"/>
                    <a:pt x="5330" y="3809"/>
                  </a:cubicBezTo>
                  <a:lnTo>
                    <a:pt x="8271" y="875"/>
                  </a:lnTo>
                  <a:lnTo>
                    <a:pt x="7397" y="1"/>
                  </a:lnTo>
                  <a:close/>
                </a:path>
              </a:pathLst>
            </a:custGeom>
            <a:solidFill>
              <a:srgbClr val="E3E9E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5794;p71">
              <a:extLst>
                <a:ext uri="{FF2B5EF4-FFF2-40B4-BE49-F238E27FC236}">
                  <a16:creationId xmlns:a16="http://schemas.microsoft.com/office/drawing/2014/main" id="{F0F9A169-7B26-4A0E-8D07-679BE7C934DC}"/>
                </a:ext>
              </a:extLst>
            </p:cNvPr>
            <p:cNvSpPr/>
            <p:nvPr/>
          </p:nvSpPr>
          <p:spPr>
            <a:xfrm>
              <a:off x="4646481" y="4345783"/>
              <a:ext cx="215251" cy="204426"/>
            </a:xfrm>
            <a:custGeom>
              <a:avLst/>
              <a:gdLst/>
              <a:ahLst/>
              <a:cxnLst/>
              <a:rect l="l" t="t" r="r" b="b"/>
              <a:pathLst>
                <a:path w="8193" h="7781">
                  <a:moveTo>
                    <a:pt x="7755" y="1"/>
                  </a:moveTo>
                  <a:lnTo>
                    <a:pt x="1" y="7748"/>
                  </a:lnTo>
                  <a:cubicBezTo>
                    <a:pt x="29" y="7770"/>
                    <a:pt x="61" y="7781"/>
                    <a:pt x="92" y="7781"/>
                  </a:cubicBezTo>
                  <a:cubicBezTo>
                    <a:pt x="131" y="7781"/>
                    <a:pt x="168" y="7765"/>
                    <a:pt x="195" y="7734"/>
                  </a:cubicBezTo>
                  <a:lnTo>
                    <a:pt x="3378" y="5078"/>
                  </a:lnTo>
                  <a:cubicBezTo>
                    <a:pt x="4024" y="4537"/>
                    <a:pt x="4648" y="3968"/>
                    <a:pt x="5251" y="3372"/>
                  </a:cubicBezTo>
                  <a:lnTo>
                    <a:pt x="8192" y="431"/>
                  </a:lnTo>
                  <a:lnTo>
                    <a:pt x="7755" y="1"/>
                  </a:lnTo>
                  <a:close/>
                </a:path>
              </a:pathLst>
            </a:custGeom>
            <a:solidFill>
              <a:srgbClr val="C9CFD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5795;p71">
              <a:extLst>
                <a:ext uri="{FF2B5EF4-FFF2-40B4-BE49-F238E27FC236}">
                  <a16:creationId xmlns:a16="http://schemas.microsoft.com/office/drawing/2014/main" id="{AE718BF5-3219-4066-9629-57D5882A39DF}"/>
                </a:ext>
              </a:extLst>
            </p:cNvPr>
            <p:cNvSpPr/>
            <p:nvPr/>
          </p:nvSpPr>
          <p:spPr>
            <a:xfrm>
              <a:off x="4720780" y="4162322"/>
              <a:ext cx="315690" cy="299743"/>
            </a:xfrm>
            <a:custGeom>
              <a:avLst/>
              <a:gdLst/>
              <a:ahLst/>
              <a:cxnLst/>
              <a:rect l="l" t="t" r="r" b="b"/>
              <a:pathLst>
                <a:path w="12016" h="11409">
                  <a:moveTo>
                    <a:pt x="7767" y="0"/>
                  </a:moveTo>
                  <a:cubicBezTo>
                    <a:pt x="7487" y="0"/>
                    <a:pt x="7201" y="111"/>
                    <a:pt x="6980" y="332"/>
                  </a:cubicBezTo>
                  <a:cubicBezTo>
                    <a:pt x="6557" y="755"/>
                    <a:pt x="6536" y="1414"/>
                    <a:pt x="6939" y="1816"/>
                  </a:cubicBezTo>
                  <a:lnTo>
                    <a:pt x="7057" y="1941"/>
                  </a:lnTo>
                  <a:cubicBezTo>
                    <a:pt x="7126" y="2010"/>
                    <a:pt x="7126" y="2128"/>
                    <a:pt x="7050" y="2191"/>
                  </a:cubicBezTo>
                  <a:lnTo>
                    <a:pt x="5447" y="3800"/>
                  </a:lnTo>
                  <a:cubicBezTo>
                    <a:pt x="5026" y="4221"/>
                    <a:pt x="4469" y="4442"/>
                    <a:pt x="3918" y="4442"/>
                  </a:cubicBezTo>
                  <a:cubicBezTo>
                    <a:pt x="3553" y="4442"/>
                    <a:pt x="3192" y="4346"/>
                    <a:pt x="2874" y="4147"/>
                  </a:cubicBezTo>
                  <a:cubicBezTo>
                    <a:pt x="2390" y="3839"/>
                    <a:pt x="1862" y="3724"/>
                    <a:pt x="1423" y="3724"/>
                  </a:cubicBezTo>
                  <a:cubicBezTo>
                    <a:pt x="1000" y="3724"/>
                    <a:pt x="659" y="3830"/>
                    <a:pt x="516" y="3973"/>
                  </a:cubicBezTo>
                  <a:cubicBezTo>
                    <a:pt x="0" y="4489"/>
                    <a:pt x="6891" y="11409"/>
                    <a:pt x="7851" y="11409"/>
                  </a:cubicBezTo>
                  <a:cubicBezTo>
                    <a:pt x="7885" y="11409"/>
                    <a:pt x="7912" y="11400"/>
                    <a:pt x="7931" y="11381"/>
                  </a:cubicBezTo>
                  <a:cubicBezTo>
                    <a:pt x="8222" y="11097"/>
                    <a:pt x="8354" y="9980"/>
                    <a:pt x="7757" y="9030"/>
                  </a:cubicBezTo>
                  <a:cubicBezTo>
                    <a:pt x="7258" y="8232"/>
                    <a:pt x="7403" y="7157"/>
                    <a:pt x="8104" y="6456"/>
                  </a:cubicBezTo>
                  <a:lnTo>
                    <a:pt x="9706" y="4854"/>
                  </a:lnTo>
                  <a:cubicBezTo>
                    <a:pt x="9742" y="4815"/>
                    <a:pt x="9788" y="4796"/>
                    <a:pt x="9835" y="4796"/>
                  </a:cubicBezTo>
                  <a:cubicBezTo>
                    <a:pt x="9880" y="4796"/>
                    <a:pt x="9926" y="4813"/>
                    <a:pt x="9963" y="4847"/>
                  </a:cubicBezTo>
                  <a:lnTo>
                    <a:pt x="10088" y="4965"/>
                  </a:lnTo>
                  <a:cubicBezTo>
                    <a:pt x="10278" y="5159"/>
                    <a:pt x="10531" y="5254"/>
                    <a:pt x="10789" y="5254"/>
                  </a:cubicBezTo>
                  <a:cubicBezTo>
                    <a:pt x="11068" y="5254"/>
                    <a:pt x="11353" y="5143"/>
                    <a:pt x="11572" y="4924"/>
                  </a:cubicBezTo>
                  <a:cubicBezTo>
                    <a:pt x="11995" y="4500"/>
                    <a:pt x="12016" y="3835"/>
                    <a:pt x="11621" y="3432"/>
                  </a:cubicBezTo>
                  <a:lnTo>
                    <a:pt x="8465" y="283"/>
                  </a:lnTo>
                  <a:cubicBezTo>
                    <a:pt x="8275" y="94"/>
                    <a:pt x="8024" y="0"/>
                    <a:pt x="7767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5796;p71">
              <a:extLst>
                <a:ext uri="{FF2B5EF4-FFF2-40B4-BE49-F238E27FC236}">
                  <a16:creationId xmlns:a16="http://schemas.microsoft.com/office/drawing/2014/main" id="{DB4D541B-6BAA-4B76-9C82-F1240E52DA05}"/>
                </a:ext>
              </a:extLst>
            </p:cNvPr>
            <p:cNvSpPr/>
            <p:nvPr/>
          </p:nvSpPr>
          <p:spPr>
            <a:xfrm>
              <a:off x="4727952" y="4227872"/>
              <a:ext cx="308518" cy="233668"/>
            </a:xfrm>
            <a:custGeom>
              <a:avLst/>
              <a:gdLst/>
              <a:ahLst/>
              <a:cxnLst/>
              <a:rect l="l" t="t" r="r" b="b"/>
              <a:pathLst>
                <a:path w="11743" h="8894">
                  <a:moveTo>
                    <a:pt x="10404" y="1"/>
                  </a:moveTo>
                  <a:cubicBezTo>
                    <a:pt x="10807" y="403"/>
                    <a:pt x="10786" y="1069"/>
                    <a:pt x="10363" y="1492"/>
                  </a:cubicBezTo>
                  <a:cubicBezTo>
                    <a:pt x="10143" y="1712"/>
                    <a:pt x="9858" y="1823"/>
                    <a:pt x="9580" y="1823"/>
                  </a:cubicBezTo>
                  <a:cubicBezTo>
                    <a:pt x="9321" y="1823"/>
                    <a:pt x="9069" y="1727"/>
                    <a:pt x="8878" y="1534"/>
                  </a:cubicBezTo>
                  <a:lnTo>
                    <a:pt x="8753" y="1409"/>
                  </a:lnTo>
                  <a:cubicBezTo>
                    <a:pt x="8717" y="1376"/>
                    <a:pt x="8673" y="1360"/>
                    <a:pt x="8629" y="1360"/>
                  </a:cubicBezTo>
                  <a:cubicBezTo>
                    <a:pt x="8581" y="1360"/>
                    <a:pt x="8533" y="1379"/>
                    <a:pt x="8497" y="1416"/>
                  </a:cubicBezTo>
                  <a:lnTo>
                    <a:pt x="6895" y="3025"/>
                  </a:lnTo>
                  <a:cubicBezTo>
                    <a:pt x="6194" y="3726"/>
                    <a:pt x="6048" y="4801"/>
                    <a:pt x="6548" y="5591"/>
                  </a:cubicBezTo>
                  <a:cubicBezTo>
                    <a:pt x="7144" y="6549"/>
                    <a:pt x="7013" y="7665"/>
                    <a:pt x="6721" y="7950"/>
                  </a:cubicBezTo>
                  <a:cubicBezTo>
                    <a:pt x="6695" y="7971"/>
                    <a:pt x="6664" y="7980"/>
                    <a:pt x="6636" y="7980"/>
                  </a:cubicBezTo>
                  <a:cubicBezTo>
                    <a:pt x="6627" y="7980"/>
                    <a:pt x="6618" y="7979"/>
                    <a:pt x="6610" y="7977"/>
                  </a:cubicBezTo>
                  <a:cubicBezTo>
                    <a:pt x="4488" y="6278"/>
                    <a:pt x="486" y="2130"/>
                    <a:pt x="430" y="1360"/>
                  </a:cubicBezTo>
                  <a:cubicBezTo>
                    <a:pt x="368" y="1388"/>
                    <a:pt x="298" y="1430"/>
                    <a:pt x="243" y="1478"/>
                  </a:cubicBezTo>
                  <a:cubicBezTo>
                    <a:pt x="0" y="1721"/>
                    <a:pt x="1422" y="3407"/>
                    <a:pt x="3087" y="5113"/>
                  </a:cubicBezTo>
                  <a:cubicBezTo>
                    <a:pt x="3364" y="5397"/>
                    <a:pt x="3642" y="5682"/>
                    <a:pt x="3926" y="5959"/>
                  </a:cubicBezTo>
                  <a:lnTo>
                    <a:pt x="4016" y="6042"/>
                  </a:lnTo>
                  <a:lnTo>
                    <a:pt x="4023" y="6056"/>
                  </a:lnTo>
                  <a:lnTo>
                    <a:pt x="4106" y="6139"/>
                  </a:lnTo>
                  <a:lnTo>
                    <a:pt x="4120" y="6146"/>
                  </a:lnTo>
                  <a:lnTo>
                    <a:pt x="4203" y="6236"/>
                  </a:lnTo>
                  <a:lnTo>
                    <a:pt x="4210" y="6243"/>
                  </a:lnTo>
                  <a:lnTo>
                    <a:pt x="4300" y="6327"/>
                  </a:lnTo>
                  <a:cubicBezTo>
                    <a:pt x="4488" y="6507"/>
                    <a:pt x="4675" y="6687"/>
                    <a:pt x="4855" y="6854"/>
                  </a:cubicBezTo>
                  <a:lnTo>
                    <a:pt x="4946" y="6937"/>
                  </a:lnTo>
                  <a:lnTo>
                    <a:pt x="4952" y="6944"/>
                  </a:lnTo>
                  <a:lnTo>
                    <a:pt x="5036" y="7020"/>
                  </a:lnTo>
                  <a:lnTo>
                    <a:pt x="5050" y="7034"/>
                  </a:lnTo>
                  <a:lnTo>
                    <a:pt x="5119" y="7097"/>
                  </a:lnTo>
                  <a:lnTo>
                    <a:pt x="5140" y="7117"/>
                  </a:lnTo>
                  <a:lnTo>
                    <a:pt x="5209" y="7180"/>
                  </a:lnTo>
                  <a:lnTo>
                    <a:pt x="5230" y="7194"/>
                  </a:lnTo>
                  <a:lnTo>
                    <a:pt x="5299" y="7263"/>
                  </a:lnTo>
                  <a:lnTo>
                    <a:pt x="5313" y="7277"/>
                  </a:lnTo>
                  <a:lnTo>
                    <a:pt x="5382" y="7339"/>
                  </a:lnTo>
                  <a:lnTo>
                    <a:pt x="5403" y="7353"/>
                  </a:lnTo>
                  <a:lnTo>
                    <a:pt x="5473" y="7423"/>
                  </a:lnTo>
                  <a:lnTo>
                    <a:pt x="5487" y="7430"/>
                  </a:lnTo>
                  <a:lnTo>
                    <a:pt x="5563" y="7499"/>
                  </a:lnTo>
                  <a:cubicBezTo>
                    <a:pt x="5653" y="7575"/>
                    <a:pt x="5736" y="7651"/>
                    <a:pt x="5819" y="7721"/>
                  </a:cubicBezTo>
                  <a:lnTo>
                    <a:pt x="5826" y="7728"/>
                  </a:lnTo>
                  <a:lnTo>
                    <a:pt x="5896" y="7790"/>
                  </a:lnTo>
                  <a:lnTo>
                    <a:pt x="5917" y="7804"/>
                  </a:lnTo>
                  <a:lnTo>
                    <a:pt x="5979" y="7853"/>
                  </a:lnTo>
                  <a:lnTo>
                    <a:pt x="6000" y="7873"/>
                  </a:lnTo>
                  <a:lnTo>
                    <a:pt x="6055" y="7922"/>
                  </a:lnTo>
                  <a:lnTo>
                    <a:pt x="6076" y="7943"/>
                  </a:lnTo>
                  <a:lnTo>
                    <a:pt x="6132" y="7984"/>
                  </a:lnTo>
                  <a:lnTo>
                    <a:pt x="6159" y="8005"/>
                  </a:lnTo>
                  <a:lnTo>
                    <a:pt x="6208" y="8047"/>
                  </a:lnTo>
                  <a:lnTo>
                    <a:pt x="6229" y="8068"/>
                  </a:lnTo>
                  <a:lnTo>
                    <a:pt x="6277" y="8109"/>
                  </a:lnTo>
                  <a:lnTo>
                    <a:pt x="6305" y="8130"/>
                  </a:lnTo>
                  <a:lnTo>
                    <a:pt x="6354" y="8165"/>
                  </a:lnTo>
                  <a:lnTo>
                    <a:pt x="6374" y="8186"/>
                  </a:lnTo>
                  <a:lnTo>
                    <a:pt x="6423" y="8227"/>
                  </a:lnTo>
                  <a:lnTo>
                    <a:pt x="6451" y="8241"/>
                  </a:lnTo>
                  <a:lnTo>
                    <a:pt x="6499" y="8283"/>
                  </a:lnTo>
                  <a:lnTo>
                    <a:pt x="6513" y="8297"/>
                  </a:lnTo>
                  <a:lnTo>
                    <a:pt x="6582" y="8352"/>
                  </a:lnTo>
                  <a:lnTo>
                    <a:pt x="6652" y="8401"/>
                  </a:lnTo>
                  <a:lnTo>
                    <a:pt x="6659" y="8408"/>
                  </a:lnTo>
                  <a:lnTo>
                    <a:pt x="6714" y="8449"/>
                  </a:lnTo>
                  <a:lnTo>
                    <a:pt x="6735" y="8463"/>
                  </a:lnTo>
                  <a:lnTo>
                    <a:pt x="6777" y="8491"/>
                  </a:lnTo>
                  <a:lnTo>
                    <a:pt x="6797" y="8512"/>
                  </a:lnTo>
                  <a:lnTo>
                    <a:pt x="6839" y="8539"/>
                  </a:lnTo>
                  <a:lnTo>
                    <a:pt x="6860" y="8553"/>
                  </a:lnTo>
                  <a:lnTo>
                    <a:pt x="6895" y="8581"/>
                  </a:lnTo>
                  <a:lnTo>
                    <a:pt x="6922" y="8595"/>
                  </a:lnTo>
                  <a:lnTo>
                    <a:pt x="6957" y="8623"/>
                  </a:lnTo>
                  <a:lnTo>
                    <a:pt x="6978" y="8636"/>
                  </a:lnTo>
                  <a:lnTo>
                    <a:pt x="7013" y="8657"/>
                  </a:lnTo>
                  <a:lnTo>
                    <a:pt x="7033" y="8671"/>
                  </a:lnTo>
                  <a:lnTo>
                    <a:pt x="7068" y="8692"/>
                  </a:lnTo>
                  <a:lnTo>
                    <a:pt x="7089" y="8706"/>
                  </a:lnTo>
                  <a:lnTo>
                    <a:pt x="7117" y="8727"/>
                  </a:lnTo>
                  <a:lnTo>
                    <a:pt x="7137" y="8740"/>
                  </a:lnTo>
                  <a:lnTo>
                    <a:pt x="7165" y="8754"/>
                  </a:lnTo>
                  <a:lnTo>
                    <a:pt x="7186" y="8768"/>
                  </a:lnTo>
                  <a:lnTo>
                    <a:pt x="7221" y="8782"/>
                  </a:lnTo>
                  <a:lnTo>
                    <a:pt x="7234" y="8796"/>
                  </a:lnTo>
                  <a:lnTo>
                    <a:pt x="7276" y="8817"/>
                  </a:lnTo>
                  <a:lnTo>
                    <a:pt x="7318" y="8838"/>
                  </a:lnTo>
                  <a:lnTo>
                    <a:pt x="7332" y="8844"/>
                  </a:lnTo>
                  <a:lnTo>
                    <a:pt x="7359" y="8851"/>
                  </a:lnTo>
                  <a:lnTo>
                    <a:pt x="7373" y="8858"/>
                  </a:lnTo>
                  <a:lnTo>
                    <a:pt x="7394" y="8872"/>
                  </a:lnTo>
                  <a:lnTo>
                    <a:pt x="7408" y="8879"/>
                  </a:lnTo>
                  <a:lnTo>
                    <a:pt x="7429" y="8886"/>
                  </a:lnTo>
                  <a:lnTo>
                    <a:pt x="7449" y="8886"/>
                  </a:lnTo>
                  <a:lnTo>
                    <a:pt x="7463" y="8893"/>
                  </a:lnTo>
                  <a:lnTo>
                    <a:pt x="7623" y="8893"/>
                  </a:lnTo>
                  <a:cubicBezTo>
                    <a:pt x="7630" y="8886"/>
                    <a:pt x="7630" y="8879"/>
                    <a:pt x="7637" y="8879"/>
                  </a:cubicBezTo>
                  <a:cubicBezTo>
                    <a:pt x="7651" y="8872"/>
                    <a:pt x="7671" y="8865"/>
                    <a:pt x="7685" y="8858"/>
                  </a:cubicBezTo>
                  <a:lnTo>
                    <a:pt x="7692" y="8844"/>
                  </a:lnTo>
                  <a:lnTo>
                    <a:pt x="7713" y="8817"/>
                  </a:lnTo>
                  <a:lnTo>
                    <a:pt x="7727" y="8803"/>
                  </a:lnTo>
                  <a:lnTo>
                    <a:pt x="7748" y="8768"/>
                  </a:lnTo>
                  <a:lnTo>
                    <a:pt x="7755" y="8754"/>
                  </a:lnTo>
                  <a:cubicBezTo>
                    <a:pt x="7970" y="8338"/>
                    <a:pt x="8011" y="7374"/>
                    <a:pt x="7484" y="6535"/>
                  </a:cubicBezTo>
                  <a:cubicBezTo>
                    <a:pt x="6985" y="5737"/>
                    <a:pt x="7130" y="4662"/>
                    <a:pt x="7831" y="3961"/>
                  </a:cubicBezTo>
                  <a:lnTo>
                    <a:pt x="9433" y="2359"/>
                  </a:lnTo>
                  <a:cubicBezTo>
                    <a:pt x="9469" y="2320"/>
                    <a:pt x="9517" y="2301"/>
                    <a:pt x="9565" y="2301"/>
                  </a:cubicBezTo>
                  <a:cubicBezTo>
                    <a:pt x="9611" y="2301"/>
                    <a:pt x="9656" y="2318"/>
                    <a:pt x="9690" y="2352"/>
                  </a:cubicBezTo>
                  <a:lnTo>
                    <a:pt x="9815" y="2470"/>
                  </a:lnTo>
                  <a:cubicBezTo>
                    <a:pt x="10005" y="2664"/>
                    <a:pt x="10258" y="2759"/>
                    <a:pt x="10516" y="2759"/>
                  </a:cubicBezTo>
                  <a:cubicBezTo>
                    <a:pt x="10795" y="2759"/>
                    <a:pt x="11080" y="2648"/>
                    <a:pt x="11299" y="2429"/>
                  </a:cubicBezTo>
                  <a:cubicBezTo>
                    <a:pt x="11722" y="2005"/>
                    <a:pt x="11743" y="1340"/>
                    <a:pt x="11348" y="937"/>
                  </a:cubicBezTo>
                  <a:lnTo>
                    <a:pt x="10404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5797;p71">
              <a:extLst>
                <a:ext uri="{FF2B5EF4-FFF2-40B4-BE49-F238E27FC236}">
                  <a16:creationId xmlns:a16="http://schemas.microsoft.com/office/drawing/2014/main" id="{75088C6C-85E0-4628-9FEA-F42C2FEC0CF9}"/>
                </a:ext>
              </a:extLst>
            </p:cNvPr>
            <p:cNvSpPr/>
            <p:nvPr/>
          </p:nvSpPr>
          <p:spPr>
            <a:xfrm>
              <a:off x="4892497" y="4162322"/>
              <a:ext cx="143973" cy="138062"/>
            </a:xfrm>
            <a:custGeom>
              <a:avLst/>
              <a:gdLst/>
              <a:ahLst/>
              <a:cxnLst/>
              <a:rect l="l" t="t" r="r" b="b"/>
              <a:pathLst>
                <a:path w="5480" h="5255">
                  <a:moveTo>
                    <a:pt x="1232" y="0"/>
                  </a:moveTo>
                  <a:cubicBezTo>
                    <a:pt x="951" y="0"/>
                    <a:pt x="665" y="111"/>
                    <a:pt x="444" y="332"/>
                  </a:cubicBezTo>
                  <a:cubicBezTo>
                    <a:pt x="21" y="755"/>
                    <a:pt x="0" y="1421"/>
                    <a:pt x="403" y="1816"/>
                  </a:cubicBezTo>
                  <a:lnTo>
                    <a:pt x="521" y="1941"/>
                  </a:lnTo>
                  <a:lnTo>
                    <a:pt x="3427" y="4840"/>
                  </a:lnTo>
                  <a:lnTo>
                    <a:pt x="3552" y="4965"/>
                  </a:lnTo>
                  <a:cubicBezTo>
                    <a:pt x="3742" y="5159"/>
                    <a:pt x="3995" y="5254"/>
                    <a:pt x="4253" y="5254"/>
                  </a:cubicBezTo>
                  <a:cubicBezTo>
                    <a:pt x="4532" y="5254"/>
                    <a:pt x="4817" y="5143"/>
                    <a:pt x="5036" y="4924"/>
                  </a:cubicBezTo>
                  <a:cubicBezTo>
                    <a:pt x="5459" y="4500"/>
                    <a:pt x="5480" y="3835"/>
                    <a:pt x="5085" y="3439"/>
                  </a:cubicBezTo>
                  <a:lnTo>
                    <a:pt x="1936" y="283"/>
                  </a:lnTo>
                  <a:cubicBezTo>
                    <a:pt x="1743" y="94"/>
                    <a:pt x="1490" y="0"/>
                    <a:pt x="1232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5798;p71">
              <a:extLst>
                <a:ext uri="{FF2B5EF4-FFF2-40B4-BE49-F238E27FC236}">
                  <a16:creationId xmlns:a16="http://schemas.microsoft.com/office/drawing/2014/main" id="{DA31B71E-94BE-48E5-8DF0-AE547C4975D6}"/>
                </a:ext>
              </a:extLst>
            </p:cNvPr>
            <p:cNvSpPr/>
            <p:nvPr/>
          </p:nvSpPr>
          <p:spPr>
            <a:xfrm>
              <a:off x="4893758" y="4185048"/>
              <a:ext cx="142712" cy="115336"/>
            </a:xfrm>
            <a:custGeom>
              <a:avLst/>
              <a:gdLst/>
              <a:ahLst/>
              <a:cxnLst/>
              <a:rect l="l" t="t" r="r" b="b"/>
              <a:pathLst>
                <a:path w="5432" h="4390">
                  <a:moveTo>
                    <a:pt x="91" y="1"/>
                  </a:moveTo>
                  <a:lnTo>
                    <a:pt x="91" y="1"/>
                  </a:lnTo>
                  <a:cubicBezTo>
                    <a:pt x="1" y="341"/>
                    <a:pt x="105" y="701"/>
                    <a:pt x="348" y="951"/>
                  </a:cubicBezTo>
                  <a:lnTo>
                    <a:pt x="473" y="1076"/>
                  </a:lnTo>
                  <a:lnTo>
                    <a:pt x="3379" y="3982"/>
                  </a:lnTo>
                  <a:lnTo>
                    <a:pt x="3497" y="4100"/>
                  </a:lnTo>
                  <a:cubicBezTo>
                    <a:pt x="3690" y="4294"/>
                    <a:pt x="3945" y="4389"/>
                    <a:pt x="4204" y="4389"/>
                  </a:cubicBezTo>
                  <a:cubicBezTo>
                    <a:pt x="4484" y="4389"/>
                    <a:pt x="4769" y="4278"/>
                    <a:pt x="4988" y="4059"/>
                  </a:cubicBezTo>
                  <a:cubicBezTo>
                    <a:pt x="5411" y="3635"/>
                    <a:pt x="5432" y="2970"/>
                    <a:pt x="5037" y="2574"/>
                  </a:cubicBezTo>
                  <a:lnTo>
                    <a:pt x="4690" y="2227"/>
                  </a:lnTo>
                  <a:cubicBezTo>
                    <a:pt x="4634" y="2429"/>
                    <a:pt x="4530" y="2616"/>
                    <a:pt x="4385" y="2761"/>
                  </a:cubicBezTo>
                  <a:cubicBezTo>
                    <a:pt x="4165" y="2981"/>
                    <a:pt x="3880" y="3092"/>
                    <a:pt x="3601" y="3092"/>
                  </a:cubicBezTo>
                  <a:cubicBezTo>
                    <a:pt x="3341" y="3092"/>
                    <a:pt x="3087" y="2997"/>
                    <a:pt x="2893" y="2803"/>
                  </a:cubicBezTo>
                  <a:lnTo>
                    <a:pt x="2775" y="2685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5792;p71">
            <a:extLst>
              <a:ext uri="{FF2B5EF4-FFF2-40B4-BE49-F238E27FC236}">
                <a16:creationId xmlns:a16="http://schemas.microsoft.com/office/drawing/2014/main" id="{E5C9FF08-8ACE-4870-82B1-FB81CB3E77AF}"/>
              </a:ext>
            </a:extLst>
          </p:cNvPr>
          <p:cNvGrpSpPr/>
          <p:nvPr/>
        </p:nvGrpSpPr>
        <p:grpSpPr>
          <a:xfrm>
            <a:off x="7048497" y="3204626"/>
            <a:ext cx="392065" cy="387887"/>
            <a:chOff x="4644406" y="4162322"/>
            <a:chExt cx="392065" cy="387887"/>
          </a:xfrm>
        </p:grpSpPr>
        <p:sp>
          <p:nvSpPr>
            <p:cNvPr id="108" name="Google Shape;5793;p71">
              <a:extLst>
                <a:ext uri="{FF2B5EF4-FFF2-40B4-BE49-F238E27FC236}">
                  <a16:creationId xmlns:a16="http://schemas.microsoft.com/office/drawing/2014/main" id="{AA01B550-6875-4258-8039-FD6892565AE3}"/>
                </a:ext>
              </a:extLst>
            </p:cNvPr>
            <p:cNvSpPr/>
            <p:nvPr/>
          </p:nvSpPr>
          <p:spPr>
            <a:xfrm>
              <a:off x="4644406" y="4334118"/>
              <a:ext cx="217326" cy="216065"/>
            </a:xfrm>
            <a:custGeom>
              <a:avLst/>
              <a:gdLst/>
              <a:ahLst/>
              <a:cxnLst/>
              <a:rect l="l" t="t" r="r" b="b"/>
              <a:pathLst>
                <a:path w="8272" h="8224">
                  <a:moveTo>
                    <a:pt x="7397" y="1"/>
                  </a:moveTo>
                  <a:lnTo>
                    <a:pt x="4456" y="2942"/>
                  </a:lnTo>
                  <a:cubicBezTo>
                    <a:pt x="3860" y="3538"/>
                    <a:pt x="3291" y="4162"/>
                    <a:pt x="2743" y="4814"/>
                  </a:cubicBezTo>
                  <a:lnTo>
                    <a:pt x="93" y="7991"/>
                  </a:lnTo>
                  <a:cubicBezTo>
                    <a:pt x="0" y="8105"/>
                    <a:pt x="66" y="8223"/>
                    <a:pt x="169" y="8223"/>
                  </a:cubicBezTo>
                  <a:cubicBezTo>
                    <a:pt x="203" y="8223"/>
                    <a:pt x="242" y="8210"/>
                    <a:pt x="281" y="8178"/>
                  </a:cubicBezTo>
                  <a:lnTo>
                    <a:pt x="3457" y="5522"/>
                  </a:lnTo>
                  <a:cubicBezTo>
                    <a:pt x="4103" y="4981"/>
                    <a:pt x="4727" y="4412"/>
                    <a:pt x="5330" y="3809"/>
                  </a:cubicBezTo>
                  <a:lnTo>
                    <a:pt x="8271" y="875"/>
                  </a:lnTo>
                  <a:lnTo>
                    <a:pt x="7397" y="1"/>
                  </a:lnTo>
                  <a:close/>
                </a:path>
              </a:pathLst>
            </a:custGeom>
            <a:solidFill>
              <a:srgbClr val="E3E9E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5794;p71">
              <a:extLst>
                <a:ext uri="{FF2B5EF4-FFF2-40B4-BE49-F238E27FC236}">
                  <a16:creationId xmlns:a16="http://schemas.microsoft.com/office/drawing/2014/main" id="{65982D81-657C-41AE-9F9F-1F6848B62444}"/>
                </a:ext>
              </a:extLst>
            </p:cNvPr>
            <p:cNvSpPr/>
            <p:nvPr/>
          </p:nvSpPr>
          <p:spPr>
            <a:xfrm>
              <a:off x="4646481" y="4345783"/>
              <a:ext cx="215251" cy="204426"/>
            </a:xfrm>
            <a:custGeom>
              <a:avLst/>
              <a:gdLst/>
              <a:ahLst/>
              <a:cxnLst/>
              <a:rect l="l" t="t" r="r" b="b"/>
              <a:pathLst>
                <a:path w="8193" h="7781">
                  <a:moveTo>
                    <a:pt x="7755" y="1"/>
                  </a:moveTo>
                  <a:lnTo>
                    <a:pt x="1" y="7748"/>
                  </a:lnTo>
                  <a:cubicBezTo>
                    <a:pt x="29" y="7770"/>
                    <a:pt x="61" y="7781"/>
                    <a:pt x="92" y="7781"/>
                  </a:cubicBezTo>
                  <a:cubicBezTo>
                    <a:pt x="131" y="7781"/>
                    <a:pt x="168" y="7765"/>
                    <a:pt x="195" y="7734"/>
                  </a:cubicBezTo>
                  <a:lnTo>
                    <a:pt x="3378" y="5078"/>
                  </a:lnTo>
                  <a:cubicBezTo>
                    <a:pt x="4024" y="4537"/>
                    <a:pt x="4648" y="3968"/>
                    <a:pt x="5251" y="3372"/>
                  </a:cubicBezTo>
                  <a:lnTo>
                    <a:pt x="8192" y="431"/>
                  </a:lnTo>
                  <a:lnTo>
                    <a:pt x="7755" y="1"/>
                  </a:lnTo>
                  <a:close/>
                </a:path>
              </a:pathLst>
            </a:custGeom>
            <a:solidFill>
              <a:srgbClr val="C9CFD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5795;p71">
              <a:extLst>
                <a:ext uri="{FF2B5EF4-FFF2-40B4-BE49-F238E27FC236}">
                  <a16:creationId xmlns:a16="http://schemas.microsoft.com/office/drawing/2014/main" id="{9FAE71BD-8B48-4EBA-8779-6139125544DF}"/>
                </a:ext>
              </a:extLst>
            </p:cNvPr>
            <p:cNvSpPr/>
            <p:nvPr/>
          </p:nvSpPr>
          <p:spPr>
            <a:xfrm>
              <a:off x="4720780" y="4162322"/>
              <a:ext cx="315690" cy="299743"/>
            </a:xfrm>
            <a:custGeom>
              <a:avLst/>
              <a:gdLst/>
              <a:ahLst/>
              <a:cxnLst/>
              <a:rect l="l" t="t" r="r" b="b"/>
              <a:pathLst>
                <a:path w="12016" h="11409">
                  <a:moveTo>
                    <a:pt x="7767" y="0"/>
                  </a:moveTo>
                  <a:cubicBezTo>
                    <a:pt x="7487" y="0"/>
                    <a:pt x="7201" y="111"/>
                    <a:pt x="6980" y="332"/>
                  </a:cubicBezTo>
                  <a:cubicBezTo>
                    <a:pt x="6557" y="755"/>
                    <a:pt x="6536" y="1414"/>
                    <a:pt x="6939" y="1816"/>
                  </a:cubicBezTo>
                  <a:lnTo>
                    <a:pt x="7057" y="1941"/>
                  </a:lnTo>
                  <a:cubicBezTo>
                    <a:pt x="7126" y="2010"/>
                    <a:pt x="7126" y="2128"/>
                    <a:pt x="7050" y="2191"/>
                  </a:cubicBezTo>
                  <a:lnTo>
                    <a:pt x="5447" y="3800"/>
                  </a:lnTo>
                  <a:cubicBezTo>
                    <a:pt x="5026" y="4221"/>
                    <a:pt x="4469" y="4442"/>
                    <a:pt x="3918" y="4442"/>
                  </a:cubicBezTo>
                  <a:cubicBezTo>
                    <a:pt x="3553" y="4442"/>
                    <a:pt x="3192" y="4346"/>
                    <a:pt x="2874" y="4147"/>
                  </a:cubicBezTo>
                  <a:cubicBezTo>
                    <a:pt x="2390" y="3839"/>
                    <a:pt x="1862" y="3724"/>
                    <a:pt x="1423" y="3724"/>
                  </a:cubicBezTo>
                  <a:cubicBezTo>
                    <a:pt x="1000" y="3724"/>
                    <a:pt x="659" y="3830"/>
                    <a:pt x="516" y="3973"/>
                  </a:cubicBezTo>
                  <a:cubicBezTo>
                    <a:pt x="0" y="4489"/>
                    <a:pt x="6891" y="11409"/>
                    <a:pt x="7851" y="11409"/>
                  </a:cubicBezTo>
                  <a:cubicBezTo>
                    <a:pt x="7885" y="11409"/>
                    <a:pt x="7912" y="11400"/>
                    <a:pt x="7931" y="11381"/>
                  </a:cubicBezTo>
                  <a:cubicBezTo>
                    <a:pt x="8222" y="11097"/>
                    <a:pt x="8354" y="9980"/>
                    <a:pt x="7757" y="9030"/>
                  </a:cubicBezTo>
                  <a:cubicBezTo>
                    <a:pt x="7258" y="8232"/>
                    <a:pt x="7403" y="7157"/>
                    <a:pt x="8104" y="6456"/>
                  </a:cubicBezTo>
                  <a:lnTo>
                    <a:pt x="9706" y="4854"/>
                  </a:lnTo>
                  <a:cubicBezTo>
                    <a:pt x="9742" y="4815"/>
                    <a:pt x="9788" y="4796"/>
                    <a:pt x="9835" y="4796"/>
                  </a:cubicBezTo>
                  <a:cubicBezTo>
                    <a:pt x="9880" y="4796"/>
                    <a:pt x="9926" y="4813"/>
                    <a:pt x="9963" y="4847"/>
                  </a:cubicBezTo>
                  <a:lnTo>
                    <a:pt x="10088" y="4965"/>
                  </a:lnTo>
                  <a:cubicBezTo>
                    <a:pt x="10278" y="5159"/>
                    <a:pt x="10531" y="5254"/>
                    <a:pt x="10789" y="5254"/>
                  </a:cubicBezTo>
                  <a:cubicBezTo>
                    <a:pt x="11068" y="5254"/>
                    <a:pt x="11353" y="5143"/>
                    <a:pt x="11572" y="4924"/>
                  </a:cubicBezTo>
                  <a:cubicBezTo>
                    <a:pt x="11995" y="4500"/>
                    <a:pt x="12016" y="3835"/>
                    <a:pt x="11621" y="3432"/>
                  </a:cubicBezTo>
                  <a:lnTo>
                    <a:pt x="8465" y="283"/>
                  </a:lnTo>
                  <a:cubicBezTo>
                    <a:pt x="8275" y="94"/>
                    <a:pt x="8024" y="0"/>
                    <a:pt x="7767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5796;p71">
              <a:extLst>
                <a:ext uri="{FF2B5EF4-FFF2-40B4-BE49-F238E27FC236}">
                  <a16:creationId xmlns:a16="http://schemas.microsoft.com/office/drawing/2014/main" id="{1D7FF2B2-CCE0-4E3B-89C6-6207C6502B63}"/>
                </a:ext>
              </a:extLst>
            </p:cNvPr>
            <p:cNvSpPr/>
            <p:nvPr/>
          </p:nvSpPr>
          <p:spPr>
            <a:xfrm>
              <a:off x="4727952" y="4227872"/>
              <a:ext cx="308518" cy="233668"/>
            </a:xfrm>
            <a:custGeom>
              <a:avLst/>
              <a:gdLst/>
              <a:ahLst/>
              <a:cxnLst/>
              <a:rect l="l" t="t" r="r" b="b"/>
              <a:pathLst>
                <a:path w="11743" h="8894">
                  <a:moveTo>
                    <a:pt x="10404" y="1"/>
                  </a:moveTo>
                  <a:cubicBezTo>
                    <a:pt x="10807" y="403"/>
                    <a:pt x="10786" y="1069"/>
                    <a:pt x="10363" y="1492"/>
                  </a:cubicBezTo>
                  <a:cubicBezTo>
                    <a:pt x="10143" y="1712"/>
                    <a:pt x="9858" y="1823"/>
                    <a:pt x="9580" y="1823"/>
                  </a:cubicBezTo>
                  <a:cubicBezTo>
                    <a:pt x="9321" y="1823"/>
                    <a:pt x="9069" y="1727"/>
                    <a:pt x="8878" y="1534"/>
                  </a:cubicBezTo>
                  <a:lnTo>
                    <a:pt x="8753" y="1409"/>
                  </a:lnTo>
                  <a:cubicBezTo>
                    <a:pt x="8717" y="1376"/>
                    <a:pt x="8673" y="1360"/>
                    <a:pt x="8629" y="1360"/>
                  </a:cubicBezTo>
                  <a:cubicBezTo>
                    <a:pt x="8581" y="1360"/>
                    <a:pt x="8533" y="1379"/>
                    <a:pt x="8497" y="1416"/>
                  </a:cubicBezTo>
                  <a:lnTo>
                    <a:pt x="6895" y="3025"/>
                  </a:lnTo>
                  <a:cubicBezTo>
                    <a:pt x="6194" y="3726"/>
                    <a:pt x="6048" y="4801"/>
                    <a:pt x="6548" y="5591"/>
                  </a:cubicBezTo>
                  <a:cubicBezTo>
                    <a:pt x="7144" y="6549"/>
                    <a:pt x="7013" y="7665"/>
                    <a:pt x="6721" y="7950"/>
                  </a:cubicBezTo>
                  <a:cubicBezTo>
                    <a:pt x="6695" y="7971"/>
                    <a:pt x="6664" y="7980"/>
                    <a:pt x="6636" y="7980"/>
                  </a:cubicBezTo>
                  <a:cubicBezTo>
                    <a:pt x="6627" y="7980"/>
                    <a:pt x="6618" y="7979"/>
                    <a:pt x="6610" y="7977"/>
                  </a:cubicBezTo>
                  <a:cubicBezTo>
                    <a:pt x="4488" y="6278"/>
                    <a:pt x="486" y="2130"/>
                    <a:pt x="430" y="1360"/>
                  </a:cubicBezTo>
                  <a:cubicBezTo>
                    <a:pt x="368" y="1388"/>
                    <a:pt x="298" y="1430"/>
                    <a:pt x="243" y="1478"/>
                  </a:cubicBezTo>
                  <a:cubicBezTo>
                    <a:pt x="0" y="1721"/>
                    <a:pt x="1422" y="3407"/>
                    <a:pt x="3087" y="5113"/>
                  </a:cubicBezTo>
                  <a:cubicBezTo>
                    <a:pt x="3364" y="5397"/>
                    <a:pt x="3642" y="5682"/>
                    <a:pt x="3926" y="5959"/>
                  </a:cubicBezTo>
                  <a:lnTo>
                    <a:pt x="4016" y="6042"/>
                  </a:lnTo>
                  <a:lnTo>
                    <a:pt x="4023" y="6056"/>
                  </a:lnTo>
                  <a:lnTo>
                    <a:pt x="4106" y="6139"/>
                  </a:lnTo>
                  <a:lnTo>
                    <a:pt x="4120" y="6146"/>
                  </a:lnTo>
                  <a:lnTo>
                    <a:pt x="4203" y="6236"/>
                  </a:lnTo>
                  <a:lnTo>
                    <a:pt x="4210" y="6243"/>
                  </a:lnTo>
                  <a:lnTo>
                    <a:pt x="4300" y="6327"/>
                  </a:lnTo>
                  <a:cubicBezTo>
                    <a:pt x="4488" y="6507"/>
                    <a:pt x="4675" y="6687"/>
                    <a:pt x="4855" y="6854"/>
                  </a:cubicBezTo>
                  <a:lnTo>
                    <a:pt x="4946" y="6937"/>
                  </a:lnTo>
                  <a:lnTo>
                    <a:pt x="4952" y="6944"/>
                  </a:lnTo>
                  <a:lnTo>
                    <a:pt x="5036" y="7020"/>
                  </a:lnTo>
                  <a:lnTo>
                    <a:pt x="5050" y="7034"/>
                  </a:lnTo>
                  <a:lnTo>
                    <a:pt x="5119" y="7097"/>
                  </a:lnTo>
                  <a:lnTo>
                    <a:pt x="5140" y="7117"/>
                  </a:lnTo>
                  <a:lnTo>
                    <a:pt x="5209" y="7180"/>
                  </a:lnTo>
                  <a:lnTo>
                    <a:pt x="5230" y="7194"/>
                  </a:lnTo>
                  <a:lnTo>
                    <a:pt x="5299" y="7263"/>
                  </a:lnTo>
                  <a:lnTo>
                    <a:pt x="5313" y="7277"/>
                  </a:lnTo>
                  <a:lnTo>
                    <a:pt x="5382" y="7339"/>
                  </a:lnTo>
                  <a:lnTo>
                    <a:pt x="5403" y="7353"/>
                  </a:lnTo>
                  <a:lnTo>
                    <a:pt x="5473" y="7423"/>
                  </a:lnTo>
                  <a:lnTo>
                    <a:pt x="5487" y="7430"/>
                  </a:lnTo>
                  <a:lnTo>
                    <a:pt x="5563" y="7499"/>
                  </a:lnTo>
                  <a:cubicBezTo>
                    <a:pt x="5653" y="7575"/>
                    <a:pt x="5736" y="7651"/>
                    <a:pt x="5819" y="7721"/>
                  </a:cubicBezTo>
                  <a:lnTo>
                    <a:pt x="5826" y="7728"/>
                  </a:lnTo>
                  <a:lnTo>
                    <a:pt x="5896" y="7790"/>
                  </a:lnTo>
                  <a:lnTo>
                    <a:pt x="5917" y="7804"/>
                  </a:lnTo>
                  <a:lnTo>
                    <a:pt x="5979" y="7853"/>
                  </a:lnTo>
                  <a:lnTo>
                    <a:pt x="6000" y="7873"/>
                  </a:lnTo>
                  <a:lnTo>
                    <a:pt x="6055" y="7922"/>
                  </a:lnTo>
                  <a:lnTo>
                    <a:pt x="6076" y="7943"/>
                  </a:lnTo>
                  <a:lnTo>
                    <a:pt x="6132" y="7984"/>
                  </a:lnTo>
                  <a:lnTo>
                    <a:pt x="6159" y="8005"/>
                  </a:lnTo>
                  <a:lnTo>
                    <a:pt x="6208" y="8047"/>
                  </a:lnTo>
                  <a:lnTo>
                    <a:pt x="6229" y="8068"/>
                  </a:lnTo>
                  <a:lnTo>
                    <a:pt x="6277" y="8109"/>
                  </a:lnTo>
                  <a:lnTo>
                    <a:pt x="6305" y="8130"/>
                  </a:lnTo>
                  <a:lnTo>
                    <a:pt x="6354" y="8165"/>
                  </a:lnTo>
                  <a:lnTo>
                    <a:pt x="6374" y="8186"/>
                  </a:lnTo>
                  <a:lnTo>
                    <a:pt x="6423" y="8227"/>
                  </a:lnTo>
                  <a:lnTo>
                    <a:pt x="6451" y="8241"/>
                  </a:lnTo>
                  <a:lnTo>
                    <a:pt x="6499" y="8283"/>
                  </a:lnTo>
                  <a:lnTo>
                    <a:pt x="6513" y="8297"/>
                  </a:lnTo>
                  <a:lnTo>
                    <a:pt x="6582" y="8352"/>
                  </a:lnTo>
                  <a:lnTo>
                    <a:pt x="6652" y="8401"/>
                  </a:lnTo>
                  <a:lnTo>
                    <a:pt x="6659" y="8408"/>
                  </a:lnTo>
                  <a:lnTo>
                    <a:pt x="6714" y="8449"/>
                  </a:lnTo>
                  <a:lnTo>
                    <a:pt x="6735" y="8463"/>
                  </a:lnTo>
                  <a:lnTo>
                    <a:pt x="6777" y="8491"/>
                  </a:lnTo>
                  <a:lnTo>
                    <a:pt x="6797" y="8512"/>
                  </a:lnTo>
                  <a:lnTo>
                    <a:pt x="6839" y="8539"/>
                  </a:lnTo>
                  <a:lnTo>
                    <a:pt x="6860" y="8553"/>
                  </a:lnTo>
                  <a:lnTo>
                    <a:pt x="6895" y="8581"/>
                  </a:lnTo>
                  <a:lnTo>
                    <a:pt x="6922" y="8595"/>
                  </a:lnTo>
                  <a:lnTo>
                    <a:pt x="6957" y="8623"/>
                  </a:lnTo>
                  <a:lnTo>
                    <a:pt x="6978" y="8636"/>
                  </a:lnTo>
                  <a:lnTo>
                    <a:pt x="7013" y="8657"/>
                  </a:lnTo>
                  <a:lnTo>
                    <a:pt x="7033" y="8671"/>
                  </a:lnTo>
                  <a:lnTo>
                    <a:pt x="7068" y="8692"/>
                  </a:lnTo>
                  <a:lnTo>
                    <a:pt x="7089" y="8706"/>
                  </a:lnTo>
                  <a:lnTo>
                    <a:pt x="7117" y="8727"/>
                  </a:lnTo>
                  <a:lnTo>
                    <a:pt x="7137" y="8740"/>
                  </a:lnTo>
                  <a:lnTo>
                    <a:pt x="7165" y="8754"/>
                  </a:lnTo>
                  <a:lnTo>
                    <a:pt x="7186" y="8768"/>
                  </a:lnTo>
                  <a:lnTo>
                    <a:pt x="7221" y="8782"/>
                  </a:lnTo>
                  <a:lnTo>
                    <a:pt x="7234" y="8796"/>
                  </a:lnTo>
                  <a:lnTo>
                    <a:pt x="7276" y="8817"/>
                  </a:lnTo>
                  <a:lnTo>
                    <a:pt x="7318" y="8838"/>
                  </a:lnTo>
                  <a:lnTo>
                    <a:pt x="7332" y="8844"/>
                  </a:lnTo>
                  <a:lnTo>
                    <a:pt x="7359" y="8851"/>
                  </a:lnTo>
                  <a:lnTo>
                    <a:pt x="7373" y="8858"/>
                  </a:lnTo>
                  <a:lnTo>
                    <a:pt x="7394" y="8872"/>
                  </a:lnTo>
                  <a:lnTo>
                    <a:pt x="7408" y="8879"/>
                  </a:lnTo>
                  <a:lnTo>
                    <a:pt x="7429" y="8886"/>
                  </a:lnTo>
                  <a:lnTo>
                    <a:pt x="7449" y="8886"/>
                  </a:lnTo>
                  <a:lnTo>
                    <a:pt x="7463" y="8893"/>
                  </a:lnTo>
                  <a:lnTo>
                    <a:pt x="7623" y="8893"/>
                  </a:lnTo>
                  <a:cubicBezTo>
                    <a:pt x="7630" y="8886"/>
                    <a:pt x="7630" y="8879"/>
                    <a:pt x="7637" y="8879"/>
                  </a:cubicBezTo>
                  <a:cubicBezTo>
                    <a:pt x="7651" y="8872"/>
                    <a:pt x="7671" y="8865"/>
                    <a:pt x="7685" y="8858"/>
                  </a:cubicBezTo>
                  <a:lnTo>
                    <a:pt x="7692" y="8844"/>
                  </a:lnTo>
                  <a:lnTo>
                    <a:pt x="7713" y="8817"/>
                  </a:lnTo>
                  <a:lnTo>
                    <a:pt x="7727" y="8803"/>
                  </a:lnTo>
                  <a:lnTo>
                    <a:pt x="7748" y="8768"/>
                  </a:lnTo>
                  <a:lnTo>
                    <a:pt x="7755" y="8754"/>
                  </a:lnTo>
                  <a:cubicBezTo>
                    <a:pt x="7970" y="8338"/>
                    <a:pt x="8011" y="7374"/>
                    <a:pt x="7484" y="6535"/>
                  </a:cubicBezTo>
                  <a:cubicBezTo>
                    <a:pt x="6985" y="5737"/>
                    <a:pt x="7130" y="4662"/>
                    <a:pt x="7831" y="3961"/>
                  </a:cubicBezTo>
                  <a:lnTo>
                    <a:pt x="9433" y="2359"/>
                  </a:lnTo>
                  <a:cubicBezTo>
                    <a:pt x="9469" y="2320"/>
                    <a:pt x="9517" y="2301"/>
                    <a:pt x="9565" y="2301"/>
                  </a:cubicBezTo>
                  <a:cubicBezTo>
                    <a:pt x="9611" y="2301"/>
                    <a:pt x="9656" y="2318"/>
                    <a:pt x="9690" y="2352"/>
                  </a:cubicBezTo>
                  <a:lnTo>
                    <a:pt x="9815" y="2470"/>
                  </a:lnTo>
                  <a:cubicBezTo>
                    <a:pt x="10005" y="2664"/>
                    <a:pt x="10258" y="2759"/>
                    <a:pt x="10516" y="2759"/>
                  </a:cubicBezTo>
                  <a:cubicBezTo>
                    <a:pt x="10795" y="2759"/>
                    <a:pt x="11080" y="2648"/>
                    <a:pt x="11299" y="2429"/>
                  </a:cubicBezTo>
                  <a:cubicBezTo>
                    <a:pt x="11722" y="2005"/>
                    <a:pt x="11743" y="1340"/>
                    <a:pt x="11348" y="937"/>
                  </a:cubicBezTo>
                  <a:lnTo>
                    <a:pt x="10404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5797;p71">
              <a:extLst>
                <a:ext uri="{FF2B5EF4-FFF2-40B4-BE49-F238E27FC236}">
                  <a16:creationId xmlns:a16="http://schemas.microsoft.com/office/drawing/2014/main" id="{CE9BBFBA-83E8-49A1-84E0-31DAFA662EE1}"/>
                </a:ext>
              </a:extLst>
            </p:cNvPr>
            <p:cNvSpPr/>
            <p:nvPr/>
          </p:nvSpPr>
          <p:spPr>
            <a:xfrm>
              <a:off x="4892497" y="4162322"/>
              <a:ext cx="143973" cy="138062"/>
            </a:xfrm>
            <a:custGeom>
              <a:avLst/>
              <a:gdLst/>
              <a:ahLst/>
              <a:cxnLst/>
              <a:rect l="l" t="t" r="r" b="b"/>
              <a:pathLst>
                <a:path w="5480" h="5255">
                  <a:moveTo>
                    <a:pt x="1232" y="0"/>
                  </a:moveTo>
                  <a:cubicBezTo>
                    <a:pt x="951" y="0"/>
                    <a:pt x="665" y="111"/>
                    <a:pt x="444" y="332"/>
                  </a:cubicBezTo>
                  <a:cubicBezTo>
                    <a:pt x="21" y="755"/>
                    <a:pt x="0" y="1421"/>
                    <a:pt x="403" y="1816"/>
                  </a:cubicBezTo>
                  <a:lnTo>
                    <a:pt x="521" y="1941"/>
                  </a:lnTo>
                  <a:lnTo>
                    <a:pt x="3427" y="4840"/>
                  </a:lnTo>
                  <a:lnTo>
                    <a:pt x="3552" y="4965"/>
                  </a:lnTo>
                  <a:cubicBezTo>
                    <a:pt x="3742" y="5159"/>
                    <a:pt x="3995" y="5254"/>
                    <a:pt x="4253" y="5254"/>
                  </a:cubicBezTo>
                  <a:cubicBezTo>
                    <a:pt x="4532" y="5254"/>
                    <a:pt x="4817" y="5143"/>
                    <a:pt x="5036" y="4924"/>
                  </a:cubicBezTo>
                  <a:cubicBezTo>
                    <a:pt x="5459" y="4500"/>
                    <a:pt x="5480" y="3835"/>
                    <a:pt x="5085" y="3439"/>
                  </a:cubicBezTo>
                  <a:lnTo>
                    <a:pt x="1936" y="283"/>
                  </a:lnTo>
                  <a:cubicBezTo>
                    <a:pt x="1743" y="94"/>
                    <a:pt x="1490" y="0"/>
                    <a:pt x="1232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5798;p71">
              <a:extLst>
                <a:ext uri="{FF2B5EF4-FFF2-40B4-BE49-F238E27FC236}">
                  <a16:creationId xmlns:a16="http://schemas.microsoft.com/office/drawing/2014/main" id="{685F4147-6881-4037-A0F1-69AB02223EBB}"/>
                </a:ext>
              </a:extLst>
            </p:cNvPr>
            <p:cNvSpPr/>
            <p:nvPr/>
          </p:nvSpPr>
          <p:spPr>
            <a:xfrm>
              <a:off x="4893758" y="4185048"/>
              <a:ext cx="142712" cy="115336"/>
            </a:xfrm>
            <a:custGeom>
              <a:avLst/>
              <a:gdLst/>
              <a:ahLst/>
              <a:cxnLst/>
              <a:rect l="l" t="t" r="r" b="b"/>
              <a:pathLst>
                <a:path w="5432" h="4390">
                  <a:moveTo>
                    <a:pt x="91" y="1"/>
                  </a:moveTo>
                  <a:lnTo>
                    <a:pt x="91" y="1"/>
                  </a:lnTo>
                  <a:cubicBezTo>
                    <a:pt x="1" y="341"/>
                    <a:pt x="105" y="701"/>
                    <a:pt x="348" y="951"/>
                  </a:cubicBezTo>
                  <a:lnTo>
                    <a:pt x="473" y="1076"/>
                  </a:lnTo>
                  <a:lnTo>
                    <a:pt x="3379" y="3982"/>
                  </a:lnTo>
                  <a:lnTo>
                    <a:pt x="3497" y="4100"/>
                  </a:lnTo>
                  <a:cubicBezTo>
                    <a:pt x="3690" y="4294"/>
                    <a:pt x="3945" y="4389"/>
                    <a:pt x="4204" y="4389"/>
                  </a:cubicBezTo>
                  <a:cubicBezTo>
                    <a:pt x="4484" y="4389"/>
                    <a:pt x="4769" y="4278"/>
                    <a:pt x="4988" y="4059"/>
                  </a:cubicBezTo>
                  <a:cubicBezTo>
                    <a:pt x="5411" y="3635"/>
                    <a:pt x="5432" y="2970"/>
                    <a:pt x="5037" y="2574"/>
                  </a:cubicBezTo>
                  <a:lnTo>
                    <a:pt x="4690" y="2227"/>
                  </a:lnTo>
                  <a:cubicBezTo>
                    <a:pt x="4634" y="2429"/>
                    <a:pt x="4530" y="2616"/>
                    <a:pt x="4385" y="2761"/>
                  </a:cubicBezTo>
                  <a:cubicBezTo>
                    <a:pt x="4165" y="2981"/>
                    <a:pt x="3880" y="3092"/>
                    <a:pt x="3601" y="3092"/>
                  </a:cubicBezTo>
                  <a:cubicBezTo>
                    <a:pt x="3341" y="3092"/>
                    <a:pt x="3087" y="2997"/>
                    <a:pt x="2893" y="2803"/>
                  </a:cubicBezTo>
                  <a:lnTo>
                    <a:pt x="2775" y="2685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5792;p71">
            <a:extLst>
              <a:ext uri="{FF2B5EF4-FFF2-40B4-BE49-F238E27FC236}">
                <a16:creationId xmlns:a16="http://schemas.microsoft.com/office/drawing/2014/main" id="{8ECD18B0-D798-4A72-AA52-757222FC183D}"/>
              </a:ext>
            </a:extLst>
          </p:cNvPr>
          <p:cNvGrpSpPr/>
          <p:nvPr/>
        </p:nvGrpSpPr>
        <p:grpSpPr>
          <a:xfrm>
            <a:off x="1703437" y="3216186"/>
            <a:ext cx="392065" cy="387887"/>
            <a:chOff x="4644406" y="4162322"/>
            <a:chExt cx="392065" cy="387887"/>
          </a:xfrm>
        </p:grpSpPr>
        <p:sp>
          <p:nvSpPr>
            <p:cNvPr id="115" name="Google Shape;5793;p71">
              <a:extLst>
                <a:ext uri="{FF2B5EF4-FFF2-40B4-BE49-F238E27FC236}">
                  <a16:creationId xmlns:a16="http://schemas.microsoft.com/office/drawing/2014/main" id="{0B854D62-B1BA-4551-B095-895D713EA43B}"/>
                </a:ext>
              </a:extLst>
            </p:cNvPr>
            <p:cNvSpPr/>
            <p:nvPr/>
          </p:nvSpPr>
          <p:spPr>
            <a:xfrm>
              <a:off x="4644406" y="4334118"/>
              <a:ext cx="217326" cy="216065"/>
            </a:xfrm>
            <a:custGeom>
              <a:avLst/>
              <a:gdLst/>
              <a:ahLst/>
              <a:cxnLst/>
              <a:rect l="l" t="t" r="r" b="b"/>
              <a:pathLst>
                <a:path w="8272" h="8224">
                  <a:moveTo>
                    <a:pt x="7397" y="1"/>
                  </a:moveTo>
                  <a:lnTo>
                    <a:pt x="4456" y="2942"/>
                  </a:lnTo>
                  <a:cubicBezTo>
                    <a:pt x="3860" y="3538"/>
                    <a:pt x="3291" y="4162"/>
                    <a:pt x="2743" y="4814"/>
                  </a:cubicBezTo>
                  <a:lnTo>
                    <a:pt x="93" y="7991"/>
                  </a:lnTo>
                  <a:cubicBezTo>
                    <a:pt x="0" y="8105"/>
                    <a:pt x="66" y="8223"/>
                    <a:pt x="169" y="8223"/>
                  </a:cubicBezTo>
                  <a:cubicBezTo>
                    <a:pt x="203" y="8223"/>
                    <a:pt x="242" y="8210"/>
                    <a:pt x="281" y="8178"/>
                  </a:cubicBezTo>
                  <a:lnTo>
                    <a:pt x="3457" y="5522"/>
                  </a:lnTo>
                  <a:cubicBezTo>
                    <a:pt x="4103" y="4981"/>
                    <a:pt x="4727" y="4412"/>
                    <a:pt x="5330" y="3809"/>
                  </a:cubicBezTo>
                  <a:lnTo>
                    <a:pt x="8271" y="875"/>
                  </a:lnTo>
                  <a:lnTo>
                    <a:pt x="7397" y="1"/>
                  </a:lnTo>
                  <a:close/>
                </a:path>
              </a:pathLst>
            </a:custGeom>
            <a:solidFill>
              <a:srgbClr val="E3E9E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5794;p71">
              <a:extLst>
                <a:ext uri="{FF2B5EF4-FFF2-40B4-BE49-F238E27FC236}">
                  <a16:creationId xmlns:a16="http://schemas.microsoft.com/office/drawing/2014/main" id="{2E226728-1E9D-4A4D-B41F-EB0CF628F6BD}"/>
                </a:ext>
              </a:extLst>
            </p:cNvPr>
            <p:cNvSpPr/>
            <p:nvPr/>
          </p:nvSpPr>
          <p:spPr>
            <a:xfrm>
              <a:off x="4646481" y="4345783"/>
              <a:ext cx="215251" cy="204426"/>
            </a:xfrm>
            <a:custGeom>
              <a:avLst/>
              <a:gdLst/>
              <a:ahLst/>
              <a:cxnLst/>
              <a:rect l="l" t="t" r="r" b="b"/>
              <a:pathLst>
                <a:path w="8193" h="7781">
                  <a:moveTo>
                    <a:pt x="7755" y="1"/>
                  </a:moveTo>
                  <a:lnTo>
                    <a:pt x="1" y="7748"/>
                  </a:lnTo>
                  <a:cubicBezTo>
                    <a:pt x="29" y="7770"/>
                    <a:pt x="61" y="7781"/>
                    <a:pt x="92" y="7781"/>
                  </a:cubicBezTo>
                  <a:cubicBezTo>
                    <a:pt x="131" y="7781"/>
                    <a:pt x="168" y="7765"/>
                    <a:pt x="195" y="7734"/>
                  </a:cubicBezTo>
                  <a:lnTo>
                    <a:pt x="3378" y="5078"/>
                  </a:lnTo>
                  <a:cubicBezTo>
                    <a:pt x="4024" y="4537"/>
                    <a:pt x="4648" y="3968"/>
                    <a:pt x="5251" y="3372"/>
                  </a:cubicBezTo>
                  <a:lnTo>
                    <a:pt x="8192" y="431"/>
                  </a:lnTo>
                  <a:lnTo>
                    <a:pt x="7755" y="1"/>
                  </a:lnTo>
                  <a:close/>
                </a:path>
              </a:pathLst>
            </a:custGeom>
            <a:solidFill>
              <a:srgbClr val="C9CFD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5795;p71">
              <a:extLst>
                <a:ext uri="{FF2B5EF4-FFF2-40B4-BE49-F238E27FC236}">
                  <a16:creationId xmlns:a16="http://schemas.microsoft.com/office/drawing/2014/main" id="{7044A5BE-0213-4B85-ABF9-007687ED3CCA}"/>
                </a:ext>
              </a:extLst>
            </p:cNvPr>
            <p:cNvSpPr/>
            <p:nvPr/>
          </p:nvSpPr>
          <p:spPr>
            <a:xfrm>
              <a:off x="4720780" y="4162322"/>
              <a:ext cx="315690" cy="299743"/>
            </a:xfrm>
            <a:custGeom>
              <a:avLst/>
              <a:gdLst/>
              <a:ahLst/>
              <a:cxnLst/>
              <a:rect l="l" t="t" r="r" b="b"/>
              <a:pathLst>
                <a:path w="12016" h="11409">
                  <a:moveTo>
                    <a:pt x="7767" y="0"/>
                  </a:moveTo>
                  <a:cubicBezTo>
                    <a:pt x="7487" y="0"/>
                    <a:pt x="7201" y="111"/>
                    <a:pt x="6980" y="332"/>
                  </a:cubicBezTo>
                  <a:cubicBezTo>
                    <a:pt x="6557" y="755"/>
                    <a:pt x="6536" y="1414"/>
                    <a:pt x="6939" y="1816"/>
                  </a:cubicBezTo>
                  <a:lnTo>
                    <a:pt x="7057" y="1941"/>
                  </a:lnTo>
                  <a:cubicBezTo>
                    <a:pt x="7126" y="2010"/>
                    <a:pt x="7126" y="2128"/>
                    <a:pt x="7050" y="2191"/>
                  </a:cubicBezTo>
                  <a:lnTo>
                    <a:pt x="5447" y="3800"/>
                  </a:lnTo>
                  <a:cubicBezTo>
                    <a:pt x="5026" y="4221"/>
                    <a:pt x="4469" y="4442"/>
                    <a:pt x="3918" y="4442"/>
                  </a:cubicBezTo>
                  <a:cubicBezTo>
                    <a:pt x="3553" y="4442"/>
                    <a:pt x="3192" y="4346"/>
                    <a:pt x="2874" y="4147"/>
                  </a:cubicBezTo>
                  <a:cubicBezTo>
                    <a:pt x="2390" y="3839"/>
                    <a:pt x="1862" y="3724"/>
                    <a:pt x="1423" y="3724"/>
                  </a:cubicBezTo>
                  <a:cubicBezTo>
                    <a:pt x="1000" y="3724"/>
                    <a:pt x="659" y="3830"/>
                    <a:pt x="516" y="3973"/>
                  </a:cubicBezTo>
                  <a:cubicBezTo>
                    <a:pt x="0" y="4489"/>
                    <a:pt x="6891" y="11409"/>
                    <a:pt x="7851" y="11409"/>
                  </a:cubicBezTo>
                  <a:cubicBezTo>
                    <a:pt x="7885" y="11409"/>
                    <a:pt x="7912" y="11400"/>
                    <a:pt x="7931" y="11381"/>
                  </a:cubicBezTo>
                  <a:cubicBezTo>
                    <a:pt x="8222" y="11097"/>
                    <a:pt x="8354" y="9980"/>
                    <a:pt x="7757" y="9030"/>
                  </a:cubicBezTo>
                  <a:cubicBezTo>
                    <a:pt x="7258" y="8232"/>
                    <a:pt x="7403" y="7157"/>
                    <a:pt x="8104" y="6456"/>
                  </a:cubicBezTo>
                  <a:lnTo>
                    <a:pt x="9706" y="4854"/>
                  </a:lnTo>
                  <a:cubicBezTo>
                    <a:pt x="9742" y="4815"/>
                    <a:pt x="9788" y="4796"/>
                    <a:pt x="9835" y="4796"/>
                  </a:cubicBezTo>
                  <a:cubicBezTo>
                    <a:pt x="9880" y="4796"/>
                    <a:pt x="9926" y="4813"/>
                    <a:pt x="9963" y="4847"/>
                  </a:cubicBezTo>
                  <a:lnTo>
                    <a:pt x="10088" y="4965"/>
                  </a:lnTo>
                  <a:cubicBezTo>
                    <a:pt x="10278" y="5159"/>
                    <a:pt x="10531" y="5254"/>
                    <a:pt x="10789" y="5254"/>
                  </a:cubicBezTo>
                  <a:cubicBezTo>
                    <a:pt x="11068" y="5254"/>
                    <a:pt x="11353" y="5143"/>
                    <a:pt x="11572" y="4924"/>
                  </a:cubicBezTo>
                  <a:cubicBezTo>
                    <a:pt x="11995" y="4500"/>
                    <a:pt x="12016" y="3835"/>
                    <a:pt x="11621" y="3432"/>
                  </a:cubicBezTo>
                  <a:lnTo>
                    <a:pt x="8465" y="283"/>
                  </a:lnTo>
                  <a:cubicBezTo>
                    <a:pt x="8275" y="94"/>
                    <a:pt x="8024" y="0"/>
                    <a:pt x="7767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5796;p71">
              <a:extLst>
                <a:ext uri="{FF2B5EF4-FFF2-40B4-BE49-F238E27FC236}">
                  <a16:creationId xmlns:a16="http://schemas.microsoft.com/office/drawing/2014/main" id="{5C7AA803-33FA-4645-BA17-947663D07EC4}"/>
                </a:ext>
              </a:extLst>
            </p:cNvPr>
            <p:cNvSpPr/>
            <p:nvPr/>
          </p:nvSpPr>
          <p:spPr>
            <a:xfrm>
              <a:off x="4727952" y="4227872"/>
              <a:ext cx="308518" cy="233668"/>
            </a:xfrm>
            <a:custGeom>
              <a:avLst/>
              <a:gdLst/>
              <a:ahLst/>
              <a:cxnLst/>
              <a:rect l="l" t="t" r="r" b="b"/>
              <a:pathLst>
                <a:path w="11743" h="8894">
                  <a:moveTo>
                    <a:pt x="10404" y="1"/>
                  </a:moveTo>
                  <a:cubicBezTo>
                    <a:pt x="10807" y="403"/>
                    <a:pt x="10786" y="1069"/>
                    <a:pt x="10363" y="1492"/>
                  </a:cubicBezTo>
                  <a:cubicBezTo>
                    <a:pt x="10143" y="1712"/>
                    <a:pt x="9858" y="1823"/>
                    <a:pt x="9580" y="1823"/>
                  </a:cubicBezTo>
                  <a:cubicBezTo>
                    <a:pt x="9321" y="1823"/>
                    <a:pt x="9069" y="1727"/>
                    <a:pt x="8878" y="1534"/>
                  </a:cubicBezTo>
                  <a:lnTo>
                    <a:pt x="8753" y="1409"/>
                  </a:lnTo>
                  <a:cubicBezTo>
                    <a:pt x="8717" y="1376"/>
                    <a:pt x="8673" y="1360"/>
                    <a:pt x="8629" y="1360"/>
                  </a:cubicBezTo>
                  <a:cubicBezTo>
                    <a:pt x="8581" y="1360"/>
                    <a:pt x="8533" y="1379"/>
                    <a:pt x="8497" y="1416"/>
                  </a:cubicBezTo>
                  <a:lnTo>
                    <a:pt x="6895" y="3025"/>
                  </a:lnTo>
                  <a:cubicBezTo>
                    <a:pt x="6194" y="3726"/>
                    <a:pt x="6048" y="4801"/>
                    <a:pt x="6548" y="5591"/>
                  </a:cubicBezTo>
                  <a:cubicBezTo>
                    <a:pt x="7144" y="6549"/>
                    <a:pt x="7013" y="7665"/>
                    <a:pt x="6721" y="7950"/>
                  </a:cubicBezTo>
                  <a:cubicBezTo>
                    <a:pt x="6695" y="7971"/>
                    <a:pt x="6664" y="7980"/>
                    <a:pt x="6636" y="7980"/>
                  </a:cubicBezTo>
                  <a:cubicBezTo>
                    <a:pt x="6627" y="7980"/>
                    <a:pt x="6618" y="7979"/>
                    <a:pt x="6610" y="7977"/>
                  </a:cubicBezTo>
                  <a:cubicBezTo>
                    <a:pt x="4488" y="6278"/>
                    <a:pt x="486" y="2130"/>
                    <a:pt x="430" y="1360"/>
                  </a:cubicBezTo>
                  <a:cubicBezTo>
                    <a:pt x="368" y="1388"/>
                    <a:pt x="298" y="1430"/>
                    <a:pt x="243" y="1478"/>
                  </a:cubicBezTo>
                  <a:cubicBezTo>
                    <a:pt x="0" y="1721"/>
                    <a:pt x="1422" y="3407"/>
                    <a:pt x="3087" y="5113"/>
                  </a:cubicBezTo>
                  <a:cubicBezTo>
                    <a:pt x="3364" y="5397"/>
                    <a:pt x="3642" y="5682"/>
                    <a:pt x="3926" y="5959"/>
                  </a:cubicBezTo>
                  <a:lnTo>
                    <a:pt x="4016" y="6042"/>
                  </a:lnTo>
                  <a:lnTo>
                    <a:pt x="4023" y="6056"/>
                  </a:lnTo>
                  <a:lnTo>
                    <a:pt x="4106" y="6139"/>
                  </a:lnTo>
                  <a:lnTo>
                    <a:pt x="4120" y="6146"/>
                  </a:lnTo>
                  <a:lnTo>
                    <a:pt x="4203" y="6236"/>
                  </a:lnTo>
                  <a:lnTo>
                    <a:pt x="4210" y="6243"/>
                  </a:lnTo>
                  <a:lnTo>
                    <a:pt x="4300" y="6327"/>
                  </a:lnTo>
                  <a:cubicBezTo>
                    <a:pt x="4488" y="6507"/>
                    <a:pt x="4675" y="6687"/>
                    <a:pt x="4855" y="6854"/>
                  </a:cubicBezTo>
                  <a:lnTo>
                    <a:pt x="4946" y="6937"/>
                  </a:lnTo>
                  <a:lnTo>
                    <a:pt x="4952" y="6944"/>
                  </a:lnTo>
                  <a:lnTo>
                    <a:pt x="5036" y="7020"/>
                  </a:lnTo>
                  <a:lnTo>
                    <a:pt x="5050" y="7034"/>
                  </a:lnTo>
                  <a:lnTo>
                    <a:pt x="5119" y="7097"/>
                  </a:lnTo>
                  <a:lnTo>
                    <a:pt x="5140" y="7117"/>
                  </a:lnTo>
                  <a:lnTo>
                    <a:pt x="5209" y="7180"/>
                  </a:lnTo>
                  <a:lnTo>
                    <a:pt x="5230" y="7194"/>
                  </a:lnTo>
                  <a:lnTo>
                    <a:pt x="5299" y="7263"/>
                  </a:lnTo>
                  <a:lnTo>
                    <a:pt x="5313" y="7277"/>
                  </a:lnTo>
                  <a:lnTo>
                    <a:pt x="5382" y="7339"/>
                  </a:lnTo>
                  <a:lnTo>
                    <a:pt x="5403" y="7353"/>
                  </a:lnTo>
                  <a:lnTo>
                    <a:pt x="5473" y="7423"/>
                  </a:lnTo>
                  <a:lnTo>
                    <a:pt x="5487" y="7430"/>
                  </a:lnTo>
                  <a:lnTo>
                    <a:pt x="5563" y="7499"/>
                  </a:lnTo>
                  <a:cubicBezTo>
                    <a:pt x="5653" y="7575"/>
                    <a:pt x="5736" y="7651"/>
                    <a:pt x="5819" y="7721"/>
                  </a:cubicBezTo>
                  <a:lnTo>
                    <a:pt x="5826" y="7728"/>
                  </a:lnTo>
                  <a:lnTo>
                    <a:pt x="5896" y="7790"/>
                  </a:lnTo>
                  <a:lnTo>
                    <a:pt x="5917" y="7804"/>
                  </a:lnTo>
                  <a:lnTo>
                    <a:pt x="5979" y="7853"/>
                  </a:lnTo>
                  <a:lnTo>
                    <a:pt x="6000" y="7873"/>
                  </a:lnTo>
                  <a:lnTo>
                    <a:pt x="6055" y="7922"/>
                  </a:lnTo>
                  <a:lnTo>
                    <a:pt x="6076" y="7943"/>
                  </a:lnTo>
                  <a:lnTo>
                    <a:pt x="6132" y="7984"/>
                  </a:lnTo>
                  <a:lnTo>
                    <a:pt x="6159" y="8005"/>
                  </a:lnTo>
                  <a:lnTo>
                    <a:pt x="6208" y="8047"/>
                  </a:lnTo>
                  <a:lnTo>
                    <a:pt x="6229" y="8068"/>
                  </a:lnTo>
                  <a:lnTo>
                    <a:pt x="6277" y="8109"/>
                  </a:lnTo>
                  <a:lnTo>
                    <a:pt x="6305" y="8130"/>
                  </a:lnTo>
                  <a:lnTo>
                    <a:pt x="6354" y="8165"/>
                  </a:lnTo>
                  <a:lnTo>
                    <a:pt x="6374" y="8186"/>
                  </a:lnTo>
                  <a:lnTo>
                    <a:pt x="6423" y="8227"/>
                  </a:lnTo>
                  <a:lnTo>
                    <a:pt x="6451" y="8241"/>
                  </a:lnTo>
                  <a:lnTo>
                    <a:pt x="6499" y="8283"/>
                  </a:lnTo>
                  <a:lnTo>
                    <a:pt x="6513" y="8297"/>
                  </a:lnTo>
                  <a:lnTo>
                    <a:pt x="6582" y="8352"/>
                  </a:lnTo>
                  <a:lnTo>
                    <a:pt x="6652" y="8401"/>
                  </a:lnTo>
                  <a:lnTo>
                    <a:pt x="6659" y="8408"/>
                  </a:lnTo>
                  <a:lnTo>
                    <a:pt x="6714" y="8449"/>
                  </a:lnTo>
                  <a:lnTo>
                    <a:pt x="6735" y="8463"/>
                  </a:lnTo>
                  <a:lnTo>
                    <a:pt x="6777" y="8491"/>
                  </a:lnTo>
                  <a:lnTo>
                    <a:pt x="6797" y="8512"/>
                  </a:lnTo>
                  <a:lnTo>
                    <a:pt x="6839" y="8539"/>
                  </a:lnTo>
                  <a:lnTo>
                    <a:pt x="6860" y="8553"/>
                  </a:lnTo>
                  <a:lnTo>
                    <a:pt x="6895" y="8581"/>
                  </a:lnTo>
                  <a:lnTo>
                    <a:pt x="6922" y="8595"/>
                  </a:lnTo>
                  <a:lnTo>
                    <a:pt x="6957" y="8623"/>
                  </a:lnTo>
                  <a:lnTo>
                    <a:pt x="6978" y="8636"/>
                  </a:lnTo>
                  <a:lnTo>
                    <a:pt x="7013" y="8657"/>
                  </a:lnTo>
                  <a:lnTo>
                    <a:pt x="7033" y="8671"/>
                  </a:lnTo>
                  <a:lnTo>
                    <a:pt x="7068" y="8692"/>
                  </a:lnTo>
                  <a:lnTo>
                    <a:pt x="7089" y="8706"/>
                  </a:lnTo>
                  <a:lnTo>
                    <a:pt x="7117" y="8727"/>
                  </a:lnTo>
                  <a:lnTo>
                    <a:pt x="7137" y="8740"/>
                  </a:lnTo>
                  <a:lnTo>
                    <a:pt x="7165" y="8754"/>
                  </a:lnTo>
                  <a:lnTo>
                    <a:pt x="7186" y="8768"/>
                  </a:lnTo>
                  <a:lnTo>
                    <a:pt x="7221" y="8782"/>
                  </a:lnTo>
                  <a:lnTo>
                    <a:pt x="7234" y="8796"/>
                  </a:lnTo>
                  <a:lnTo>
                    <a:pt x="7276" y="8817"/>
                  </a:lnTo>
                  <a:lnTo>
                    <a:pt x="7318" y="8838"/>
                  </a:lnTo>
                  <a:lnTo>
                    <a:pt x="7332" y="8844"/>
                  </a:lnTo>
                  <a:lnTo>
                    <a:pt x="7359" y="8851"/>
                  </a:lnTo>
                  <a:lnTo>
                    <a:pt x="7373" y="8858"/>
                  </a:lnTo>
                  <a:lnTo>
                    <a:pt x="7394" y="8872"/>
                  </a:lnTo>
                  <a:lnTo>
                    <a:pt x="7408" y="8879"/>
                  </a:lnTo>
                  <a:lnTo>
                    <a:pt x="7429" y="8886"/>
                  </a:lnTo>
                  <a:lnTo>
                    <a:pt x="7449" y="8886"/>
                  </a:lnTo>
                  <a:lnTo>
                    <a:pt x="7463" y="8893"/>
                  </a:lnTo>
                  <a:lnTo>
                    <a:pt x="7623" y="8893"/>
                  </a:lnTo>
                  <a:cubicBezTo>
                    <a:pt x="7630" y="8886"/>
                    <a:pt x="7630" y="8879"/>
                    <a:pt x="7637" y="8879"/>
                  </a:cubicBezTo>
                  <a:cubicBezTo>
                    <a:pt x="7651" y="8872"/>
                    <a:pt x="7671" y="8865"/>
                    <a:pt x="7685" y="8858"/>
                  </a:cubicBezTo>
                  <a:lnTo>
                    <a:pt x="7692" y="8844"/>
                  </a:lnTo>
                  <a:lnTo>
                    <a:pt x="7713" y="8817"/>
                  </a:lnTo>
                  <a:lnTo>
                    <a:pt x="7727" y="8803"/>
                  </a:lnTo>
                  <a:lnTo>
                    <a:pt x="7748" y="8768"/>
                  </a:lnTo>
                  <a:lnTo>
                    <a:pt x="7755" y="8754"/>
                  </a:lnTo>
                  <a:cubicBezTo>
                    <a:pt x="7970" y="8338"/>
                    <a:pt x="8011" y="7374"/>
                    <a:pt x="7484" y="6535"/>
                  </a:cubicBezTo>
                  <a:cubicBezTo>
                    <a:pt x="6985" y="5737"/>
                    <a:pt x="7130" y="4662"/>
                    <a:pt x="7831" y="3961"/>
                  </a:cubicBezTo>
                  <a:lnTo>
                    <a:pt x="9433" y="2359"/>
                  </a:lnTo>
                  <a:cubicBezTo>
                    <a:pt x="9469" y="2320"/>
                    <a:pt x="9517" y="2301"/>
                    <a:pt x="9565" y="2301"/>
                  </a:cubicBezTo>
                  <a:cubicBezTo>
                    <a:pt x="9611" y="2301"/>
                    <a:pt x="9656" y="2318"/>
                    <a:pt x="9690" y="2352"/>
                  </a:cubicBezTo>
                  <a:lnTo>
                    <a:pt x="9815" y="2470"/>
                  </a:lnTo>
                  <a:cubicBezTo>
                    <a:pt x="10005" y="2664"/>
                    <a:pt x="10258" y="2759"/>
                    <a:pt x="10516" y="2759"/>
                  </a:cubicBezTo>
                  <a:cubicBezTo>
                    <a:pt x="10795" y="2759"/>
                    <a:pt x="11080" y="2648"/>
                    <a:pt x="11299" y="2429"/>
                  </a:cubicBezTo>
                  <a:cubicBezTo>
                    <a:pt x="11722" y="2005"/>
                    <a:pt x="11743" y="1340"/>
                    <a:pt x="11348" y="937"/>
                  </a:cubicBezTo>
                  <a:lnTo>
                    <a:pt x="10404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5797;p71">
              <a:extLst>
                <a:ext uri="{FF2B5EF4-FFF2-40B4-BE49-F238E27FC236}">
                  <a16:creationId xmlns:a16="http://schemas.microsoft.com/office/drawing/2014/main" id="{7607929A-710C-4894-AA51-5F6B9A6043C9}"/>
                </a:ext>
              </a:extLst>
            </p:cNvPr>
            <p:cNvSpPr/>
            <p:nvPr/>
          </p:nvSpPr>
          <p:spPr>
            <a:xfrm>
              <a:off x="4892497" y="4162322"/>
              <a:ext cx="143973" cy="138062"/>
            </a:xfrm>
            <a:custGeom>
              <a:avLst/>
              <a:gdLst/>
              <a:ahLst/>
              <a:cxnLst/>
              <a:rect l="l" t="t" r="r" b="b"/>
              <a:pathLst>
                <a:path w="5480" h="5255">
                  <a:moveTo>
                    <a:pt x="1232" y="0"/>
                  </a:moveTo>
                  <a:cubicBezTo>
                    <a:pt x="951" y="0"/>
                    <a:pt x="665" y="111"/>
                    <a:pt x="444" y="332"/>
                  </a:cubicBezTo>
                  <a:cubicBezTo>
                    <a:pt x="21" y="755"/>
                    <a:pt x="0" y="1421"/>
                    <a:pt x="403" y="1816"/>
                  </a:cubicBezTo>
                  <a:lnTo>
                    <a:pt x="521" y="1941"/>
                  </a:lnTo>
                  <a:lnTo>
                    <a:pt x="3427" y="4840"/>
                  </a:lnTo>
                  <a:lnTo>
                    <a:pt x="3552" y="4965"/>
                  </a:lnTo>
                  <a:cubicBezTo>
                    <a:pt x="3742" y="5159"/>
                    <a:pt x="3995" y="5254"/>
                    <a:pt x="4253" y="5254"/>
                  </a:cubicBezTo>
                  <a:cubicBezTo>
                    <a:pt x="4532" y="5254"/>
                    <a:pt x="4817" y="5143"/>
                    <a:pt x="5036" y="4924"/>
                  </a:cubicBezTo>
                  <a:cubicBezTo>
                    <a:pt x="5459" y="4500"/>
                    <a:pt x="5480" y="3835"/>
                    <a:pt x="5085" y="3439"/>
                  </a:cubicBezTo>
                  <a:lnTo>
                    <a:pt x="1936" y="283"/>
                  </a:lnTo>
                  <a:cubicBezTo>
                    <a:pt x="1743" y="94"/>
                    <a:pt x="1490" y="0"/>
                    <a:pt x="1232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5798;p71">
              <a:extLst>
                <a:ext uri="{FF2B5EF4-FFF2-40B4-BE49-F238E27FC236}">
                  <a16:creationId xmlns:a16="http://schemas.microsoft.com/office/drawing/2014/main" id="{A0A80FB9-34ED-4F6B-A163-C7F6F11A36B4}"/>
                </a:ext>
              </a:extLst>
            </p:cNvPr>
            <p:cNvSpPr/>
            <p:nvPr/>
          </p:nvSpPr>
          <p:spPr>
            <a:xfrm>
              <a:off x="4893758" y="4185048"/>
              <a:ext cx="142712" cy="115336"/>
            </a:xfrm>
            <a:custGeom>
              <a:avLst/>
              <a:gdLst/>
              <a:ahLst/>
              <a:cxnLst/>
              <a:rect l="l" t="t" r="r" b="b"/>
              <a:pathLst>
                <a:path w="5432" h="4390">
                  <a:moveTo>
                    <a:pt x="91" y="1"/>
                  </a:moveTo>
                  <a:lnTo>
                    <a:pt x="91" y="1"/>
                  </a:lnTo>
                  <a:cubicBezTo>
                    <a:pt x="1" y="341"/>
                    <a:pt x="105" y="701"/>
                    <a:pt x="348" y="951"/>
                  </a:cubicBezTo>
                  <a:lnTo>
                    <a:pt x="473" y="1076"/>
                  </a:lnTo>
                  <a:lnTo>
                    <a:pt x="3379" y="3982"/>
                  </a:lnTo>
                  <a:lnTo>
                    <a:pt x="3497" y="4100"/>
                  </a:lnTo>
                  <a:cubicBezTo>
                    <a:pt x="3690" y="4294"/>
                    <a:pt x="3945" y="4389"/>
                    <a:pt x="4204" y="4389"/>
                  </a:cubicBezTo>
                  <a:cubicBezTo>
                    <a:pt x="4484" y="4389"/>
                    <a:pt x="4769" y="4278"/>
                    <a:pt x="4988" y="4059"/>
                  </a:cubicBezTo>
                  <a:cubicBezTo>
                    <a:pt x="5411" y="3635"/>
                    <a:pt x="5432" y="2970"/>
                    <a:pt x="5037" y="2574"/>
                  </a:cubicBezTo>
                  <a:lnTo>
                    <a:pt x="4690" y="2227"/>
                  </a:lnTo>
                  <a:cubicBezTo>
                    <a:pt x="4634" y="2429"/>
                    <a:pt x="4530" y="2616"/>
                    <a:pt x="4385" y="2761"/>
                  </a:cubicBezTo>
                  <a:cubicBezTo>
                    <a:pt x="4165" y="2981"/>
                    <a:pt x="3880" y="3092"/>
                    <a:pt x="3601" y="3092"/>
                  </a:cubicBezTo>
                  <a:cubicBezTo>
                    <a:pt x="3341" y="3092"/>
                    <a:pt x="3087" y="2997"/>
                    <a:pt x="2893" y="2803"/>
                  </a:cubicBezTo>
                  <a:lnTo>
                    <a:pt x="2775" y="2685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" name="Google Shape;5792;p71">
            <a:extLst>
              <a:ext uri="{FF2B5EF4-FFF2-40B4-BE49-F238E27FC236}">
                <a16:creationId xmlns:a16="http://schemas.microsoft.com/office/drawing/2014/main" id="{94D506CB-8CED-4388-9061-971BD244CAF7}"/>
              </a:ext>
            </a:extLst>
          </p:cNvPr>
          <p:cNvGrpSpPr/>
          <p:nvPr/>
        </p:nvGrpSpPr>
        <p:grpSpPr>
          <a:xfrm>
            <a:off x="4428025" y="1480628"/>
            <a:ext cx="392065" cy="387887"/>
            <a:chOff x="4644406" y="4162322"/>
            <a:chExt cx="392065" cy="387887"/>
          </a:xfrm>
        </p:grpSpPr>
        <p:sp>
          <p:nvSpPr>
            <p:cNvPr id="122" name="Google Shape;5793;p71">
              <a:extLst>
                <a:ext uri="{FF2B5EF4-FFF2-40B4-BE49-F238E27FC236}">
                  <a16:creationId xmlns:a16="http://schemas.microsoft.com/office/drawing/2014/main" id="{48F5F23A-97E6-45DA-8CB8-5F327E1B3EE6}"/>
                </a:ext>
              </a:extLst>
            </p:cNvPr>
            <p:cNvSpPr/>
            <p:nvPr/>
          </p:nvSpPr>
          <p:spPr>
            <a:xfrm>
              <a:off x="4644406" y="4334118"/>
              <a:ext cx="217326" cy="216065"/>
            </a:xfrm>
            <a:custGeom>
              <a:avLst/>
              <a:gdLst/>
              <a:ahLst/>
              <a:cxnLst/>
              <a:rect l="l" t="t" r="r" b="b"/>
              <a:pathLst>
                <a:path w="8272" h="8224">
                  <a:moveTo>
                    <a:pt x="7397" y="1"/>
                  </a:moveTo>
                  <a:lnTo>
                    <a:pt x="4456" y="2942"/>
                  </a:lnTo>
                  <a:cubicBezTo>
                    <a:pt x="3860" y="3538"/>
                    <a:pt x="3291" y="4162"/>
                    <a:pt x="2743" y="4814"/>
                  </a:cubicBezTo>
                  <a:lnTo>
                    <a:pt x="93" y="7991"/>
                  </a:lnTo>
                  <a:cubicBezTo>
                    <a:pt x="0" y="8105"/>
                    <a:pt x="66" y="8223"/>
                    <a:pt x="169" y="8223"/>
                  </a:cubicBezTo>
                  <a:cubicBezTo>
                    <a:pt x="203" y="8223"/>
                    <a:pt x="242" y="8210"/>
                    <a:pt x="281" y="8178"/>
                  </a:cubicBezTo>
                  <a:lnTo>
                    <a:pt x="3457" y="5522"/>
                  </a:lnTo>
                  <a:cubicBezTo>
                    <a:pt x="4103" y="4981"/>
                    <a:pt x="4727" y="4412"/>
                    <a:pt x="5330" y="3809"/>
                  </a:cubicBezTo>
                  <a:lnTo>
                    <a:pt x="8271" y="875"/>
                  </a:lnTo>
                  <a:lnTo>
                    <a:pt x="7397" y="1"/>
                  </a:lnTo>
                  <a:close/>
                </a:path>
              </a:pathLst>
            </a:custGeom>
            <a:solidFill>
              <a:srgbClr val="E3E9E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5794;p71">
              <a:extLst>
                <a:ext uri="{FF2B5EF4-FFF2-40B4-BE49-F238E27FC236}">
                  <a16:creationId xmlns:a16="http://schemas.microsoft.com/office/drawing/2014/main" id="{823DF761-80F4-4703-A26A-A74F841F2DD6}"/>
                </a:ext>
              </a:extLst>
            </p:cNvPr>
            <p:cNvSpPr/>
            <p:nvPr/>
          </p:nvSpPr>
          <p:spPr>
            <a:xfrm>
              <a:off x="4646481" y="4345783"/>
              <a:ext cx="215251" cy="204426"/>
            </a:xfrm>
            <a:custGeom>
              <a:avLst/>
              <a:gdLst/>
              <a:ahLst/>
              <a:cxnLst/>
              <a:rect l="l" t="t" r="r" b="b"/>
              <a:pathLst>
                <a:path w="8193" h="7781">
                  <a:moveTo>
                    <a:pt x="7755" y="1"/>
                  </a:moveTo>
                  <a:lnTo>
                    <a:pt x="1" y="7748"/>
                  </a:lnTo>
                  <a:cubicBezTo>
                    <a:pt x="29" y="7770"/>
                    <a:pt x="61" y="7781"/>
                    <a:pt x="92" y="7781"/>
                  </a:cubicBezTo>
                  <a:cubicBezTo>
                    <a:pt x="131" y="7781"/>
                    <a:pt x="168" y="7765"/>
                    <a:pt x="195" y="7734"/>
                  </a:cubicBezTo>
                  <a:lnTo>
                    <a:pt x="3378" y="5078"/>
                  </a:lnTo>
                  <a:cubicBezTo>
                    <a:pt x="4024" y="4537"/>
                    <a:pt x="4648" y="3968"/>
                    <a:pt x="5251" y="3372"/>
                  </a:cubicBezTo>
                  <a:lnTo>
                    <a:pt x="8192" y="431"/>
                  </a:lnTo>
                  <a:lnTo>
                    <a:pt x="7755" y="1"/>
                  </a:lnTo>
                  <a:close/>
                </a:path>
              </a:pathLst>
            </a:custGeom>
            <a:solidFill>
              <a:srgbClr val="C9CFD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5795;p71">
              <a:extLst>
                <a:ext uri="{FF2B5EF4-FFF2-40B4-BE49-F238E27FC236}">
                  <a16:creationId xmlns:a16="http://schemas.microsoft.com/office/drawing/2014/main" id="{3AAAC1A7-F6B7-45B9-9E32-A597F678CB96}"/>
                </a:ext>
              </a:extLst>
            </p:cNvPr>
            <p:cNvSpPr/>
            <p:nvPr/>
          </p:nvSpPr>
          <p:spPr>
            <a:xfrm>
              <a:off x="4720780" y="4162322"/>
              <a:ext cx="315690" cy="299743"/>
            </a:xfrm>
            <a:custGeom>
              <a:avLst/>
              <a:gdLst/>
              <a:ahLst/>
              <a:cxnLst/>
              <a:rect l="l" t="t" r="r" b="b"/>
              <a:pathLst>
                <a:path w="12016" h="11409">
                  <a:moveTo>
                    <a:pt x="7767" y="0"/>
                  </a:moveTo>
                  <a:cubicBezTo>
                    <a:pt x="7487" y="0"/>
                    <a:pt x="7201" y="111"/>
                    <a:pt x="6980" y="332"/>
                  </a:cubicBezTo>
                  <a:cubicBezTo>
                    <a:pt x="6557" y="755"/>
                    <a:pt x="6536" y="1414"/>
                    <a:pt x="6939" y="1816"/>
                  </a:cubicBezTo>
                  <a:lnTo>
                    <a:pt x="7057" y="1941"/>
                  </a:lnTo>
                  <a:cubicBezTo>
                    <a:pt x="7126" y="2010"/>
                    <a:pt x="7126" y="2128"/>
                    <a:pt x="7050" y="2191"/>
                  </a:cubicBezTo>
                  <a:lnTo>
                    <a:pt x="5447" y="3800"/>
                  </a:lnTo>
                  <a:cubicBezTo>
                    <a:pt x="5026" y="4221"/>
                    <a:pt x="4469" y="4442"/>
                    <a:pt x="3918" y="4442"/>
                  </a:cubicBezTo>
                  <a:cubicBezTo>
                    <a:pt x="3553" y="4442"/>
                    <a:pt x="3192" y="4346"/>
                    <a:pt x="2874" y="4147"/>
                  </a:cubicBezTo>
                  <a:cubicBezTo>
                    <a:pt x="2390" y="3839"/>
                    <a:pt x="1862" y="3724"/>
                    <a:pt x="1423" y="3724"/>
                  </a:cubicBezTo>
                  <a:cubicBezTo>
                    <a:pt x="1000" y="3724"/>
                    <a:pt x="659" y="3830"/>
                    <a:pt x="516" y="3973"/>
                  </a:cubicBezTo>
                  <a:cubicBezTo>
                    <a:pt x="0" y="4489"/>
                    <a:pt x="6891" y="11409"/>
                    <a:pt x="7851" y="11409"/>
                  </a:cubicBezTo>
                  <a:cubicBezTo>
                    <a:pt x="7885" y="11409"/>
                    <a:pt x="7912" y="11400"/>
                    <a:pt x="7931" y="11381"/>
                  </a:cubicBezTo>
                  <a:cubicBezTo>
                    <a:pt x="8222" y="11097"/>
                    <a:pt x="8354" y="9980"/>
                    <a:pt x="7757" y="9030"/>
                  </a:cubicBezTo>
                  <a:cubicBezTo>
                    <a:pt x="7258" y="8232"/>
                    <a:pt x="7403" y="7157"/>
                    <a:pt x="8104" y="6456"/>
                  </a:cubicBezTo>
                  <a:lnTo>
                    <a:pt x="9706" y="4854"/>
                  </a:lnTo>
                  <a:cubicBezTo>
                    <a:pt x="9742" y="4815"/>
                    <a:pt x="9788" y="4796"/>
                    <a:pt x="9835" y="4796"/>
                  </a:cubicBezTo>
                  <a:cubicBezTo>
                    <a:pt x="9880" y="4796"/>
                    <a:pt x="9926" y="4813"/>
                    <a:pt x="9963" y="4847"/>
                  </a:cubicBezTo>
                  <a:lnTo>
                    <a:pt x="10088" y="4965"/>
                  </a:lnTo>
                  <a:cubicBezTo>
                    <a:pt x="10278" y="5159"/>
                    <a:pt x="10531" y="5254"/>
                    <a:pt x="10789" y="5254"/>
                  </a:cubicBezTo>
                  <a:cubicBezTo>
                    <a:pt x="11068" y="5254"/>
                    <a:pt x="11353" y="5143"/>
                    <a:pt x="11572" y="4924"/>
                  </a:cubicBezTo>
                  <a:cubicBezTo>
                    <a:pt x="11995" y="4500"/>
                    <a:pt x="12016" y="3835"/>
                    <a:pt x="11621" y="3432"/>
                  </a:cubicBezTo>
                  <a:lnTo>
                    <a:pt x="8465" y="283"/>
                  </a:lnTo>
                  <a:cubicBezTo>
                    <a:pt x="8275" y="94"/>
                    <a:pt x="8024" y="0"/>
                    <a:pt x="7767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5796;p71">
              <a:extLst>
                <a:ext uri="{FF2B5EF4-FFF2-40B4-BE49-F238E27FC236}">
                  <a16:creationId xmlns:a16="http://schemas.microsoft.com/office/drawing/2014/main" id="{0FC4E145-5E79-47B4-ADE0-DDA29E702FAF}"/>
                </a:ext>
              </a:extLst>
            </p:cNvPr>
            <p:cNvSpPr/>
            <p:nvPr/>
          </p:nvSpPr>
          <p:spPr>
            <a:xfrm>
              <a:off x="4727952" y="4227872"/>
              <a:ext cx="308518" cy="233668"/>
            </a:xfrm>
            <a:custGeom>
              <a:avLst/>
              <a:gdLst/>
              <a:ahLst/>
              <a:cxnLst/>
              <a:rect l="l" t="t" r="r" b="b"/>
              <a:pathLst>
                <a:path w="11743" h="8894">
                  <a:moveTo>
                    <a:pt x="10404" y="1"/>
                  </a:moveTo>
                  <a:cubicBezTo>
                    <a:pt x="10807" y="403"/>
                    <a:pt x="10786" y="1069"/>
                    <a:pt x="10363" y="1492"/>
                  </a:cubicBezTo>
                  <a:cubicBezTo>
                    <a:pt x="10143" y="1712"/>
                    <a:pt x="9858" y="1823"/>
                    <a:pt x="9580" y="1823"/>
                  </a:cubicBezTo>
                  <a:cubicBezTo>
                    <a:pt x="9321" y="1823"/>
                    <a:pt x="9069" y="1727"/>
                    <a:pt x="8878" y="1534"/>
                  </a:cubicBezTo>
                  <a:lnTo>
                    <a:pt x="8753" y="1409"/>
                  </a:lnTo>
                  <a:cubicBezTo>
                    <a:pt x="8717" y="1376"/>
                    <a:pt x="8673" y="1360"/>
                    <a:pt x="8629" y="1360"/>
                  </a:cubicBezTo>
                  <a:cubicBezTo>
                    <a:pt x="8581" y="1360"/>
                    <a:pt x="8533" y="1379"/>
                    <a:pt x="8497" y="1416"/>
                  </a:cubicBezTo>
                  <a:lnTo>
                    <a:pt x="6895" y="3025"/>
                  </a:lnTo>
                  <a:cubicBezTo>
                    <a:pt x="6194" y="3726"/>
                    <a:pt x="6048" y="4801"/>
                    <a:pt x="6548" y="5591"/>
                  </a:cubicBezTo>
                  <a:cubicBezTo>
                    <a:pt x="7144" y="6549"/>
                    <a:pt x="7013" y="7665"/>
                    <a:pt x="6721" y="7950"/>
                  </a:cubicBezTo>
                  <a:cubicBezTo>
                    <a:pt x="6695" y="7971"/>
                    <a:pt x="6664" y="7980"/>
                    <a:pt x="6636" y="7980"/>
                  </a:cubicBezTo>
                  <a:cubicBezTo>
                    <a:pt x="6627" y="7980"/>
                    <a:pt x="6618" y="7979"/>
                    <a:pt x="6610" y="7977"/>
                  </a:cubicBezTo>
                  <a:cubicBezTo>
                    <a:pt x="4488" y="6278"/>
                    <a:pt x="486" y="2130"/>
                    <a:pt x="430" y="1360"/>
                  </a:cubicBezTo>
                  <a:cubicBezTo>
                    <a:pt x="368" y="1388"/>
                    <a:pt x="298" y="1430"/>
                    <a:pt x="243" y="1478"/>
                  </a:cubicBezTo>
                  <a:cubicBezTo>
                    <a:pt x="0" y="1721"/>
                    <a:pt x="1422" y="3407"/>
                    <a:pt x="3087" y="5113"/>
                  </a:cubicBezTo>
                  <a:cubicBezTo>
                    <a:pt x="3364" y="5397"/>
                    <a:pt x="3642" y="5682"/>
                    <a:pt x="3926" y="5959"/>
                  </a:cubicBezTo>
                  <a:lnTo>
                    <a:pt x="4016" y="6042"/>
                  </a:lnTo>
                  <a:lnTo>
                    <a:pt x="4023" y="6056"/>
                  </a:lnTo>
                  <a:lnTo>
                    <a:pt x="4106" y="6139"/>
                  </a:lnTo>
                  <a:lnTo>
                    <a:pt x="4120" y="6146"/>
                  </a:lnTo>
                  <a:lnTo>
                    <a:pt x="4203" y="6236"/>
                  </a:lnTo>
                  <a:lnTo>
                    <a:pt x="4210" y="6243"/>
                  </a:lnTo>
                  <a:lnTo>
                    <a:pt x="4300" y="6327"/>
                  </a:lnTo>
                  <a:cubicBezTo>
                    <a:pt x="4488" y="6507"/>
                    <a:pt x="4675" y="6687"/>
                    <a:pt x="4855" y="6854"/>
                  </a:cubicBezTo>
                  <a:lnTo>
                    <a:pt x="4946" y="6937"/>
                  </a:lnTo>
                  <a:lnTo>
                    <a:pt x="4952" y="6944"/>
                  </a:lnTo>
                  <a:lnTo>
                    <a:pt x="5036" y="7020"/>
                  </a:lnTo>
                  <a:lnTo>
                    <a:pt x="5050" y="7034"/>
                  </a:lnTo>
                  <a:lnTo>
                    <a:pt x="5119" y="7097"/>
                  </a:lnTo>
                  <a:lnTo>
                    <a:pt x="5140" y="7117"/>
                  </a:lnTo>
                  <a:lnTo>
                    <a:pt x="5209" y="7180"/>
                  </a:lnTo>
                  <a:lnTo>
                    <a:pt x="5230" y="7194"/>
                  </a:lnTo>
                  <a:lnTo>
                    <a:pt x="5299" y="7263"/>
                  </a:lnTo>
                  <a:lnTo>
                    <a:pt x="5313" y="7277"/>
                  </a:lnTo>
                  <a:lnTo>
                    <a:pt x="5382" y="7339"/>
                  </a:lnTo>
                  <a:lnTo>
                    <a:pt x="5403" y="7353"/>
                  </a:lnTo>
                  <a:lnTo>
                    <a:pt x="5473" y="7423"/>
                  </a:lnTo>
                  <a:lnTo>
                    <a:pt x="5487" y="7430"/>
                  </a:lnTo>
                  <a:lnTo>
                    <a:pt x="5563" y="7499"/>
                  </a:lnTo>
                  <a:cubicBezTo>
                    <a:pt x="5653" y="7575"/>
                    <a:pt x="5736" y="7651"/>
                    <a:pt x="5819" y="7721"/>
                  </a:cubicBezTo>
                  <a:lnTo>
                    <a:pt x="5826" y="7728"/>
                  </a:lnTo>
                  <a:lnTo>
                    <a:pt x="5896" y="7790"/>
                  </a:lnTo>
                  <a:lnTo>
                    <a:pt x="5917" y="7804"/>
                  </a:lnTo>
                  <a:lnTo>
                    <a:pt x="5979" y="7853"/>
                  </a:lnTo>
                  <a:lnTo>
                    <a:pt x="6000" y="7873"/>
                  </a:lnTo>
                  <a:lnTo>
                    <a:pt x="6055" y="7922"/>
                  </a:lnTo>
                  <a:lnTo>
                    <a:pt x="6076" y="7943"/>
                  </a:lnTo>
                  <a:lnTo>
                    <a:pt x="6132" y="7984"/>
                  </a:lnTo>
                  <a:lnTo>
                    <a:pt x="6159" y="8005"/>
                  </a:lnTo>
                  <a:lnTo>
                    <a:pt x="6208" y="8047"/>
                  </a:lnTo>
                  <a:lnTo>
                    <a:pt x="6229" y="8068"/>
                  </a:lnTo>
                  <a:lnTo>
                    <a:pt x="6277" y="8109"/>
                  </a:lnTo>
                  <a:lnTo>
                    <a:pt x="6305" y="8130"/>
                  </a:lnTo>
                  <a:lnTo>
                    <a:pt x="6354" y="8165"/>
                  </a:lnTo>
                  <a:lnTo>
                    <a:pt x="6374" y="8186"/>
                  </a:lnTo>
                  <a:lnTo>
                    <a:pt x="6423" y="8227"/>
                  </a:lnTo>
                  <a:lnTo>
                    <a:pt x="6451" y="8241"/>
                  </a:lnTo>
                  <a:lnTo>
                    <a:pt x="6499" y="8283"/>
                  </a:lnTo>
                  <a:lnTo>
                    <a:pt x="6513" y="8297"/>
                  </a:lnTo>
                  <a:lnTo>
                    <a:pt x="6582" y="8352"/>
                  </a:lnTo>
                  <a:lnTo>
                    <a:pt x="6652" y="8401"/>
                  </a:lnTo>
                  <a:lnTo>
                    <a:pt x="6659" y="8408"/>
                  </a:lnTo>
                  <a:lnTo>
                    <a:pt x="6714" y="8449"/>
                  </a:lnTo>
                  <a:lnTo>
                    <a:pt x="6735" y="8463"/>
                  </a:lnTo>
                  <a:lnTo>
                    <a:pt x="6777" y="8491"/>
                  </a:lnTo>
                  <a:lnTo>
                    <a:pt x="6797" y="8512"/>
                  </a:lnTo>
                  <a:lnTo>
                    <a:pt x="6839" y="8539"/>
                  </a:lnTo>
                  <a:lnTo>
                    <a:pt x="6860" y="8553"/>
                  </a:lnTo>
                  <a:lnTo>
                    <a:pt x="6895" y="8581"/>
                  </a:lnTo>
                  <a:lnTo>
                    <a:pt x="6922" y="8595"/>
                  </a:lnTo>
                  <a:lnTo>
                    <a:pt x="6957" y="8623"/>
                  </a:lnTo>
                  <a:lnTo>
                    <a:pt x="6978" y="8636"/>
                  </a:lnTo>
                  <a:lnTo>
                    <a:pt x="7013" y="8657"/>
                  </a:lnTo>
                  <a:lnTo>
                    <a:pt x="7033" y="8671"/>
                  </a:lnTo>
                  <a:lnTo>
                    <a:pt x="7068" y="8692"/>
                  </a:lnTo>
                  <a:lnTo>
                    <a:pt x="7089" y="8706"/>
                  </a:lnTo>
                  <a:lnTo>
                    <a:pt x="7117" y="8727"/>
                  </a:lnTo>
                  <a:lnTo>
                    <a:pt x="7137" y="8740"/>
                  </a:lnTo>
                  <a:lnTo>
                    <a:pt x="7165" y="8754"/>
                  </a:lnTo>
                  <a:lnTo>
                    <a:pt x="7186" y="8768"/>
                  </a:lnTo>
                  <a:lnTo>
                    <a:pt x="7221" y="8782"/>
                  </a:lnTo>
                  <a:lnTo>
                    <a:pt x="7234" y="8796"/>
                  </a:lnTo>
                  <a:lnTo>
                    <a:pt x="7276" y="8817"/>
                  </a:lnTo>
                  <a:lnTo>
                    <a:pt x="7318" y="8838"/>
                  </a:lnTo>
                  <a:lnTo>
                    <a:pt x="7332" y="8844"/>
                  </a:lnTo>
                  <a:lnTo>
                    <a:pt x="7359" y="8851"/>
                  </a:lnTo>
                  <a:lnTo>
                    <a:pt x="7373" y="8858"/>
                  </a:lnTo>
                  <a:lnTo>
                    <a:pt x="7394" y="8872"/>
                  </a:lnTo>
                  <a:lnTo>
                    <a:pt x="7408" y="8879"/>
                  </a:lnTo>
                  <a:lnTo>
                    <a:pt x="7429" y="8886"/>
                  </a:lnTo>
                  <a:lnTo>
                    <a:pt x="7449" y="8886"/>
                  </a:lnTo>
                  <a:lnTo>
                    <a:pt x="7463" y="8893"/>
                  </a:lnTo>
                  <a:lnTo>
                    <a:pt x="7623" y="8893"/>
                  </a:lnTo>
                  <a:cubicBezTo>
                    <a:pt x="7630" y="8886"/>
                    <a:pt x="7630" y="8879"/>
                    <a:pt x="7637" y="8879"/>
                  </a:cubicBezTo>
                  <a:cubicBezTo>
                    <a:pt x="7651" y="8872"/>
                    <a:pt x="7671" y="8865"/>
                    <a:pt x="7685" y="8858"/>
                  </a:cubicBezTo>
                  <a:lnTo>
                    <a:pt x="7692" y="8844"/>
                  </a:lnTo>
                  <a:lnTo>
                    <a:pt x="7713" y="8817"/>
                  </a:lnTo>
                  <a:lnTo>
                    <a:pt x="7727" y="8803"/>
                  </a:lnTo>
                  <a:lnTo>
                    <a:pt x="7748" y="8768"/>
                  </a:lnTo>
                  <a:lnTo>
                    <a:pt x="7755" y="8754"/>
                  </a:lnTo>
                  <a:cubicBezTo>
                    <a:pt x="7970" y="8338"/>
                    <a:pt x="8011" y="7374"/>
                    <a:pt x="7484" y="6535"/>
                  </a:cubicBezTo>
                  <a:cubicBezTo>
                    <a:pt x="6985" y="5737"/>
                    <a:pt x="7130" y="4662"/>
                    <a:pt x="7831" y="3961"/>
                  </a:cubicBezTo>
                  <a:lnTo>
                    <a:pt x="9433" y="2359"/>
                  </a:lnTo>
                  <a:cubicBezTo>
                    <a:pt x="9469" y="2320"/>
                    <a:pt x="9517" y="2301"/>
                    <a:pt x="9565" y="2301"/>
                  </a:cubicBezTo>
                  <a:cubicBezTo>
                    <a:pt x="9611" y="2301"/>
                    <a:pt x="9656" y="2318"/>
                    <a:pt x="9690" y="2352"/>
                  </a:cubicBezTo>
                  <a:lnTo>
                    <a:pt x="9815" y="2470"/>
                  </a:lnTo>
                  <a:cubicBezTo>
                    <a:pt x="10005" y="2664"/>
                    <a:pt x="10258" y="2759"/>
                    <a:pt x="10516" y="2759"/>
                  </a:cubicBezTo>
                  <a:cubicBezTo>
                    <a:pt x="10795" y="2759"/>
                    <a:pt x="11080" y="2648"/>
                    <a:pt x="11299" y="2429"/>
                  </a:cubicBezTo>
                  <a:cubicBezTo>
                    <a:pt x="11722" y="2005"/>
                    <a:pt x="11743" y="1340"/>
                    <a:pt x="11348" y="937"/>
                  </a:cubicBezTo>
                  <a:lnTo>
                    <a:pt x="10404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5797;p71">
              <a:extLst>
                <a:ext uri="{FF2B5EF4-FFF2-40B4-BE49-F238E27FC236}">
                  <a16:creationId xmlns:a16="http://schemas.microsoft.com/office/drawing/2014/main" id="{B8029FA4-6290-45E1-BDBF-DFC7D7D48F1B}"/>
                </a:ext>
              </a:extLst>
            </p:cNvPr>
            <p:cNvSpPr/>
            <p:nvPr/>
          </p:nvSpPr>
          <p:spPr>
            <a:xfrm>
              <a:off x="4892497" y="4162322"/>
              <a:ext cx="143973" cy="138062"/>
            </a:xfrm>
            <a:custGeom>
              <a:avLst/>
              <a:gdLst/>
              <a:ahLst/>
              <a:cxnLst/>
              <a:rect l="l" t="t" r="r" b="b"/>
              <a:pathLst>
                <a:path w="5480" h="5255">
                  <a:moveTo>
                    <a:pt x="1232" y="0"/>
                  </a:moveTo>
                  <a:cubicBezTo>
                    <a:pt x="951" y="0"/>
                    <a:pt x="665" y="111"/>
                    <a:pt x="444" y="332"/>
                  </a:cubicBezTo>
                  <a:cubicBezTo>
                    <a:pt x="21" y="755"/>
                    <a:pt x="0" y="1421"/>
                    <a:pt x="403" y="1816"/>
                  </a:cubicBezTo>
                  <a:lnTo>
                    <a:pt x="521" y="1941"/>
                  </a:lnTo>
                  <a:lnTo>
                    <a:pt x="3427" y="4840"/>
                  </a:lnTo>
                  <a:lnTo>
                    <a:pt x="3552" y="4965"/>
                  </a:lnTo>
                  <a:cubicBezTo>
                    <a:pt x="3742" y="5159"/>
                    <a:pt x="3995" y="5254"/>
                    <a:pt x="4253" y="5254"/>
                  </a:cubicBezTo>
                  <a:cubicBezTo>
                    <a:pt x="4532" y="5254"/>
                    <a:pt x="4817" y="5143"/>
                    <a:pt x="5036" y="4924"/>
                  </a:cubicBezTo>
                  <a:cubicBezTo>
                    <a:pt x="5459" y="4500"/>
                    <a:pt x="5480" y="3835"/>
                    <a:pt x="5085" y="3439"/>
                  </a:cubicBezTo>
                  <a:lnTo>
                    <a:pt x="1936" y="283"/>
                  </a:lnTo>
                  <a:cubicBezTo>
                    <a:pt x="1743" y="94"/>
                    <a:pt x="1490" y="0"/>
                    <a:pt x="1232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5798;p71">
              <a:extLst>
                <a:ext uri="{FF2B5EF4-FFF2-40B4-BE49-F238E27FC236}">
                  <a16:creationId xmlns:a16="http://schemas.microsoft.com/office/drawing/2014/main" id="{1FB7A769-5A30-42C7-8503-BB0E9A967955}"/>
                </a:ext>
              </a:extLst>
            </p:cNvPr>
            <p:cNvSpPr/>
            <p:nvPr/>
          </p:nvSpPr>
          <p:spPr>
            <a:xfrm>
              <a:off x="4893758" y="4185048"/>
              <a:ext cx="142712" cy="115336"/>
            </a:xfrm>
            <a:custGeom>
              <a:avLst/>
              <a:gdLst/>
              <a:ahLst/>
              <a:cxnLst/>
              <a:rect l="l" t="t" r="r" b="b"/>
              <a:pathLst>
                <a:path w="5432" h="4390">
                  <a:moveTo>
                    <a:pt x="91" y="1"/>
                  </a:moveTo>
                  <a:lnTo>
                    <a:pt x="91" y="1"/>
                  </a:lnTo>
                  <a:cubicBezTo>
                    <a:pt x="1" y="341"/>
                    <a:pt x="105" y="701"/>
                    <a:pt x="348" y="951"/>
                  </a:cubicBezTo>
                  <a:lnTo>
                    <a:pt x="473" y="1076"/>
                  </a:lnTo>
                  <a:lnTo>
                    <a:pt x="3379" y="3982"/>
                  </a:lnTo>
                  <a:lnTo>
                    <a:pt x="3497" y="4100"/>
                  </a:lnTo>
                  <a:cubicBezTo>
                    <a:pt x="3690" y="4294"/>
                    <a:pt x="3945" y="4389"/>
                    <a:pt x="4204" y="4389"/>
                  </a:cubicBezTo>
                  <a:cubicBezTo>
                    <a:pt x="4484" y="4389"/>
                    <a:pt x="4769" y="4278"/>
                    <a:pt x="4988" y="4059"/>
                  </a:cubicBezTo>
                  <a:cubicBezTo>
                    <a:pt x="5411" y="3635"/>
                    <a:pt x="5432" y="2970"/>
                    <a:pt x="5037" y="2574"/>
                  </a:cubicBezTo>
                  <a:lnTo>
                    <a:pt x="4690" y="2227"/>
                  </a:lnTo>
                  <a:cubicBezTo>
                    <a:pt x="4634" y="2429"/>
                    <a:pt x="4530" y="2616"/>
                    <a:pt x="4385" y="2761"/>
                  </a:cubicBezTo>
                  <a:cubicBezTo>
                    <a:pt x="4165" y="2981"/>
                    <a:pt x="3880" y="3092"/>
                    <a:pt x="3601" y="3092"/>
                  </a:cubicBezTo>
                  <a:cubicBezTo>
                    <a:pt x="3341" y="3092"/>
                    <a:pt x="3087" y="2997"/>
                    <a:pt x="2893" y="2803"/>
                  </a:cubicBezTo>
                  <a:lnTo>
                    <a:pt x="2775" y="2685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" name="Google Shape;5792;p71">
            <a:extLst>
              <a:ext uri="{FF2B5EF4-FFF2-40B4-BE49-F238E27FC236}">
                <a16:creationId xmlns:a16="http://schemas.microsoft.com/office/drawing/2014/main" id="{33D66EA4-81A3-4BD3-87AF-929FCC94CAF4}"/>
              </a:ext>
            </a:extLst>
          </p:cNvPr>
          <p:cNvGrpSpPr/>
          <p:nvPr/>
        </p:nvGrpSpPr>
        <p:grpSpPr>
          <a:xfrm>
            <a:off x="7085959" y="1484425"/>
            <a:ext cx="392065" cy="387887"/>
            <a:chOff x="4644406" y="4162322"/>
            <a:chExt cx="392065" cy="387887"/>
          </a:xfrm>
        </p:grpSpPr>
        <p:sp>
          <p:nvSpPr>
            <p:cNvPr id="129" name="Google Shape;5793;p71">
              <a:extLst>
                <a:ext uri="{FF2B5EF4-FFF2-40B4-BE49-F238E27FC236}">
                  <a16:creationId xmlns:a16="http://schemas.microsoft.com/office/drawing/2014/main" id="{DA331E9A-38AF-446E-82DA-C018C7436CEF}"/>
                </a:ext>
              </a:extLst>
            </p:cNvPr>
            <p:cNvSpPr/>
            <p:nvPr/>
          </p:nvSpPr>
          <p:spPr>
            <a:xfrm>
              <a:off x="4644406" y="4334118"/>
              <a:ext cx="217326" cy="216065"/>
            </a:xfrm>
            <a:custGeom>
              <a:avLst/>
              <a:gdLst/>
              <a:ahLst/>
              <a:cxnLst/>
              <a:rect l="l" t="t" r="r" b="b"/>
              <a:pathLst>
                <a:path w="8272" h="8224">
                  <a:moveTo>
                    <a:pt x="7397" y="1"/>
                  </a:moveTo>
                  <a:lnTo>
                    <a:pt x="4456" y="2942"/>
                  </a:lnTo>
                  <a:cubicBezTo>
                    <a:pt x="3860" y="3538"/>
                    <a:pt x="3291" y="4162"/>
                    <a:pt x="2743" y="4814"/>
                  </a:cubicBezTo>
                  <a:lnTo>
                    <a:pt x="93" y="7991"/>
                  </a:lnTo>
                  <a:cubicBezTo>
                    <a:pt x="0" y="8105"/>
                    <a:pt x="66" y="8223"/>
                    <a:pt x="169" y="8223"/>
                  </a:cubicBezTo>
                  <a:cubicBezTo>
                    <a:pt x="203" y="8223"/>
                    <a:pt x="242" y="8210"/>
                    <a:pt x="281" y="8178"/>
                  </a:cubicBezTo>
                  <a:lnTo>
                    <a:pt x="3457" y="5522"/>
                  </a:lnTo>
                  <a:cubicBezTo>
                    <a:pt x="4103" y="4981"/>
                    <a:pt x="4727" y="4412"/>
                    <a:pt x="5330" y="3809"/>
                  </a:cubicBezTo>
                  <a:lnTo>
                    <a:pt x="8271" y="875"/>
                  </a:lnTo>
                  <a:lnTo>
                    <a:pt x="7397" y="1"/>
                  </a:lnTo>
                  <a:close/>
                </a:path>
              </a:pathLst>
            </a:custGeom>
            <a:solidFill>
              <a:srgbClr val="E3E9E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5794;p71">
              <a:extLst>
                <a:ext uri="{FF2B5EF4-FFF2-40B4-BE49-F238E27FC236}">
                  <a16:creationId xmlns:a16="http://schemas.microsoft.com/office/drawing/2014/main" id="{2A47B91F-EC14-46A7-81C3-073FECFEC796}"/>
                </a:ext>
              </a:extLst>
            </p:cNvPr>
            <p:cNvSpPr/>
            <p:nvPr/>
          </p:nvSpPr>
          <p:spPr>
            <a:xfrm>
              <a:off x="4646481" y="4345783"/>
              <a:ext cx="215251" cy="204426"/>
            </a:xfrm>
            <a:custGeom>
              <a:avLst/>
              <a:gdLst/>
              <a:ahLst/>
              <a:cxnLst/>
              <a:rect l="l" t="t" r="r" b="b"/>
              <a:pathLst>
                <a:path w="8193" h="7781">
                  <a:moveTo>
                    <a:pt x="7755" y="1"/>
                  </a:moveTo>
                  <a:lnTo>
                    <a:pt x="1" y="7748"/>
                  </a:lnTo>
                  <a:cubicBezTo>
                    <a:pt x="29" y="7770"/>
                    <a:pt x="61" y="7781"/>
                    <a:pt x="92" y="7781"/>
                  </a:cubicBezTo>
                  <a:cubicBezTo>
                    <a:pt x="131" y="7781"/>
                    <a:pt x="168" y="7765"/>
                    <a:pt x="195" y="7734"/>
                  </a:cubicBezTo>
                  <a:lnTo>
                    <a:pt x="3378" y="5078"/>
                  </a:lnTo>
                  <a:cubicBezTo>
                    <a:pt x="4024" y="4537"/>
                    <a:pt x="4648" y="3968"/>
                    <a:pt x="5251" y="3372"/>
                  </a:cubicBezTo>
                  <a:lnTo>
                    <a:pt x="8192" y="431"/>
                  </a:lnTo>
                  <a:lnTo>
                    <a:pt x="7755" y="1"/>
                  </a:lnTo>
                  <a:close/>
                </a:path>
              </a:pathLst>
            </a:custGeom>
            <a:solidFill>
              <a:srgbClr val="C9CFD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5795;p71">
              <a:extLst>
                <a:ext uri="{FF2B5EF4-FFF2-40B4-BE49-F238E27FC236}">
                  <a16:creationId xmlns:a16="http://schemas.microsoft.com/office/drawing/2014/main" id="{015A41F3-E4B2-4D42-89EC-1934C74C62AA}"/>
                </a:ext>
              </a:extLst>
            </p:cNvPr>
            <p:cNvSpPr/>
            <p:nvPr/>
          </p:nvSpPr>
          <p:spPr>
            <a:xfrm>
              <a:off x="4720780" y="4162322"/>
              <a:ext cx="315690" cy="299743"/>
            </a:xfrm>
            <a:custGeom>
              <a:avLst/>
              <a:gdLst/>
              <a:ahLst/>
              <a:cxnLst/>
              <a:rect l="l" t="t" r="r" b="b"/>
              <a:pathLst>
                <a:path w="12016" h="11409">
                  <a:moveTo>
                    <a:pt x="7767" y="0"/>
                  </a:moveTo>
                  <a:cubicBezTo>
                    <a:pt x="7487" y="0"/>
                    <a:pt x="7201" y="111"/>
                    <a:pt x="6980" y="332"/>
                  </a:cubicBezTo>
                  <a:cubicBezTo>
                    <a:pt x="6557" y="755"/>
                    <a:pt x="6536" y="1414"/>
                    <a:pt x="6939" y="1816"/>
                  </a:cubicBezTo>
                  <a:lnTo>
                    <a:pt x="7057" y="1941"/>
                  </a:lnTo>
                  <a:cubicBezTo>
                    <a:pt x="7126" y="2010"/>
                    <a:pt x="7126" y="2128"/>
                    <a:pt x="7050" y="2191"/>
                  </a:cubicBezTo>
                  <a:lnTo>
                    <a:pt x="5447" y="3800"/>
                  </a:lnTo>
                  <a:cubicBezTo>
                    <a:pt x="5026" y="4221"/>
                    <a:pt x="4469" y="4442"/>
                    <a:pt x="3918" y="4442"/>
                  </a:cubicBezTo>
                  <a:cubicBezTo>
                    <a:pt x="3553" y="4442"/>
                    <a:pt x="3192" y="4346"/>
                    <a:pt x="2874" y="4147"/>
                  </a:cubicBezTo>
                  <a:cubicBezTo>
                    <a:pt x="2390" y="3839"/>
                    <a:pt x="1862" y="3724"/>
                    <a:pt x="1423" y="3724"/>
                  </a:cubicBezTo>
                  <a:cubicBezTo>
                    <a:pt x="1000" y="3724"/>
                    <a:pt x="659" y="3830"/>
                    <a:pt x="516" y="3973"/>
                  </a:cubicBezTo>
                  <a:cubicBezTo>
                    <a:pt x="0" y="4489"/>
                    <a:pt x="6891" y="11409"/>
                    <a:pt x="7851" y="11409"/>
                  </a:cubicBezTo>
                  <a:cubicBezTo>
                    <a:pt x="7885" y="11409"/>
                    <a:pt x="7912" y="11400"/>
                    <a:pt x="7931" y="11381"/>
                  </a:cubicBezTo>
                  <a:cubicBezTo>
                    <a:pt x="8222" y="11097"/>
                    <a:pt x="8354" y="9980"/>
                    <a:pt x="7757" y="9030"/>
                  </a:cubicBezTo>
                  <a:cubicBezTo>
                    <a:pt x="7258" y="8232"/>
                    <a:pt x="7403" y="7157"/>
                    <a:pt x="8104" y="6456"/>
                  </a:cubicBezTo>
                  <a:lnTo>
                    <a:pt x="9706" y="4854"/>
                  </a:lnTo>
                  <a:cubicBezTo>
                    <a:pt x="9742" y="4815"/>
                    <a:pt x="9788" y="4796"/>
                    <a:pt x="9835" y="4796"/>
                  </a:cubicBezTo>
                  <a:cubicBezTo>
                    <a:pt x="9880" y="4796"/>
                    <a:pt x="9926" y="4813"/>
                    <a:pt x="9963" y="4847"/>
                  </a:cubicBezTo>
                  <a:lnTo>
                    <a:pt x="10088" y="4965"/>
                  </a:lnTo>
                  <a:cubicBezTo>
                    <a:pt x="10278" y="5159"/>
                    <a:pt x="10531" y="5254"/>
                    <a:pt x="10789" y="5254"/>
                  </a:cubicBezTo>
                  <a:cubicBezTo>
                    <a:pt x="11068" y="5254"/>
                    <a:pt x="11353" y="5143"/>
                    <a:pt x="11572" y="4924"/>
                  </a:cubicBezTo>
                  <a:cubicBezTo>
                    <a:pt x="11995" y="4500"/>
                    <a:pt x="12016" y="3835"/>
                    <a:pt x="11621" y="3432"/>
                  </a:cubicBezTo>
                  <a:lnTo>
                    <a:pt x="8465" y="283"/>
                  </a:lnTo>
                  <a:cubicBezTo>
                    <a:pt x="8275" y="94"/>
                    <a:pt x="8024" y="0"/>
                    <a:pt x="7767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5796;p71">
              <a:extLst>
                <a:ext uri="{FF2B5EF4-FFF2-40B4-BE49-F238E27FC236}">
                  <a16:creationId xmlns:a16="http://schemas.microsoft.com/office/drawing/2014/main" id="{6A4C00CD-1E54-40D7-BBDF-CEEA172B74F8}"/>
                </a:ext>
              </a:extLst>
            </p:cNvPr>
            <p:cNvSpPr/>
            <p:nvPr/>
          </p:nvSpPr>
          <p:spPr>
            <a:xfrm>
              <a:off x="4727952" y="4227872"/>
              <a:ext cx="308518" cy="233668"/>
            </a:xfrm>
            <a:custGeom>
              <a:avLst/>
              <a:gdLst/>
              <a:ahLst/>
              <a:cxnLst/>
              <a:rect l="l" t="t" r="r" b="b"/>
              <a:pathLst>
                <a:path w="11743" h="8894">
                  <a:moveTo>
                    <a:pt x="10404" y="1"/>
                  </a:moveTo>
                  <a:cubicBezTo>
                    <a:pt x="10807" y="403"/>
                    <a:pt x="10786" y="1069"/>
                    <a:pt x="10363" y="1492"/>
                  </a:cubicBezTo>
                  <a:cubicBezTo>
                    <a:pt x="10143" y="1712"/>
                    <a:pt x="9858" y="1823"/>
                    <a:pt x="9580" y="1823"/>
                  </a:cubicBezTo>
                  <a:cubicBezTo>
                    <a:pt x="9321" y="1823"/>
                    <a:pt x="9069" y="1727"/>
                    <a:pt x="8878" y="1534"/>
                  </a:cubicBezTo>
                  <a:lnTo>
                    <a:pt x="8753" y="1409"/>
                  </a:lnTo>
                  <a:cubicBezTo>
                    <a:pt x="8717" y="1376"/>
                    <a:pt x="8673" y="1360"/>
                    <a:pt x="8629" y="1360"/>
                  </a:cubicBezTo>
                  <a:cubicBezTo>
                    <a:pt x="8581" y="1360"/>
                    <a:pt x="8533" y="1379"/>
                    <a:pt x="8497" y="1416"/>
                  </a:cubicBezTo>
                  <a:lnTo>
                    <a:pt x="6895" y="3025"/>
                  </a:lnTo>
                  <a:cubicBezTo>
                    <a:pt x="6194" y="3726"/>
                    <a:pt x="6048" y="4801"/>
                    <a:pt x="6548" y="5591"/>
                  </a:cubicBezTo>
                  <a:cubicBezTo>
                    <a:pt x="7144" y="6549"/>
                    <a:pt x="7013" y="7665"/>
                    <a:pt x="6721" y="7950"/>
                  </a:cubicBezTo>
                  <a:cubicBezTo>
                    <a:pt x="6695" y="7971"/>
                    <a:pt x="6664" y="7980"/>
                    <a:pt x="6636" y="7980"/>
                  </a:cubicBezTo>
                  <a:cubicBezTo>
                    <a:pt x="6627" y="7980"/>
                    <a:pt x="6618" y="7979"/>
                    <a:pt x="6610" y="7977"/>
                  </a:cubicBezTo>
                  <a:cubicBezTo>
                    <a:pt x="4488" y="6278"/>
                    <a:pt x="486" y="2130"/>
                    <a:pt x="430" y="1360"/>
                  </a:cubicBezTo>
                  <a:cubicBezTo>
                    <a:pt x="368" y="1388"/>
                    <a:pt x="298" y="1430"/>
                    <a:pt x="243" y="1478"/>
                  </a:cubicBezTo>
                  <a:cubicBezTo>
                    <a:pt x="0" y="1721"/>
                    <a:pt x="1422" y="3407"/>
                    <a:pt x="3087" y="5113"/>
                  </a:cubicBezTo>
                  <a:cubicBezTo>
                    <a:pt x="3364" y="5397"/>
                    <a:pt x="3642" y="5682"/>
                    <a:pt x="3926" y="5959"/>
                  </a:cubicBezTo>
                  <a:lnTo>
                    <a:pt x="4016" y="6042"/>
                  </a:lnTo>
                  <a:lnTo>
                    <a:pt x="4023" y="6056"/>
                  </a:lnTo>
                  <a:lnTo>
                    <a:pt x="4106" y="6139"/>
                  </a:lnTo>
                  <a:lnTo>
                    <a:pt x="4120" y="6146"/>
                  </a:lnTo>
                  <a:lnTo>
                    <a:pt x="4203" y="6236"/>
                  </a:lnTo>
                  <a:lnTo>
                    <a:pt x="4210" y="6243"/>
                  </a:lnTo>
                  <a:lnTo>
                    <a:pt x="4300" y="6327"/>
                  </a:lnTo>
                  <a:cubicBezTo>
                    <a:pt x="4488" y="6507"/>
                    <a:pt x="4675" y="6687"/>
                    <a:pt x="4855" y="6854"/>
                  </a:cubicBezTo>
                  <a:lnTo>
                    <a:pt x="4946" y="6937"/>
                  </a:lnTo>
                  <a:lnTo>
                    <a:pt x="4952" y="6944"/>
                  </a:lnTo>
                  <a:lnTo>
                    <a:pt x="5036" y="7020"/>
                  </a:lnTo>
                  <a:lnTo>
                    <a:pt x="5050" y="7034"/>
                  </a:lnTo>
                  <a:lnTo>
                    <a:pt x="5119" y="7097"/>
                  </a:lnTo>
                  <a:lnTo>
                    <a:pt x="5140" y="7117"/>
                  </a:lnTo>
                  <a:lnTo>
                    <a:pt x="5209" y="7180"/>
                  </a:lnTo>
                  <a:lnTo>
                    <a:pt x="5230" y="7194"/>
                  </a:lnTo>
                  <a:lnTo>
                    <a:pt x="5299" y="7263"/>
                  </a:lnTo>
                  <a:lnTo>
                    <a:pt x="5313" y="7277"/>
                  </a:lnTo>
                  <a:lnTo>
                    <a:pt x="5382" y="7339"/>
                  </a:lnTo>
                  <a:lnTo>
                    <a:pt x="5403" y="7353"/>
                  </a:lnTo>
                  <a:lnTo>
                    <a:pt x="5473" y="7423"/>
                  </a:lnTo>
                  <a:lnTo>
                    <a:pt x="5487" y="7430"/>
                  </a:lnTo>
                  <a:lnTo>
                    <a:pt x="5563" y="7499"/>
                  </a:lnTo>
                  <a:cubicBezTo>
                    <a:pt x="5653" y="7575"/>
                    <a:pt x="5736" y="7651"/>
                    <a:pt x="5819" y="7721"/>
                  </a:cubicBezTo>
                  <a:lnTo>
                    <a:pt x="5826" y="7728"/>
                  </a:lnTo>
                  <a:lnTo>
                    <a:pt x="5896" y="7790"/>
                  </a:lnTo>
                  <a:lnTo>
                    <a:pt x="5917" y="7804"/>
                  </a:lnTo>
                  <a:lnTo>
                    <a:pt x="5979" y="7853"/>
                  </a:lnTo>
                  <a:lnTo>
                    <a:pt x="6000" y="7873"/>
                  </a:lnTo>
                  <a:lnTo>
                    <a:pt x="6055" y="7922"/>
                  </a:lnTo>
                  <a:lnTo>
                    <a:pt x="6076" y="7943"/>
                  </a:lnTo>
                  <a:lnTo>
                    <a:pt x="6132" y="7984"/>
                  </a:lnTo>
                  <a:lnTo>
                    <a:pt x="6159" y="8005"/>
                  </a:lnTo>
                  <a:lnTo>
                    <a:pt x="6208" y="8047"/>
                  </a:lnTo>
                  <a:lnTo>
                    <a:pt x="6229" y="8068"/>
                  </a:lnTo>
                  <a:lnTo>
                    <a:pt x="6277" y="8109"/>
                  </a:lnTo>
                  <a:lnTo>
                    <a:pt x="6305" y="8130"/>
                  </a:lnTo>
                  <a:lnTo>
                    <a:pt x="6354" y="8165"/>
                  </a:lnTo>
                  <a:lnTo>
                    <a:pt x="6374" y="8186"/>
                  </a:lnTo>
                  <a:lnTo>
                    <a:pt x="6423" y="8227"/>
                  </a:lnTo>
                  <a:lnTo>
                    <a:pt x="6451" y="8241"/>
                  </a:lnTo>
                  <a:lnTo>
                    <a:pt x="6499" y="8283"/>
                  </a:lnTo>
                  <a:lnTo>
                    <a:pt x="6513" y="8297"/>
                  </a:lnTo>
                  <a:lnTo>
                    <a:pt x="6582" y="8352"/>
                  </a:lnTo>
                  <a:lnTo>
                    <a:pt x="6652" y="8401"/>
                  </a:lnTo>
                  <a:lnTo>
                    <a:pt x="6659" y="8408"/>
                  </a:lnTo>
                  <a:lnTo>
                    <a:pt x="6714" y="8449"/>
                  </a:lnTo>
                  <a:lnTo>
                    <a:pt x="6735" y="8463"/>
                  </a:lnTo>
                  <a:lnTo>
                    <a:pt x="6777" y="8491"/>
                  </a:lnTo>
                  <a:lnTo>
                    <a:pt x="6797" y="8512"/>
                  </a:lnTo>
                  <a:lnTo>
                    <a:pt x="6839" y="8539"/>
                  </a:lnTo>
                  <a:lnTo>
                    <a:pt x="6860" y="8553"/>
                  </a:lnTo>
                  <a:lnTo>
                    <a:pt x="6895" y="8581"/>
                  </a:lnTo>
                  <a:lnTo>
                    <a:pt x="6922" y="8595"/>
                  </a:lnTo>
                  <a:lnTo>
                    <a:pt x="6957" y="8623"/>
                  </a:lnTo>
                  <a:lnTo>
                    <a:pt x="6978" y="8636"/>
                  </a:lnTo>
                  <a:lnTo>
                    <a:pt x="7013" y="8657"/>
                  </a:lnTo>
                  <a:lnTo>
                    <a:pt x="7033" y="8671"/>
                  </a:lnTo>
                  <a:lnTo>
                    <a:pt x="7068" y="8692"/>
                  </a:lnTo>
                  <a:lnTo>
                    <a:pt x="7089" y="8706"/>
                  </a:lnTo>
                  <a:lnTo>
                    <a:pt x="7117" y="8727"/>
                  </a:lnTo>
                  <a:lnTo>
                    <a:pt x="7137" y="8740"/>
                  </a:lnTo>
                  <a:lnTo>
                    <a:pt x="7165" y="8754"/>
                  </a:lnTo>
                  <a:lnTo>
                    <a:pt x="7186" y="8768"/>
                  </a:lnTo>
                  <a:lnTo>
                    <a:pt x="7221" y="8782"/>
                  </a:lnTo>
                  <a:lnTo>
                    <a:pt x="7234" y="8796"/>
                  </a:lnTo>
                  <a:lnTo>
                    <a:pt x="7276" y="8817"/>
                  </a:lnTo>
                  <a:lnTo>
                    <a:pt x="7318" y="8838"/>
                  </a:lnTo>
                  <a:lnTo>
                    <a:pt x="7332" y="8844"/>
                  </a:lnTo>
                  <a:lnTo>
                    <a:pt x="7359" y="8851"/>
                  </a:lnTo>
                  <a:lnTo>
                    <a:pt x="7373" y="8858"/>
                  </a:lnTo>
                  <a:lnTo>
                    <a:pt x="7394" y="8872"/>
                  </a:lnTo>
                  <a:lnTo>
                    <a:pt x="7408" y="8879"/>
                  </a:lnTo>
                  <a:lnTo>
                    <a:pt x="7429" y="8886"/>
                  </a:lnTo>
                  <a:lnTo>
                    <a:pt x="7449" y="8886"/>
                  </a:lnTo>
                  <a:lnTo>
                    <a:pt x="7463" y="8893"/>
                  </a:lnTo>
                  <a:lnTo>
                    <a:pt x="7623" y="8893"/>
                  </a:lnTo>
                  <a:cubicBezTo>
                    <a:pt x="7630" y="8886"/>
                    <a:pt x="7630" y="8879"/>
                    <a:pt x="7637" y="8879"/>
                  </a:cubicBezTo>
                  <a:cubicBezTo>
                    <a:pt x="7651" y="8872"/>
                    <a:pt x="7671" y="8865"/>
                    <a:pt x="7685" y="8858"/>
                  </a:cubicBezTo>
                  <a:lnTo>
                    <a:pt x="7692" y="8844"/>
                  </a:lnTo>
                  <a:lnTo>
                    <a:pt x="7713" y="8817"/>
                  </a:lnTo>
                  <a:lnTo>
                    <a:pt x="7727" y="8803"/>
                  </a:lnTo>
                  <a:lnTo>
                    <a:pt x="7748" y="8768"/>
                  </a:lnTo>
                  <a:lnTo>
                    <a:pt x="7755" y="8754"/>
                  </a:lnTo>
                  <a:cubicBezTo>
                    <a:pt x="7970" y="8338"/>
                    <a:pt x="8011" y="7374"/>
                    <a:pt x="7484" y="6535"/>
                  </a:cubicBezTo>
                  <a:cubicBezTo>
                    <a:pt x="6985" y="5737"/>
                    <a:pt x="7130" y="4662"/>
                    <a:pt x="7831" y="3961"/>
                  </a:cubicBezTo>
                  <a:lnTo>
                    <a:pt x="9433" y="2359"/>
                  </a:lnTo>
                  <a:cubicBezTo>
                    <a:pt x="9469" y="2320"/>
                    <a:pt x="9517" y="2301"/>
                    <a:pt x="9565" y="2301"/>
                  </a:cubicBezTo>
                  <a:cubicBezTo>
                    <a:pt x="9611" y="2301"/>
                    <a:pt x="9656" y="2318"/>
                    <a:pt x="9690" y="2352"/>
                  </a:cubicBezTo>
                  <a:lnTo>
                    <a:pt x="9815" y="2470"/>
                  </a:lnTo>
                  <a:cubicBezTo>
                    <a:pt x="10005" y="2664"/>
                    <a:pt x="10258" y="2759"/>
                    <a:pt x="10516" y="2759"/>
                  </a:cubicBezTo>
                  <a:cubicBezTo>
                    <a:pt x="10795" y="2759"/>
                    <a:pt x="11080" y="2648"/>
                    <a:pt x="11299" y="2429"/>
                  </a:cubicBezTo>
                  <a:cubicBezTo>
                    <a:pt x="11722" y="2005"/>
                    <a:pt x="11743" y="1340"/>
                    <a:pt x="11348" y="937"/>
                  </a:cubicBezTo>
                  <a:lnTo>
                    <a:pt x="10404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5797;p71">
              <a:extLst>
                <a:ext uri="{FF2B5EF4-FFF2-40B4-BE49-F238E27FC236}">
                  <a16:creationId xmlns:a16="http://schemas.microsoft.com/office/drawing/2014/main" id="{63995CD7-D715-47D8-A0D9-792EE7D100E7}"/>
                </a:ext>
              </a:extLst>
            </p:cNvPr>
            <p:cNvSpPr/>
            <p:nvPr/>
          </p:nvSpPr>
          <p:spPr>
            <a:xfrm>
              <a:off x="4892497" y="4162322"/>
              <a:ext cx="143973" cy="138062"/>
            </a:xfrm>
            <a:custGeom>
              <a:avLst/>
              <a:gdLst/>
              <a:ahLst/>
              <a:cxnLst/>
              <a:rect l="l" t="t" r="r" b="b"/>
              <a:pathLst>
                <a:path w="5480" h="5255">
                  <a:moveTo>
                    <a:pt x="1232" y="0"/>
                  </a:moveTo>
                  <a:cubicBezTo>
                    <a:pt x="951" y="0"/>
                    <a:pt x="665" y="111"/>
                    <a:pt x="444" y="332"/>
                  </a:cubicBezTo>
                  <a:cubicBezTo>
                    <a:pt x="21" y="755"/>
                    <a:pt x="0" y="1421"/>
                    <a:pt x="403" y="1816"/>
                  </a:cubicBezTo>
                  <a:lnTo>
                    <a:pt x="521" y="1941"/>
                  </a:lnTo>
                  <a:lnTo>
                    <a:pt x="3427" y="4840"/>
                  </a:lnTo>
                  <a:lnTo>
                    <a:pt x="3552" y="4965"/>
                  </a:lnTo>
                  <a:cubicBezTo>
                    <a:pt x="3742" y="5159"/>
                    <a:pt x="3995" y="5254"/>
                    <a:pt x="4253" y="5254"/>
                  </a:cubicBezTo>
                  <a:cubicBezTo>
                    <a:pt x="4532" y="5254"/>
                    <a:pt x="4817" y="5143"/>
                    <a:pt x="5036" y="4924"/>
                  </a:cubicBezTo>
                  <a:cubicBezTo>
                    <a:pt x="5459" y="4500"/>
                    <a:pt x="5480" y="3835"/>
                    <a:pt x="5085" y="3439"/>
                  </a:cubicBezTo>
                  <a:lnTo>
                    <a:pt x="1936" y="283"/>
                  </a:lnTo>
                  <a:cubicBezTo>
                    <a:pt x="1743" y="94"/>
                    <a:pt x="1490" y="0"/>
                    <a:pt x="1232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5798;p71">
              <a:extLst>
                <a:ext uri="{FF2B5EF4-FFF2-40B4-BE49-F238E27FC236}">
                  <a16:creationId xmlns:a16="http://schemas.microsoft.com/office/drawing/2014/main" id="{D0DB36E9-CDEB-4CCC-BD12-B1E1EAFB2C91}"/>
                </a:ext>
              </a:extLst>
            </p:cNvPr>
            <p:cNvSpPr/>
            <p:nvPr/>
          </p:nvSpPr>
          <p:spPr>
            <a:xfrm>
              <a:off x="4893758" y="4185048"/>
              <a:ext cx="142712" cy="115336"/>
            </a:xfrm>
            <a:custGeom>
              <a:avLst/>
              <a:gdLst/>
              <a:ahLst/>
              <a:cxnLst/>
              <a:rect l="l" t="t" r="r" b="b"/>
              <a:pathLst>
                <a:path w="5432" h="4390">
                  <a:moveTo>
                    <a:pt x="91" y="1"/>
                  </a:moveTo>
                  <a:lnTo>
                    <a:pt x="91" y="1"/>
                  </a:lnTo>
                  <a:cubicBezTo>
                    <a:pt x="1" y="341"/>
                    <a:pt x="105" y="701"/>
                    <a:pt x="348" y="951"/>
                  </a:cubicBezTo>
                  <a:lnTo>
                    <a:pt x="473" y="1076"/>
                  </a:lnTo>
                  <a:lnTo>
                    <a:pt x="3379" y="3982"/>
                  </a:lnTo>
                  <a:lnTo>
                    <a:pt x="3497" y="4100"/>
                  </a:lnTo>
                  <a:cubicBezTo>
                    <a:pt x="3690" y="4294"/>
                    <a:pt x="3945" y="4389"/>
                    <a:pt x="4204" y="4389"/>
                  </a:cubicBezTo>
                  <a:cubicBezTo>
                    <a:pt x="4484" y="4389"/>
                    <a:pt x="4769" y="4278"/>
                    <a:pt x="4988" y="4059"/>
                  </a:cubicBezTo>
                  <a:cubicBezTo>
                    <a:pt x="5411" y="3635"/>
                    <a:pt x="5432" y="2970"/>
                    <a:pt x="5037" y="2574"/>
                  </a:cubicBezTo>
                  <a:lnTo>
                    <a:pt x="4690" y="2227"/>
                  </a:lnTo>
                  <a:cubicBezTo>
                    <a:pt x="4634" y="2429"/>
                    <a:pt x="4530" y="2616"/>
                    <a:pt x="4385" y="2761"/>
                  </a:cubicBezTo>
                  <a:cubicBezTo>
                    <a:pt x="4165" y="2981"/>
                    <a:pt x="3880" y="3092"/>
                    <a:pt x="3601" y="3092"/>
                  </a:cubicBezTo>
                  <a:cubicBezTo>
                    <a:pt x="3341" y="3092"/>
                    <a:pt x="3087" y="2997"/>
                    <a:pt x="2893" y="2803"/>
                  </a:cubicBezTo>
                  <a:lnTo>
                    <a:pt x="2775" y="2685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" name="Google Shape;5792;p71">
            <a:extLst>
              <a:ext uri="{FF2B5EF4-FFF2-40B4-BE49-F238E27FC236}">
                <a16:creationId xmlns:a16="http://schemas.microsoft.com/office/drawing/2014/main" id="{D8C78232-05EB-4514-9677-885AD2EB5D2E}"/>
              </a:ext>
            </a:extLst>
          </p:cNvPr>
          <p:cNvGrpSpPr/>
          <p:nvPr/>
        </p:nvGrpSpPr>
        <p:grpSpPr>
          <a:xfrm>
            <a:off x="1724730" y="1480602"/>
            <a:ext cx="392065" cy="387887"/>
            <a:chOff x="4644406" y="4162322"/>
            <a:chExt cx="392065" cy="387887"/>
          </a:xfrm>
        </p:grpSpPr>
        <p:sp>
          <p:nvSpPr>
            <p:cNvPr id="136" name="Google Shape;5793;p71">
              <a:extLst>
                <a:ext uri="{FF2B5EF4-FFF2-40B4-BE49-F238E27FC236}">
                  <a16:creationId xmlns:a16="http://schemas.microsoft.com/office/drawing/2014/main" id="{2443C45B-A67C-4EF0-B1E7-DA1C0560C3FC}"/>
                </a:ext>
              </a:extLst>
            </p:cNvPr>
            <p:cNvSpPr/>
            <p:nvPr/>
          </p:nvSpPr>
          <p:spPr>
            <a:xfrm>
              <a:off x="4644406" y="4334118"/>
              <a:ext cx="217326" cy="216065"/>
            </a:xfrm>
            <a:custGeom>
              <a:avLst/>
              <a:gdLst/>
              <a:ahLst/>
              <a:cxnLst/>
              <a:rect l="l" t="t" r="r" b="b"/>
              <a:pathLst>
                <a:path w="8272" h="8224">
                  <a:moveTo>
                    <a:pt x="7397" y="1"/>
                  </a:moveTo>
                  <a:lnTo>
                    <a:pt x="4456" y="2942"/>
                  </a:lnTo>
                  <a:cubicBezTo>
                    <a:pt x="3860" y="3538"/>
                    <a:pt x="3291" y="4162"/>
                    <a:pt x="2743" y="4814"/>
                  </a:cubicBezTo>
                  <a:lnTo>
                    <a:pt x="93" y="7991"/>
                  </a:lnTo>
                  <a:cubicBezTo>
                    <a:pt x="0" y="8105"/>
                    <a:pt x="66" y="8223"/>
                    <a:pt x="169" y="8223"/>
                  </a:cubicBezTo>
                  <a:cubicBezTo>
                    <a:pt x="203" y="8223"/>
                    <a:pt x="242" y="8210"/>
                    <a:pt x="281" y="8178"/>
                  </a:cubicBezTo>
                  <a:lnTo>
                    <a:pt x="3457" y="5522"/>
                  </a:lnTo>
                  <a:cubicBezTo>
                    <a:pt x="4103" y="4981"/>
                    <a:pt x="4727" y="4412"/>
                    <a:pt x="5330" y="3809"/>
                  </a:cubicBezTo>
                  <a:lnTo>
                    <a:pt x="8271" y="875"/>
                  </a:lnTo>
                  <a:lnTo>
                    <a:pt x="7397" y="1"/>
                  </a:lnTo>
                  <a:close/>
                </a:path>
              </a:pathLst>
            </a:custGeom>
            <a:solidFill>
              <a:srgbClr val="E3E9E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5794;p71">
              <a:extLst>
                <a:ext uri="{FF2B5EF4-FFF2-40B4-BE49-F238E27FC236}">
                  <a16:creationId xmlns:a16="http://schemas.microsoft.com/office/drawing/2014/main" id="{DF78D2ED-DFF6-44FD-BC9C-6CDF5969FEA8}"/>
                </a:ext>
              </a:extLst>
            </p:cNvPr>
            <p:cNvSpPr/>
            <p:nvPr/>
          </p:nvSpPr>
          <p:spPr>
            <a:xfrm>
              <a:off x="4646481" y="4345783"/>
              <a:ext cx="215251" cy="204426"/>
            </a:xfrm>
            <a:custGeom>
              <a:avLst/>
              <a:gdLst/>
              <a:ahLst/>
              <a:cxnLst/>
              <a:rect l="l" t="t" r="r" b="b"/>
              <a:pathLst>
                <a:path w="8193" h="7781">
                  <a:moveTo>
                    <a:pt x="7755" y="1"/>
                  </a:moveTo>
                  <a:lnTo>
                    <a:pt x="1" y="7748"/>
                  </a:lnTo>
                  <a:cubicBezTo>
                    <a:pt x="29" y="7770"/>
                    <a:pt x="61" y="7781"/>
                    <a:pt x="92" y="7781"/>
                  </a:cubicBezTo>
                  <a:cubicBezTo>
                    <a:pt x="131" y="7781"/>
                    <a:pt x="168" y="7765"/>
                    <a:pt x="195" y="7734"/>
                  </a:cubicBezTo>
                  <a:lnTo>
                    <a:pt x="3378" y="5078"/>
                  </a:lnTo>
                  <a:cubicBezTo>
                    <a:pt x="4024" y="4537"/>
                    <a:pt x="4648" y="3968"/>
                    <a:pt x="5251" y="3372"/>
                  </a:cubicBezTo>
                  <a:lnTo>
                    <a:pt x="8192" y="431"/>
                  </a:lnTo>
                  <a:lnTo>
                    <a:pt x="7755" y="1"/>
                  </a:lnTo>
                  <a:close/>
                </a:path>
              </a:pathLst>
            </a:custGeom>
            <a:solidFill>
              <a:srgbClr val="C9CFD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5795;p71">
              <a:extLst>
                <a:ext uri="{FF2B5EF4-FFF2-40B4-BE49-F238E27FC236}">
                  <a16:creationId xmlns:a16="http://schemas.microsoft.com/office/drawing/2014/main" id="{278FE752-0C58-4AA1-B812-88F944968188}"/>
                </a:ext>
              </a:extLst>
            </p:cNvPr>
            <p:cNvSpPr/>
            <p:nvPr/>
          </p:nvSpPr>
          <p:spPr>
            <a:xfrm>
              <a:off x="4720780" y="4162322"/>
              <a:ext cx="315690" cy="299743"/>
            </a:xfrm>
            <a:custGeom>
              <a:avLst/>
              <a:gdLst/>
              <a:ahLst/>
              <a:cxnLst/>
              <a:rect l="l" t="t" r="r" b="b"/>
              <a:pathLst>
                <a:path w="12016" h="11409">
                  <a:moveTo>
                    <a:pt x="7767" y="0"/>
                  </a:moveTo>
                  <a:cubicBezTo>
                    <a:pt x="7487" y="0"/>
                    <a:pt x="7201" y="111"/>
                    <a:pt x="6980" y="332"/>
                  </a:cubicBezTo>
                  <a:cubicBezTo>
                    <a:pt x="6557" y="755"/>
                    <a:pt x="6536" y="1414"/>
                    <a:pt x="6939" y="1816"/>
                  </a:cubicBezTo>
                  <a:lnTo>
                    <a:pt x="7057" y="1941"/>
                  </a:lnTo>
                  <a:cubicBezTo>
                    <a:pt x="7126" y="2010"/>
                    <a:pt x="7126" y="2128"/>
                    <a:pt x="7050" y="2191"/>
                  </a:cubicBezTo>
                  <a:lnTo>
                    <a:pt x="5447" y="3800"/>
                  </a:lnTo>
                  <a:cubicBezTo>
                    <a:pt x="5026" y="4221"/>
                    <a:pt x="4469" y="4442"/>
                    <a:pt x="3918" y="4442"/>
                  </a:cubicBezTo>
                  <a:cubicBezTo>
                    <a:pt x="3553" y="4442"/>
                    <a:pt x="3192" y="4346"/>
                    <a:pt x="2874" y="4147"/>
                  </a:cubicBezTo>
                  <a:cubicBezTo>
                    <a:pt x="2390" y="3839"/>
                    <a:pt x="1862" y="3724"/>
                    <a:pt x="1423" y="3724"/>
                  </a:cubicBezTo>
                  <a:cubicBezTo>
                    <a:pt x="1000" y="3724"/>
                    <a:pt x="659" y="3830"/>
                    <a:pt x="516" y="3973"/>
                  </a:cubicBezTo>
                  <a:cubicBezTo>
                    <a:pt x="0" y="4489"/>
                    <a:pt x="6891" y="11409"/>
                    <a:pt x="7851" y="11409"/>
                  </a:cubicBezTo>
                  <a:cubicBezTo>
                    <a:pt x="7885" y="11409"/>
                    <a:pt x="7912" y="11400"/>
                    <a:pt x="7931" y="11381"/>
                  </a:cubicBezTo>
                  <a:cubicBezTo>
                    <a:pt x="8222" y="11097"/>
                    <a:pt x="8354" y="9980"/>
                    <a:pt x="7757" y="9030"/>
                  </a:cubicBezTo>
                  <a:cubicBezTo>
                    <a:pt x="7258" y="8232"/>
                    <a:pt x="7403" y="7157"/>
                    <a:pt x="8104" y="6456"/>
                  </a:cubicBezTo>
                  <a:lnTo>
                    <a:pt x="9706" y="4854"/>
                  </a:lnTo>
                  <a:cubicBezTo>
                    <a:pt x="9742" y="4815"/>
                    <a:pt x="9788" y="4796"/>
                    <a:pt x="9835" y="4796"/>
                  </a:cubicBezTo>
                  <a:cubicBezTo>
                    <a:pt x="9880" y="4796"/>
                    <a:pt x="9926" y="4813"/>
                    <a:pt x="9963" y="4847"/>
                  </a:cubicBezTo>
                  <a:lnTo>
                    <a:pt x="10088" y="4965"/>
                  </a:lnTo>
                  <a:cubicBezTo>
                    <a:pt x="10278" y="5159"/>
                    <a:pt x="10531" y="5254"/>
                    <a:pt x="10789" y="5254"/>
                  </a:cubicBezTo>
                  <a:cubicBezTo>
                    <a:pt x="11068" y="5254"/>
                    <a:pt x="11353" y="5143"/>
                    <a:pt x="11572" y="4924"/>
                  </a:cubicBezTo>
                  <a:cubicBezTo>
                    <a:pt x="11995" y="4500"/>
                    <a:pt x="12016" y="3835"/>
                    <a:pt x="11621" y="3432"/>
                  </a:cubicBezTo>
                  <a:lnTo>
                    <a:pt x="8465" y="283"/>
                  </a:lnTo>
                  <a:cubicBezTo>
                    <a:pt x="8275" y="94"/>
                    <a:pt x="8024" y="0"/>
                    <a:pt x="7767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5796;p71">
              <a:extLst>
                <a:ext uri="{FF2B5EF4-FFF2-40B4-BE49-F238E27FC236}">
                  <a16:creationId xmlns:a16="http://schemas.microsoft.com/office/drawing/2014/main" id="{7D63B2F3-8C8C-477B-8678-871482138627}"/>
                </a:ext>
              </a:extLst>
            </p:cNvPr>
            <p:cNvSpPr/>
            <p:nvPr/>
          </p:nvSpPr>
          <p:spPr>
            <a:xfrm>
              <a:off x="4727952" y="4227872"/>
              <a:ext cx="308518" cy="233668"/>
            </a:xfrm>
            <a:custGeom>
              <a:avLst/>
              <a:gdLst/>
              <a:ahLst/>
              <a:cxnLst/>
              <a:rect l="l" t="t" r="r" b="b"/>
              <a:pathLst>
                <a:path w="11743" h="8894">
                  <a:moveTo>
                    <a:pt x="10404" y="1"/>
                  </a:moveTo>
                  <a:cubicBezTo>
                    <a:pt x="10807" y="403"/>
                    <a:pt x="10786" y="1069"/>
                    <a:pt x="10363" y="1492"/>
                  </a:cubicBezTo>
                  <a:cubicBezTo>
                    <a:pt x="10143" y="1712"/>
                    <a:pt x="9858" y="1823"/>
                    <a:pt x="9580" y="1823"/>
                  </a:cubicBezTo>
                  <a:cubicBezTo>
                    <a:pt x="9321" y="1823"/>
                    <a:pt x="9069" y="1727"/>
                    <a:pt x="8878" y="1534"/>
                  </a:cubicBezTo>
                  <a:lnTo>
                    <a:pt x="8753" y="1409"/>
                  </a:lnTo>
                  <a:cubicBezTo>
                    <a:pt x="8717" y="1376"/>
                    <a:pt x="8673" y="1360"/>
                    <a:pt x="8629" y="1360"/>
                  </a:cubicBezTo>
                  <a:cubicBezTo>
                    <a:pt x="8581" y="1360"/>
                    <a:pt x="8533" y="1379"/>
                    <a:pt x="8497" y="1416"/>
                  </a:cubicBezTo>
                  <a:lnTo>
                    <a:pt x="6895" y="3025"/>
                  </a:lnTo>
                  <a:cubicBezTo>
                    <a:pt x="6194" y="3726"/>
                    <a:pt x="6048" y="4801"/>
                    <a:pt x="6548" y="5591"/>
                  </a:cubicBezTo>
                  <a:cubicBezTo>
                    <a:pt x="7144" y="6549"/>
                    <a:pt x="7013" y="7665"/>
                    <a:pt x="6721" y="7950"/>
                  </a:cubicBezTo>
                  <a:cubicBezTo>
                    <a:pt x="6695" y="7971"/>
                    <a:pt x="6664" y="7980"/>
                    <a:pt x="6636" y="7980"/>
                  </a:cubicBezTo>
                  <a:cubicBezTo>
                    <a:pt x="6627" y="7980"/>
                    <a:pt x="6618" y="7979"/>
                    <a:pt x="6610" y="7977"/>
                  </a:cubicBezTo>
                  <a:cubicBezTo>
                    <a:pt x="4488" y="6278"/>
                    <a:pt x="486" y="2130"/>
                    <a:pt x="430" y="1360"/>
                  </a:cubicBezTo>
                  <a:cubicBezTo>
                    <a:pt x="368" y="1388"/>
                    <a:pt x="298" y="1430"/>
                    <a:pt x="243" y="1478"/>
                  </a:cubicBezTo>
                  <a:cubicBezTo>
                    <a:pt x="0" y="1721"/>
                    <a:pt x="1422" y="3407"/>
                    <a:pt x="3087" y="5113"/>
                  </a:cubicBezTo>
                  <a:cubicBezTo>
                    <a:pt x="3364" y="5397"/>
                    <a:pt x="3642" y="5682"/>
                    <a:pt x="3926" y="5959"/>
                  </a:cubicBezTo>
                  <a:lnTo>
                    <a:pt x="4016" y="6042"/>
                  </a:lnTo>
                  <a:lnTo>
                    <a:pt x="4023" y="6056"/>
                  </a:lnTo>
                  <a:lnTo>
                    <a:pt x="4106" y="6139"/>
                  </a:lnTo>
                  <a:lnTo>
                    <a:pt x="4120" y="6146"/>
                  </a:lnTo>
                  <a:lnTo>
                    <a:pt x="4203" y="6236"/>
                  </a:lnTo>
                  <a:lnTo>
                    <a:pt x="4210" y="6243"/>
                  </a:lnTo>
                  <a:lnTo>
                    <a:pt x="4300" y="6327"/>
                  </a:lnTo>
                  <a:cubicBezTo>
                    <a:pt x="4488" y="6507"/>
                    <a:pt x="4675" y="6687"/>
                    <a:pt x="4855" y="6854"/>
                  </a:cubicBezTo>
                  <a:lnTo>
                    <a:pt x="4946" y="6937"/>
                  </a:lnTo>
                  <a:lnTo>
                    <a:pt x="4952" y="6944"/>
                  </a:lnTo>
                  <a:lnTo>
                    <a:pt x="5036" y="7020"/>
                  </a:lnTo>
                  <a:lnTo>
                    <a:pt x="5050" y="7034"/>
                  </a:lnTo>
                  <a:lnTo>
                    <a:pt x="5119" y="7097"/>
                  </a:lnTo>
                  <a:lnTo>
                    <a:pt x="5140" y="7117"/>
                  </a:lnTo>
                  <a:lnTo>
                    <a:pt x="5209" y="7180"/>
                  </a:lnTo>
                  <a:lnTo>
                    <a:pt x="5230" y="7194"/>
                  </a:lnTo>
                  <a:lnTo>
                    <a:pt x="5299" y="7263"/>
                  </a:lnTo>
                  <a:lnTo>
                    <a:pt x="5313" y="7277"/>
                  </a:lnTo>
                  <a:lnTo>
                    <a:pt x="5382" y="7339"/>
                  </a:lnTo>
                  <a:lnTo>
                    <a:pt x="5403" y="7353"/>
                  </a:lnTo>
                  <a:lnTo>
                    <a:pt x="5473" y="7423"/>
                  </a:lnTo>
                  <a:lnTo>
                    <a:pt x="5487" y="7430"/>
                  </a:lnTo>
                  <a:lnTo>
                    <a:pt x="5563" y="7499"/>
                  </a:lnTo>
                  <a:cubicBezTo>
                    <a:pt x="5653" y="7575"/>
                    <a:pt x="5736" y="7651"/>
                    <a:pt x="5819" y="7721"/>
                  </a:cubicBezTo>
                  <a:lnTo>
                    <a:pt x="5826" y="7728"/>
                  </a:lnTo>
                  <a:lnTo>
                    <a:pt x="5896" y="7790"/>
                  </a:lnTo>
                  <a:lnTo>
                    <a:pt x="5917" y="7804"/>
                  </a:lnTo>
                  <a:lnTo>
                    <a:pt x="5979" y="7853"/>
                  </a:lnTo>
                  <a:lnTo>
                    <a:pt x="6000" y="7873"/>
                  </a:lnTo>
                  <a:lnTo>
                    <a:pt x="6055" y="7922"/>
                  </a:lnTo>
                  <a:lnTo>
                    <a:pt x="6076" y="7943"/>
                  </a:lnTo>
                  <a:lnTo>
                    <a:pt x="6132" y="7984"/>
                  </a:lnTo>
                  <a:lnTo>
                    <a:pt x="6159" y="8005"/>
                  </a:lnTo>
                  <a:lnTo>
                    <a:pt x="6208" y="8047"/>
                  </a:lnTo>
                  <a:lnTo>
                    <a:pt x="6229" y="8068"/>
                  </a:lnTo>
                  <a:lnTo>
                    <a:pt x="6277" y="8109"/>
                  </a:lnTo>
                  <a:lnTo>
                    <a:pt x="6305" y="8130"/>
                  </a:lnTo>
                  <a:lnTo>
                    <a:pt x="6354" y="8165"/>
                  </a:lnTo>
                  <a:lnTo>
                    <a:pt x="6374" y="8186"/>
                  </a:lnTo>
                  <a:lnTo>
                    <a:pt x="6423" y="8227"/>
                  </a:lnTo>
                  <a:lnTo>
                    <a:pt x="6451" y="8241"/>
                  </a:lnTo>
                  <a:lnTo>
                    <a:pt x="6499" y="8283"/>
                  </a:lnTo>
                  <a:lnTo>
                    <a:pt x="6513" y="8297"/>
                  </a:lnTo>
                  <a:lnTo>
                    <a:pt x="6582" y="8352"/>
                  </a:lnTo>
                  <a:lnTo>
                    <a:pt x="6652" y="8401"/>
                  </a:lnTo>
                  <a:lnTo>
                    <a:pt x="6659" y="8408"/>
                  </a:lnTo>
                  <a:lnTo>
                    <a:pt x="6714" y="8449"/>
                  </a:lnTo>
                  <a:lnTo>
                    <a:pt x="6735" y="8463"/>
                  </a:lnTo>
                  <a:lnTo>
                    <a:pt x="6777" y="8491"/>
                  </a:lnTo>
                  <a:lnTo>
                    <a:pt x="6797" y="8512"/>
                  </a:lnTo>
                  <a:lnTo>
                    <a:pt x="6839" y="8539"/>
                  </a:lnTo>
                  <a:lnTo>
                    <a:pt x="6860" y="8553"/>
                  </a:lnTo>
                  <a:lnTo>
                    <a:pt x="6895" y="8581"/>
                  </a:lnTo>
                  <a:lnTo>
                    <a:pt x="6922" y="8595"/>
                  </a:lnTo>
                  <a:lnTo>
                    <a:pt x="6957" y="8623"/>
                  </a:lnTo>
                  <a:lnTo>
                    <a:pt x="6978" y="8636"/>
                  </a:lnTo>
                  <a:lnTo>
                    <a:pt x="7013" y="8657"/>
                  </a:lnTo>
                  <a:lnTo>
                    <a:pt x="7033" y="8671"/>
                  </a:lnTo>
                  <a:lnTo>
                    <a:pt x="7068" y="8692"/>
                  </a:lnTo>
                  <a:lnTo>
                    <a:pt x="7089" y="8706"/>
                  </a:lnTo>
                  <a:lnTo>
                    <a:pt x="7117" y="8727"/>
                  </a:lnTo>
                  <a:lnTo>
                    <a:pt x="7137" y="8740"/>
                  </a:lnTo>
                  <a:lnTo>
                    <a:pt x="7165" y="8754"/>
                  </a:lnTo>
                  <a:lnTo>
                    <a:pt x="7186" y="8768"/>
                  </a:lnTo>
                  <a:lnTo>
                    <a:pt x="7221" y="8782"/>
                  </a:lnTo>
                  <a:lnTo>
                    <a:pt x="7234" y="8796"/>
                  </a:lnTo>
                  <a:lnTo>
                    <a:pt x="7276" y="8817"/>
                  </a:lnTo>
                  <a:lnTo>
                    <a:pt x="7318" y="8838"/>
                  </a:lnTo>
                  <a:lnTo>
                    <a:pt x="7332" y="8844"/>
                  </a:lnTo>
                  <a:lnTo>
                    <a:pt x="7359" y="8851"/>
                  </a:lnTo>
                  <a:lnTo>
                    <a:pt x="7373" y="8858"/>
                  </a:lnTo>
                  <a:lnTo>
                    <a:pt x="7394" y="8872"/>
                  </a:lnTo>
                  <a:lnTo>
                    <a:pt x="7408" y="8879"/>
                  </a:lnTo>
                  <a:lnTo>
                    <a:pt x="7429" y="8886"/>
                  </a:lnTo>
                  <a:lnTo>
                    <a:pt x="7449" y="8886"/>
                  </a:lnTo>
                  <a:lnTo>
                    <a:pt x="7463" y="8893"/>
                  </a:lnTo>
                  <a:lnTo>
                    <a:pt x="7623" y="8893"/>
                  </a:lnTo>
                  <a:cubicBezTo>
                    <a:pt x="7630" y="8886"/>
                    <a:pt x="7630" y="8879"/>
                    <a:pt x="7637" y="8879"/>
                  </a:cubicBezTo>
                  <a:cubicBezTo>
                    <a:pt x="7651" y="8872"/>
                    <a:pt x="7671" y="8865"/>
                    <a:pt x="7685" y="8858"/>
                  </a:cubicBezTo>
                  <a:lnTo>
                    <a:pt x="7692" y="8844"/>
                  </a:lnTo>
                  <a:lnTo>
                    <a:pt x="7713" y="8817"/>
                  </a:lnTo>
                  <a:lnTo>
                    <a:pt x="7727" y="8803"/>
                  </a:lnTo>
                  <a:lnTo>
                    <a:pt x="7748" y="8768"/>
                  </a:lnTo>
                  <a:lnTo>
                    <a:pt x="7755" y="8754"/>
                  </a:lnTo>
                  <a:cubicBezTo>
                    <a:pt x="7970" y="8338"/>
                    <a:pt x="8011" y="7374"/>
                    <a:pt x="7484" y="6535"/>
                  </a:cubicBezTo>
                  <a:cubicBezTo>
                    <a:pt x="6985" y="5737"/>
                    <a:pt x="7130" y="4662"/>
                    <a:pt x="7831" y="3961"/>
                  </a:cubicBezTo>
                  <a:lnTo>
                    <a:pt x="9433" y="2359"/>
                  </a:lnTo>
                  <a:cubicBezTo>
                    <a:pt x="9469" y="2320"/>
                    <a:pt x="9517" y="2301"/>
                    <a:pt x="9565" y="2301"/>
                  </a:cubicBezTo>
                  <a:cubicBezTo>
                    <a:pt x="9611" y="2301"/>
                    <a:pt x="9656" y="2318"/>
                    <a:pt x="9690" y="2352"/>
                  </a:cubicBezTo>
                  <a:lnTo>
                    <a:pt x="9815" y="2470"/>
                  </a:lnTo>
                  <a:cubicBezTo>
                    <a:pt x="10005" y="2664"/>
                    <a:pt x="10258" y="2759"/>
                    <a:pt x="10516" y="2759"/>
                  </a:cubicBezTo>
                  <a:cubicBezTo>
                    <a:pt x="10795" y="2759"/>
                    <a:pt x="11080" y="2648"/>
                    <a:pt x="11299" y="2429"/>
                  </a:cubicBezTo>
                  <a:cubicBezTo>
                    <a:pt x="11722" y="2005"/>
                    <a:pt x="11743" y="1340"/>
                    <a:pt x="11348" y="937"/>
                  </a:cubicBezTo>
                  <a:lnTo>
                    <a:pt x="10404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5797;p71">
              <a:extLst>
                <a:ext uri="{FF2B5EF4-FFF2-40B4-BE49-F238E27FC236}">
                  <a16:creationId xmlns:a16="http://schemas.microsoft.com/office/drawing/2014/main" id="{EC383B0E-331E-4760-9AA5-5B6F79048B3F}"/>
                </a:ext>
              </a:extLst>
            </p:cNvPr>
            <p:cNvSpPr/>
            <p:nvPr/>
          </p:nvSpPr>
          <p:spPr>
            <a:xfrm>
              <a:off x="4892497" y="4162322"/>
              <a:ext cx="143973" cy="138062"/>
            </a:xfrm>
            <a:custGeom>
              <a:avLst/>
              <a:gdLst/>
              <a:ahLst/>
              <a:cxnLst/>
              <a:rect l="l" t="t" r="r" b="b"/>
              <a:pathLst>
                <a:path w="5480" h="5255">
                  <a:moveTo>
                    <a:pt x="1232" y="0"/>
                  </a:moveTo>
                  <a:cubicBezTo>
                    <a:pt x="951" y="0"/>
                    <a:pt x="665" y="111"/>
                    <a:pt x="444" y="332"/>
                  </a:cubicBezTo>
                  <a:cubicBezTo>
                    <a:pt x="21" y="755"/>
                    <a:pt x="0" y="1421"/>
                    <a:pt x="403" y="1816"/>
                  </a:cubicBezTo>
                  <a:lnTo>
                    <a:pt x="521" y="1941"/>
                  </a:lnTo>
                  <a:lnTo>
                    <a:pt x="3427" y="4840"/>
                  </a:lnTo>
                  <a:lnTo>
                    <a:pt x="3552" y="4965"/>
                  </a:lnTo>
                  <a:cubicBezTo>
                    <a:pt x="3742" y="5159"/>
                    <a:pt x="3995" y="5254"/>
                    <a:pt x="4253" y="5254"/>
                  </a:cubicBezTo>
                  <a:cubicBezTo>
                    <a:pt x="4532" y="5254"/>
                    <a:pt x="4817" y="5143"/>
                    <a:pt x="5036" y="4924"/>
                  </a:cubicBezTo>
                  <a:cubicBezTo>
                    <a:pt x="5459" y="4500"/>
                    <a:pt x="5480" y="3835"/>
                    <a:pt x="5085" y="3439"/>
                  </a:cubicBezTo>
                  <a:lnTo>
                    <a:pt x="1936" y="283"/>
                  </a:lnTo>
                  <a:cubicBezTo>
                    <a:pt x="1743" y="94"/>
                    <a:pt x="1490" y="0"/>
                    <a:pt x="1232" y="0"/>
                  </a:cubicBezTo>
                  <a:close/>
                </a:path>
              </a:pathLst>
            </a:custGeom>
            <a:solidFill>
              <a:srgbClr val="697988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5798;p71">
              <a:extLst>
                <a:ext uri="{FF2B5EF4-FFF2-40B4-BE49-F238E27FC236}">
                  <a16:creationId xmlns:a16="http://schemas.microsoft.com/office/drawing/2014/main" id="{77F95E26-4687-42FB-B528-D11AAD56FA06}"/>
                </a:ext>
              </a:extLst>
            </p:cNvPr>
            <p:cNvSpPr/>
            <p:nvPr/>
          </p:nvSpPr>
          <p:spPr>
            <a:xfrm>
              <a:off x="4893758" y="4185048"/>
              <a:ext cx="142712" cy="115336"/>
            </a:xfrm>
            <a:custGeom>
              <a:avLst/>
              <a:gdLst/>
              <a:ahLst/>
              <a:cxnLst/>
              <a:rect l="l" t="t" r="r" b="b"/>
              <a:pathLst>
                <a:path w="5432" h="4390">
                  <a:moveTo>
                    <a:pt x="91" y="1"/>
                  </a:moveTo>
                  <a:lnTo>
                    <a:pt x="91" y="1"/>
                  </a:lnTo>
                  <a:cubicBezTo>
                    <a:pt x="1" y="341"/>
                    <a:pt x="105" y="701"/>
                    <a:pt x="348" y="951"/>
                  </a:cubicBezTo>
                  <a:lnTo>
                    <a:pt x="473" y="1076"/>
                  </a:lnTo>
                  <a:lnTo>
                    <a:pt x="3379" y="3982"/>
                  </a:lnTo>
                  <a:lnTo>
                    <a:pt x="3497" y="4100"/>
                  </a:lnTo>
                  <a:cubicBezTo>
                    <a:pt x="3690" y="4294"/>
                    <a:pt x="3945" y="4389"/>
                    <a:pt x="4204" y="4389"/>
                  </a:cubicBezTo>
                  <a:cubicBezTo>
                    <a:pt x="4484" y="4389"/>
                    <a:pt x="4769" y="4278"/>
                    <a:pt x="4988" y="4059"/>
                  </a:cubicBezTo>
                  <a:cubicBezTo>
                    <a:pt x="5411" y="3635"/>
                    <a:pt x="5432" y="2970"/>
                    <a:pt x="5037" y="2574"/>
                  </a:cubicBezTo>
                  <a:lnTo>
                    <a:pt x="4690" y="2227"/>
                  </a:lnTo>
                  <a:cubicBezTo>
                    <a:pt x="4634" y="2429"/>
                    <a:pt x="4530" y="2616"/>
                    <a:pt x="4385" y="2761"/>
                  </a:cubicBezTo>
                  <a:cubicBezTo>
                    <a:pt x="4165" y="2981"/>
                    <a:pt x="3880" y="3092"/>
                    <a:pt x="3601" y="3092"/>
                  </a:cubicBezTo>
                  <a:cubicBezTo>
                    <a:pt x="3341" y="3092"/>
                    <a:pt x="3087" y="2997"/>
                    <a:pt x="2893" y="2803"/>
                  </a:cubicBezTo>
                  <a:lnTo>
                    <a:pt x="2775" y="2685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54"/>
          <p:cNvSpPr>
            <a:spLocks noGrp="1" noEditPoints="1"/>
          </p:cNvSpPr>
          <p:nvPr>
            <p:ph type="title"/>
          </p:nvPr>
        </p:nvSpPr>
        <p:spPr>
          <a:xfrm>
            <a:off x="855878" y="299824"/>
            <a:ext cx="7795520" cy="564900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+mj-lt"/>
              </a:rPr>
              <a:t>Возможные риски и методы их снижения</a:t>
            </a:r>
            <a:endParaRPr sz="2000" dirty="0">
              <a:latin typeface="+mj-lt"/>
            </a:endParaRPr>
          </a:p>
        </p:txBody>
      </p:sp>
      <p:sp>
        <p:nvSpPr>
          <p:cNvPr id="732" name="Google Shape;732;p54"/>
          <p:cNvSpPr/>
          <p:nvPr/>
        </p:nvSpPr>
        <p:spPr>
          <a:xfrm>
            <a:off x="2592301" y="1520287"/>
            <a:ext cx="1301700" cy="60289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Невыполнение планируемого объема продаж</a:t>
            </a:r>
            <a:endParaRPr sz="1200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733" name="Google Shape;733;p54"/>
          <p:cNvSpPr/>
          <p:nvPr/>
        </p:nvSpPr>
        <p:spPr>
          <a:xfrm>
            <a:off x="4186553" y="1520288"/>
            <a:ext cx="1301700" cy="60289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Появление идентичных клиник в Уфе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734" name="Google Shape;734;p54"/>
          <p:cNvSpPr/>
          <p:nvPr/>
        </p:nvSpPr>
        <p:spPr>
          <a:xfrm>
            <a:off x="5765484" y="1520289"/>
            <a:ext cx="1301700" cy="60289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Риск не выплатить обязательства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735" name="Google Shape;735;p54"/>
          <p:cNvSpPr/>
          <p:nvPr/>
        </p:nvSpPr>
        <p:spPr>
          <a:xfrm>
            <a:off x="7353096" y="1520288"/>
            <a:ext cx="1301700" cy="60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Снижение уровня репутации</a:t>
            </a:r>
            <a:endParaRPr sz="1200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739" name="Google Shape;739;p54"/>
          <p:cNvSpPr/>
          <p:nvPr/>
        </p:nvSpPr>
        <p:spPr>
          <a:xfrm>
            <a:off x="7340612" y="1966620"/>
            <a:ext cx="1090888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средняя</a:t>
            </a:r>
            <a:endParaRPr sz="1200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740" name="Google Shape;740;p54"/>
          <p:cNvSpPr txBox="1"/>
          <p:nvPr/>
        </p:nvSpPr>
        <p:spPr>
          <a:xfrm>
            <a:off x="2602046" y="1001562"/>
            <a:ext cx="12984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Коммерческий</a:t>
            </a:r>
            <a:endParaRPr sz="12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741" name="Google Shape;741;p54"/>
          <p:cNvSpPr txBox="1"/>
          <p:nvPr/>
        </p:nvSpPr>
        <p:spPr>
          <a:xfrm>
            <a:off x="4173874" y="1001562"/>
            <a:ext cx="12984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Рыночный</a:t>
            </a:r>
            <a:endParaRPr sz="16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742" name="Google Shape;742;p54"/>
          <p:cNvSpPr txBox="1"/>
          <p:nvPr/>
        </p:nvSpPr>
        <p:spPr>
          <a:xfrm>
            <a:off x="5774571" y="1011851"/>
            <a:ext cx="13017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Кредитный</a:t>
            </a:r>
            <a:endParaRPr sz="16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743" name="Google Shape;743;p54"/>
          <p:cNvSpPr txBox="1"/>
          <p:nvPr/>
        </p:nvSpPr>
        <p:spPr>
          <a:xfrm>
            <a:off x="7349699" y="1012595"/>
            <a:ext cx="13017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Рыночный</a:t>
            </a:r>
            <a:endParaRPr sz="16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20" name="Google Shape;732;p54">
            <a:extLst>
              <a:ext uri="{FF2B5EF4-FFF2-40B4-BE49-F238E27FC236}">
                <a16:creationId xmlns:a16="http://schemas.microsoft.com/office/drawing/2014/main" id="{B4A6D126-41F6-4827-BF22-1CB904729454}"/>
              </a:ext>
            </a:extLst>
          </p:cNvPr>
          <p:cNvSpPr/>
          <p:nvPr/>
        </p:nvSpPr>
        <p:spPr>
          <a:xfrm>
            <a:off x="2602046" y="2824170"/>
            <a:ext cx="1301700" cy="168726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Пересмотр рекламной компании и выделение дополнительного бюджета маркетинга</a:t>
            </a:r>
            <a:endParaRPr sz="1200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21" name="Google Shape;732;p54">
            <a:extLst>
              <a:ext uri="{FF2B5EF4-FFF2-40B4-BE49-F238E27FC236}">
                <a16:creationId xmlns:a16="http://schemas.microsoft.com/office/drawing/2014/main" id="{EA9EF911-995B-4EF3-998F-54CC277DD889}"/>
              </a:ext>
            </a:extLst>
          </p:cNvPr>
          <p:cNvSpPr/>
          <p:nvPr/>
        </p:nvSpPr>
        <p:spPr>
          <a:xfrm>
            <a:off x="4186553" y="2824180"/>
            <a:ext cx="1301700" cy="16914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Формирование собственной клиентской базы, введение программы лояльности для постоянных клиентов</a:t>
            </a:r>
            <a:endParaRPr sz="1200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22" name="Google Shape;732;p54">
            <a:extLst>
              <a:ext uri="{FF2B5EF4-FFF2-40B4-BE49-F238E27FC236}">
                <a16:creationId xmlns:a16="http://schemas.microsoft.com/office/drawing/2014/main" id="{A7566206-682B-4DDD-B481-84D8E5EAD9CE}"/>
              </a:ext>
            </a:extLst>
          </p:cNvPr>
          <p:cNvSpPr/>
          <p:nvPr/>
        </p:nvSpPr>
        <p:spPr>
          <a:xfrm>
            <a:off x="5774571" y="2824175"/>
            <a:ext cx="1301700" cy="169147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Заключить с банком договор ссуды, и предоставлять периодическую отчетность о финансовом состоянии</a:t>
            </a:r>
            <a:endParaRPr sz="1200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23" name="Google Shape;732;p54">
            <a:extLst>
              <a:ext uri="{FF2B5EF4-FFF2-40B4-BE49-F238E27FC236}">
                <a16:creationId xmlns:a16="http://schemas.microsoft.com/office/drawing/2014/main" id="{8605E2D0-0977-4FCD-801B-C4F3D641169E}"/>
              </a:ext>
            </a:extLst>
          </p:cNvPr>
          <p:cNvSpPr/>
          <p:nvPr/>
        </p:nvSpPr>
        <p:spPr>
          <a:xfrm>
            <a:off x="7364351" y="2824170"/>
            <a:ext cx="1301700" cy="16914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Контроль качества услуг и получение обратной связи от клиентов, контроль и корректировка работы персонала</a:t>
            </a:r>
            <a:endParaRPr sz="1200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27" name="Google Shape;743;p54">
            <a:extLst>
              <a:ext uri="{FF2B5EF4-FFF2-40B4-BE49-F238E27FC236}">
                <a16:creationId xmlns:a16="http://schemas.microsoft.com/office/drawing/2014/main" id="{35923A1B-B175-4A85-B795-93297D9AAC66}"/>
              </a:ext>
            </a:extLst>
          </p:cNvPr>
          <p:cNvSpPr txBox="1"/>
          <p:nvPr/>
        </p:nvSpPr>
        <p:spPr>
          <a:xfrm>
            <a:off x="7349699" y="2316029"/>
            <a:ext cx="13017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Средняя</a:t>
            </a:r>
            <a:endParaRPr sz="16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28" name="Google Shape;743;p54">
            <a:extLst>
              <a:ext uri="{FF2B5EF4-FFF2-40B4-BE49-F238E27FC236}">
                <a16:creationId xmlns:a16="http://schemas.microsoft.com/office/drawing/2014/main" id="{D0186769-70D4-4697-901E-6330234F620C}"/>
              </a:ext>
            </a:extLst>
          </p:cNvPr>
          <p:cNvSpPr txBox="1"/>
          <p:nvPr/>
        </p:nvSpPr>
        <p:spPr>
          <a:xfrm>
            <a:off x="5774571" y="2316029"/>
            <a:ext cx="13017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Средняя</a:t>
            </a:r>
            <a:endParaRPr sz="16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29" name="Google Shape;743;p54">
            <a:extLst>
              <a:ext uri="{FF2B5EF4-FFF2-40B4-BE49-F238E27FC236}">
                <a16:creationId xmlns:a16="http://schemas.microsoft.com/office/drawing/2014/main" id="{BF3A319E-CF30-473A-9829-DF8BD804381C}"/>
              </a:ext>
            </a:extLst>
          </p:cNvPr>
          <p:cNvSpPr txBox="1"/>
          <p:nvPr/>
        </p:nvSpPr>
        <p:spPr>
          <a:xfrm>
            <a:off x="4173874" y="2316541"/>
            <a:ext cx="13017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Средняя</a:t>
            </a:r>
            <a:endParaRPr sz="16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30" name="Google Shape;743;p54">
            <a:extLst>
              <a:ext uri="{FF2B5EF4-FFF2-40B4-BE49-F238E27FC236}">
                <a16:creationId xmlns:a16="http://schemas.microsoft.com/office/drawing/2014/main" id="{0F5F4AD3-3893-4F1B-9210-E5CF9EBF31D5}"/>
              </a:ext>
            </a:extLst>
          </p:cNvPr>
          <p:cNvSpPr txBox="1"/>
          <p:nvPr/>
        </p:nvSpPr>
        <p:spPr>
          <a:xfrm>
            <a:off x="2607833" y="2326609"/>
            <a:ext cx="13017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Средняя</a:t>
            </a:r>
            <a:endParaRPr sz="16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31" name="Google Shape;740;p54">
            <a:extLst>
              <a:ext uri="{FF2B5EF4-FFF2-40B4-BE49-F238E27FC236}">
                <a16:creationId xmlns:a16="http://schemas.microsoft.com/office/drawing/2014/main" id="{36895DE5-3A6F-48D9-B9A9-9333974A73D7}"/>
              </a:ext>
            </a:extLst>
          </p:cNvPr>
          <p:cNvSpPr txBox="1"/>
          <p:nvPr/>
        </p:nvSpPr>
        <p:spPr>
          <a:xfrm>
            <a:off x="998049" y="1001562"/>
            <a:ext cx="12984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Тип риска</a:t>
            </a:r>
            <a:endParaRPr sz="12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25" name="Google Shape;732;p54">
            <a:extLst>
              <a:ext uri="{FF2B5EF4-FFF2-40B4-BE49-F238E27FC236}">
                <a16:creationId xmlns:a16="http://schemas.microsoft.com/office/drawing/2014/main" id="{86477AF6-7F58-41E6-BD10-2B8957B51EF1}"/>
              </a:ext>
            </a:extLst>
          </p:cNvPr>
          <p:cNvSpPr/>
          <p:nvPr/>
        </p:nvSpPr>
        <p:spPr>
          <a:xfrm>
            <a:off x="994749" y="1520286"/>
            <a:ext cx="1301700" cy="6028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Характеристика риска</a:t>
            </a:r>
            <a:endParaRPr sz="12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26" name="Google Shape;743;p54">
            <a:extLst>
              <a:ext uri="{FF2B5EF4-FFF2-40B4-BE49-F238E27FC236}">
                <a16:creationId xmlns:a16="http://schemas.microsoft.com/office/drawing/2014/main" id="{36AC8513-DEBD-49A6-BF5F-E97A4730EC2F}"/>
              </a:ext>
            </a:extLst>
          </p:cNvPr>
          <p:cNvSpPr txBox="1"/>
          <p:nvPr/>
        </p:nvSpPr>
        <p:spPr>
          <a:xfrm>
            <a:off x="994749" y="2326609"/>
            <a:ext cx="1301700" cy="3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Вероятность наступления</a:t>
            </a:r>
            <a:endParaRPr sz="16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  <p:sp>
        <p:nvSpPr>
          <p:cNvPr id="33" name="Google Shape;732;p54">
            <a:extLst>
              <a:ext uri="{FF2B5EF4-FFF2-40B4-BE49-F238E27FC236}">
                <a16:creationId xmlns:a16="http://schemas.microsoft.com/office/drawing/2014/main" id="{817FBDBD-09C5-4438-B8DA-5355DAD017CD}"/>
              </a:ext>
            </a:extLst>
          </p:cNvPr>
          <p:cNvSpPr/>
          <p:nvPr/>
        </p:nvSpPr>
        <p:spPr>
          <a:xfrm>
            <a:off x="994749" y="2824170"/>
            <a:ext cx="1301700" cy="16872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ru-RU" sz="1200" b="1" dirty="0">
                <a:solidFill>
                  <a:srgbClr val="FFFFFF"/>
                </a:solidFill>
                <a:latin typeface="Poppins" panose="020B0604020202020204" charset="0"/>
                <a:ea typeface="Poppins" panose="020B0604020202020204" charset="0"/>
                <a:cs typeface="Poppins" panose="020B0604020202020204" charset="0"/>
                <a:sym typeface="Poppins" panose="020B0604020202020204" charset="0"/>
              </a:rPr>
              <a:t>Методы их снижения</a:t>
            </a:r>
            <a:endParaRPr sz="1200" b="1" dirty="0">
              <a:solidFill>
                <a:srgbClr val="FFFFFF"/>
              </a:solidFill>
              <a:latin typeface="Poppins" panose="020B0604020202020204" charset="0"/>
              <a:ea typeface="Poppins" panose="020B0604020202020204" charset="0"/>
              <a:cs typeface="Poppins" panose="020B0604020202020204" charset="0"/>
              <a:sym typeface="Poppins" panose="020B060402020202020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59"/>
          <p:cNvSpPr>
            <a:spLocks noGrp="1" noEditPoints="1"/>
          </p:cNvSpPr>
          <p:nvPr>
            <p:ph type="ctrTitle"/>
          </p:nvPr>
        </p:nvSpPr>
        <p:spPr>
          <a:xfrm>
            <a:off x="4181254" y="70351"/>
            <a:ext cx="3859200" cy="1638373"/>
          </a:xfrm>
          <a:prstGeom prst="rect">
            <a:avLst/>
          </a:prstGeom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Команда стартапа</a:t>
            </a: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endParaRPr sz="2400" dirty="0"/>
          </a:p>
        </p:txBody>
      </p:sp>
      <p:grpSp>
        <p:nvGrpSpPr>
          <p:cNvPr id="815" name="Google Shape;815;p59"/>
          <p:cNvGrpSpPr/>
          <p:nvPr/>
        </p:nvGrpSpPr>
        <p:grpSpPr>
          <a:xfrm>
            <a:off x="4572000" y="4632191"/>
            <a:ext cx="362946" cy="356576"/>
            <a:chOff x="4211985" y="3817357"/>
            <a:chExt cx="362946" cy="356576"/>
          </a:xfrm>
        </p:grpSpPr>
        <p:sp>
          <p:nvSpPr>
            <p:cNvPr id="816" name="Google Shape;816;p59"/>
            <p:cNvSpPr/>
            <p:nvPr/>
          </p:nvSpPr>
          <p:spPr>
            <a:xfrm>
              <a:off x="4211985" y="3817357"/>
              <a:ext cx="356498" cy="356498"/>
            </a:xfrm>
            <a:custGeom>
              <a:avLst/>
              <a:gdLst/>
              <a:ahLst/>
              <a:cxnLst/>
              <a:rect l="l" t="t" r="r" b="b"/>
              <a:pathLst>
                <a:path w="13599" h="13599">
                  <a:moveTo>
                    <a:pt x="6800" y="0"/>
                  </a:moveTo>
                  <a:cubicBezTo>
                    <a:pt x="3047" y="0"/>
                    <a:pt x="1" y="3046"/>
                    <a:pt x="1" y="6799"/>
                  </a:cubicBezTo>
                  <a:cubicBezTo>
                    <a:pt x="1" y="10552"/>
                    <a:pt x="3047" y="13598"/>
                    <a:pt x="6800" y="13598"/>
                  </a:cubicBezTo>
                  <a:cubicBezTo>
                    <a:pt x="10553" y="13598"/>
                    <a:pt x="13599" y="10552"/>
                    <a:pt x="13599" y="6799"/>
                  </a:cubicBezTo>
                  <a:cubicBezTo>
                    <a:pt x="13599" y="3046"/>
                    <a:pt x="10553" y="0"/>
                    <a:pt x="6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9"/>
            <p:cNvSpPr/>
            <p:nvPr/>
          </p:nvSpPr>
          <p:spPr>
            <a:xfrm>
              <a:off x="4366758" y="3817357"/>
              <a:ext cx="208173" cy="356576"/>
            </a:xfrm>
            <a:custGeom>
              <a:avLst/>
              <a:gdLst/>
              <a:ahLst/>
              <a:cxnLst/>
              <a:rect l="l" t="t" r="r" b="b"/>
              <a:pathLst>
                <a:path w="7941" h="13602">
                  <a:moveTo>
                    <a:pt x="896" y="0"/>
                  </a:moveTo>
                  <a:cubicBezTo>
                    <a:pt x="593" y="0"/>
                    <a:pt x="304" y="15"/>
                    <a:pt x="1" y="58"/>
                  </a:cubicBezTo>
                  <a:cubicBezTo>
                    <a:pt x="3393" y="505"/>
                    <a:pt x="5919" y="3378"/>
                    <a:pt x="5919" y="6799"/>
                  </a:cubicBezTo>
                  <a:cubicBezTo>
                    <a:pt x="5919" y="10220"/>
                    <a:pt x="3393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1" y="10865"/>
                    <a:pt x="7681" y="7247"/>
                  </a:cubicBezTo>
                  <a:cubicBezTo>
                    <a:pt x="7940" y="3320"/>
                    <a:pt x="4822" y="0"/>
                    <a:pt x="8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572000" y="3485662"/>
            <a:ext cx="3180862" cy="768300"/>
          </a:xfrm>
          <a:prstGeom prst="rect">
            <a:avLst/>
          </a:prstGeom>
          <a:ln>
            <a:solidFill>
              <a:srgbClr val="56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05" name="Google Shape;805;p59"/>
          <p:cNvGrpSpPr/>
          <p:nvPr/>
        </p:nvGrpSpPr>
        <p:grpSpPr>
          <a:xfrm>
            <a:off x="4572000" y="3691524"/>
            <a:ext cx="362920" cy="356576"/>
            <a:chOff x="2866317" y="3817357"/>
            <a:chExt cx="362920" cy="356576"/>
          </a:xfrm>
        </p:grpSpPr>
        <p:sp>
          <p:nvSpPr>
            <p:cNvPr id="806" name="Google Shape;806;p59"/>
            <p:cNvSpPr/>
            <p:nvPr/>
          </p:nvSpPr>
          <p:spPr>
            <a:xfrm>
              <a:off x="2866317" y="3817357"/>
              <a:ext cx="356865" cy="356498"/>
            </a:xfrm>
            <a:custGeom>
              <a:avLst/>
              <a:gdLst/>
              <a:ahLst/>
              <a:cxnLst/>
              <a:rect l="l" t="t" r="r" b="b"/>
              <a:pathLst>
                <a:path w="13613" h="13599">
                  <a:moveTo>
                    <a:pt x="6799" y="0"/>
                  </a:moveTo>
                  <a:cubicBezTo>
                    <a:pt x="3046" y="0"/>
                    <a:pt x="0" y="3046"/>
                    <a:pt x="0" y="6799"/>
                  </a:cubicBezTo>
                  <a:cubicBezTo>
                    <a:pt x="0" y="10552"/>
                    <a:pt x="3046" y="13598"/>
                    <a:pt x="6799" y="13598"/>
                  </a:cubicBezTo>
                  <a:cubicBezTo>
                    <a:pt x="10567" y="13598"/>
                    <a:pt x="13613" y="10552"/>
                    <a:pt x="13613" y="6799"/>
                  </a:cubicBezTo>
                  <a:cubicBezTo>
                    <a:pt x="13613" y="3046"/>
                    <a:pt x="10567" y="0"/>
                    <a:pt x="67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9"/>
            <p:cNvSpPr/>
            <p:nvPr/>
          </p:nvSpPr>
          <p:spPr>
            <a:xfrm>
              <a:off x="3021457" y="3817357"/>
              <a:ext cx="207780" cy="356576"/>
            </a:xfrm>
            <a:custGeom>
              <a:avLst/>
              <a:gdLst/>
              <a:ahLst/>
              <a:cxnLst/>
              <a:rect l="l" t="t" r="r" b="b"/>
              <a:pathLst>
                <a:path w="7926" h="13602">
                  <a:moveTo>
                    <a:pt x="881" y="0"/>
                  </a:moveTo>
                  <a:cubicBezTo>
                    <a:pt x="593" y="0"/>
                    <a:pt x="290" y="15"/>
                    <a:pt x="1" y="58"/>
                  </a:cubicBezTo>
                  <a:cubicBezTo>
                    <a:pt x="3379" y="505"/>
                    <a:pt x="5919" y="3378"/>
                    <a:pt x="5919" y="6799"/>
                  </a:cubicBezTo>
                  <a:cubicBezTo>
                    <a:pt x="5919" y="10220"/>
                    <a:pt x="3379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0" y="10865"/>
                    <a:pt x="7666" y="7247"/>
                  </a:cubicBezTo>
                  <a:cubicBezTo>
                    <a:pt x="7926" y="3320"/>
                    <a:pt x="4822" y="0"/>
                    <a:pt x="88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9" name="Google Shape;809;p59"/>
          <p:cNvGrpSpPr/>
          <p:nvPr/>
        </p:nvGrpSpPr>
        <p:grpSpPr>
          <a:xfrm>
            <a:off x="4565551" y="4178605"/>
            <a:ext cx="363313" cy="356576"/>
            <a:chOff x="3763184" y="3817357"/>
            <a:chExt cx="363313" cy="356576"/>
          </a:xfrm>
        </p:grpSpPr>
        <p:sp>
          <p:nvSpPr>
            <p:cNvPr id="810" name="Google Shape;810;p59"/>
            <p:cNvSpPr/>
            <p:nvPr/>
          </p:nvSpPr>
          <p:spPr>
            <a:xfrm>
              <a:off x="3763184" y="3817357"/>
              <a:ext cx="356865" cy="356498"/>
            </a:xfrm>
            <a:custGeom>
              <a:avLst/>
              <a:gdLst/>
              <a:ahLst/>
              <a:cxnLst/>
              <a:rect l="l" t="t" r="r" b="b"/>
              <a:pathLst>
                <a:path w="13613" h="13599">
                  <a:moveTo>
                    <a:pt x="6814" y="0"/>
                  </a:moveTo>
                  <a:cubicBezTo>
                    <a:pt x="3046" y="0"/>
                    <a:pt x="0" y="3046"/>
                    <a:pt x="0" y="6799"/>
                  </a:cubicBezTo>
                  <a:cubicBezTo>
                    <a:pt x="0" y="10552"/>
                    <a:pt x="3046" y="13598"/>
                    <a:pt x="6814" y="13598"/>
                  </a:cubicBezTo>
                  <a:cubicBezTo>
                    <a:pt x="10567" y="13598"/>
                    <a:pt x="13613" y="10552"/>
                    <a:pt x="13613" y="6799"/>
                  </a:cubicBezTo>
                  <a:cubicBezTo>
                    <a:pt x="13613" y="3046"/>
                    <a:pt x="10567" y="0"/>
                    <a:pt x="68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9"/>
            <p:cNvSpPr/>
            <p:nvPr/>
          </p:nvSpPr>
          <p:spPr>
            <a:xfrm>
              <a:off x="3918324" y="3817357"/>
              <a:ext cx="208173" cy="356576"/>
            </a:xfrm>
            <a:custGeom>
              <a:avLst/>
              <a:gdLst/>
              <a:ahLst/>
              <a:cxnLst/>
              <a:rect l="l" t="t" r="r" b="b"/>
              <a:pathLst>
                <a:path w="7941" h="13602">
                  <a:moveTo>
                    <a:pt x="896" y="0"/>
                  </a:moveTo>
                  <a:cubicBezTo>
                    <a:pt x="593" y="0"/>
                    <a:pt x="304" y="15"/>
                    <a:pt x="1" y="58"/>
                  </a:cubicBezTo>
                  <a:cubicBezTo>
                    <a:pt x="3393" y="505"/>
                    <a:pt x="5919" y="3378"/>
                    <a:pt x="5919" y="6799"/>
                  </a:cubicBezTo>
                  <a:cubicBezTo>
                    <a:pt x="5919" y="10220"/>
                    <a:pt x="3393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1" y="10865"/>
                    <a:pt x="7681" y="7247"/>
                  </a:cubicBezTo>
                  <a:cubicBezTo>
                    <a:pt x="7940" y="3320"/>
                    <a:pt x="4822" y="0"/>
                    <a:pt x="8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8C4ADE-31BB-4601-9874-7C8847B993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053" y="625923"/>
            <a:ext cx="1265893" cy="126589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7C21872-412D-41B5-AECE-4B430EBEAB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053" y="2078904"/>
            <a:ext cx="1300591" cy="125055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8066D2F-B9DB-4C13-B6C9-F8397A5A57CD}"/>
              </a:ext>
            </a:extLst>
          </p:cNvPr>
          <p:cNvSpPr txBox="1"/>
          <p:nvPr/>
        </p:nvSpPr>
        <p:spPr>
          <a:xfrm>
            <a:off x="5496412" y="884697"/>
            <a:ext cx="270422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accent5"/>
                </a:solidFill>
                <a:latin typeface="Bahnschrift Condensed" panose="020B0502040204020203" pitchFamily="34" charset="0"/>
              </a:rPr>
              <a:t>Тихомирова Анна, студент кафедры «Проектный менеджмент и экономика предпринимательства», УГНТУ </a:t>
            </a:r>
            <a:endParaRPr lang="ru-RU" dirty="0">
              <a:solidFill>
                <a:schemeClr val="accent5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952517-D167-4178-9475-E28E314E18EF}"/>
              </a:ext>
            </a:extLst>
          </p:cNvPr>
          <p:cNvSpPr txBox="1"/>
          <p:nvPr/>
        </p:nvSpPr>
        <p:spPr>
          <a:xfrm>
            <a:off x="5496412" y="2176097"/>
            <a:ext cx="27042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accent5"/>
                </a:solidFill>
                <a:latin typeface="Bahnschrift Condensed" panose="020B0502040204020203" pitchFamily="34" charset="0"/>
              </a:rPr>
              <a:t>Шарипова Диана, выпускница факультета медико-профилактического отделения с биологией, БГМУ</a:t>
            </a:r>
          </a:p>
          <a:p>
            <a:endParaRPr lang="ru-RU" dirty="0">
              <a:solidFill>
                <a:schemeClr val="accent5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7F4EF6-88D7-4A6A-8DF5-2290ADCD3483}"/>
              </a:ext>
            </a:extLst>
          </p:cNvPr>
          <p:cNvSpPr txBox="1"/>
          <p:nvPr/>
        </p:nvSpPr>
        <p:spPr>
          <a:xfrm>
            <a:off x="5084004" y="4178605"/>
            <a:ext cx="16501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Bahnschrift Condensed" panose="020B0502040204020203" pitchFamily="34" charset="0"/>
              </a:rPr>
              <a:t>+7 (996) 579 20 19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B72A00-2EBF-4D59-A96E-AA1026773D18}"/>
              </a:ext>
            </a:extLst>
          </p:cNvPr>
          <p:cNvSpPr txBox="1"/>
          <p:nvPr/>
        </p:nvSpPr>
        <p:spPr>
          <a:xfrm>
            <a:off x="5089719" y="4632191"/>
            <a:ext cx="2145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/>
                </a:solidFill>
                <a:latin typeface="Bahnschrift Condensed" panose="020B0502040204020203" pitchFamily="34" charset="0"/>
              </a:rPr>
              <a:t>thisannatikhomirova@gmail.com</a:t>
            </a:r>
            <a:endParaRPr lang="ru-RU" dirty="0">
              <a:solidFill>
                <a:schemeClr val="accent5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4BF4CC0-30BA-4887-96CD-F73789BE6631}"/>
              </a:ext>
            </a:extLst>
          </p:cNvPr>
          <p:cNvSpPr txBox="1"/>
          <p:nvPr/>
        </p:nvSpPr>
        <p:spPr>
          <a:xfrm>
            <a:off x="5084004" y="369152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Bahnschrift Condensed" panose="020B0502040204020203" pitchFamily="34" charset="0"/>
              </a:rPr>
              <a:t>Контактная информация: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lth Education Center by Slidesgo">
  <a:themeElements>
    <a:clrScheme name="Simple Light">
      <a:dk1>
        <a:srgbClr val="5696CB"/>
      </a:dk1>
      <a:lt1>
        <a:srgbClr val="133660"/>
      </a:lt1>
      <a:dk2>
        <a:srgbClr val="63B8FF"/>
      </a:dk2>
      <a:lt2>
        <a:srgbClr val="CDCDCD"/>
      </a:lt2>
      <a:accent1>
        <a:srgbClr val="5696CB"/>
      </a:accent1>
      <a:accent2>
        <a:srgbClr val="133660"/>
      </a:accent2>
      <a:accent3>
        <a:srgbClr val="63B8FF"/>
      </a:accent3>
      <a:accent4>
        <a:srgbClr val="CDCDCD"/>
      </a:accent4>
      <a:accent5>
        <a:srgbClr val="FFFFFF"/>
      </a:accent5>
      <a:accent6>
        <a:srgbClr val="000000"/>
      </a:accent6>
      <a:hlink>
        <a:srgbClr val="5696C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878</Words>
  <Application>Microsoft Office PowerPoint</Application>
  <PresentationFormat>Экран (16:9)</PresentationFormat>
  <Paragraphs>219</Paragraphs>
  <Slides>18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</vt:lpstr>
      <vt:lpstr>Arial (Основной текст)</vt:lpstr>
      <vt:lpstr>Bahnschrift Condensed</vt:lpstr>
      <vt:lpstr>Poppins</vt:lpstr>
      <vt:lpstr>Proxima Nova</vt:lpstr>
      <vt:lpstr>Proxima Nova Semibold</vt:lpstr>
      <vt:lpstr>Söhne</vt:lpstr>
      <vt:lpstr>Times New Roman</vt:lpstr>
      <vt:lpstr>Wingdings</vt:lpstr>
      <vt:lpstr>Health Education Center by Slidesgo</vt:lpstr>
      <vt:lpstr>Slidesgo Final Pages</vt:lpstr>
      <vt:lpstr>СТАРТАП  клиника инфузионно-капельной терапии  «Clean Clinic»</vt:lpstr>
      <vt:lpstr>Представить людям высокий уровень сервиса медицинских услуг и широкий ассортимент препаратов инфузионно-капельной терапии</vt:lpstr>
      <vt:lpstr>Проблемы</vt:lpstr>
      <vt:lpstr> Предоставление услуг на основе  международных стандартов качества   Удобство и комфорт для пациентов   Контролируемая и безопасная администрация лекарств  Расширение спектра медицинских услуг</vt:lpstr>
      <vt:lpstr>Месторасположение Клиники «Clean Clinic»</vt:lpstr>
      <vt:lpstr>Презентация PowerPoint</vt:lpstr>
      <vt:lpstr>Рост заболеваемости в России в 2022 году существенно увеличился на 12%. </vt:lpstr>
      <vt:lpstr>Презентация PowerPoint</vt:lpstr>
      <vt:lpstr>Презентация PowerPoint</vt:lpstr>
      <vt:lpstr>Презентация PowerPoint</vt:lpstr>
      <vt:lpstr>Второй сегмент</vt:lpstr>
      <vt:lpstr>Описание предлагаемых услуг клиники</vt:lpstr>
      <vt:lpstr>Итого:              4 508 550 руб. </vt:lpstr>
      <vt:lpstr>Презентация PowerPoint</vt:lpstr>
      <vt:lpstr>Показатели безубыточности клиники  «Clean Clinic»</vt:lpstr>
      <vt:lpstr>Показатели экономической эффективности клиники «Clean Clinic»</vt:lpstr>
      <vt:lpstr>Возможные риски и методы их снижения</vt:lpstr>
      <vt:lpstr>Команда стартапа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Бизнес-план по открытию франшизы международной сети клиник инфузионно-капельной терапии  «Clean Clinic»</dc:title>
  <cp:lastModifiedBy>Анна Фосс</cp:lastModifiedBy>
  <cp:revision>17</cp:revision>
  <dcterms:modified xsi:type="dcterms:W3CDTF">2023-10-27T03:32:11Z</dcterms:modified>
</cp:coreProperties>
</file>