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metadata" ContentType="application/binary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7" r:id="rId6"/>
    <p:sldId id="268" r:id="rId7"/>
    <p:sldId id="266" r:id="rId8"/>
  </p:sldIdLst>
  <p:sldSz cx="9144000" cy="5143500" type="screen16x9"/>
  <p:notesSz cx="6858000" cy="9144000"/>
  <p:embeddedFontLst>
    <p:embeddedFont>
      <p:font typeface="Montserrat Light" charset="-52"/>
      <p:regular r:id="rId10"/>
      <p:bold r:id="rId11"/>
      <p:italic r:id="rId12"/>
      <p:boldItalic r:id="rId13"/>
    </p:embeddedFont>
    <p:embeddedFont>
      <p:font typeface="Montserrat" charset="-52"/>
      <p:regular r:id="rId14"/>
      <p:bold r:id="rId15"/>
      <p:italic r:id="rId16"/>
      <p:boldItalic r:id="rId17"/>
    </p:embeddedFont>
    <p:embeddedFont>
      <p:font typeface="Roboto" charset="0"/>
      <p:regular r:id="rId1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25" roundtripDataSignature="AMtx7mgo/ZyatE64+tAvULbMRtD2y2Axn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030" autoAdjust="0"/>
    <p:restoredTop sz="94659" autoAdjust="0"/>
  </p:normalViewPr>
  <p:slideViewPr>
    <p:cSldViewPr snapToGrid="0">
      <p:cViewPr>
        <p:scale>
          <a:sx n="150" d="100"/>
          <a:sy n="150" d="100"/>
        </p:scale>
        <p:origin x="-1200" y="-78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18" Type="http://schemas.openxmlformats.org/officeDocument/2006/relationships/font" Target="fonts/font9.fntdata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font" Target="fonts/font8.fntdata"/><Relationship Id="rId25" Type="http://customschemas.google.com/relationships/presentationmetadata" Target="metadata"/><Relationship Id="rId2" Type="http://schemas.openxmlformats.org/officeDocument/2006/relationships/slide" Target="slides/slide1.xml"/><Relationship Id="rId16" Type="http://schemas.openxmlformats.org/officeDocument/2006/relationships/font" Target="fonts/font7.fntdata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font" Target="fonts/font6.fntdata"/><Relationship Id="rId28" Type="http://schemas.openxmlformats.org/officeDocument/2006/relationships/theme" Target="theme/theme1.xml"/><Relationship Id="rId10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font" Target="fonts/font5.fntdata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2" name="Google Shape;52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9" name="Google Shape;69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7" name="Google Shape;77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6" name="Google Shape;86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7" name="Google Shape;137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3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13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1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1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1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6" name="Google Shape;16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5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9" name="Google Shape;19;p1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1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16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1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1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18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18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1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19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1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20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" name="Google Shape;37;p20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20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20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2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21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2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22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22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2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2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"/>
          <p:cNvSpPr/>
          <p:nvPr/>
        </p:nvSpPr>
        <p:spPr>
          <a:xfrm>
            <a:off x="4576740" y="1759036"/>
            <a:ext cx="4591757" cy="3397000"/>
          </a:xfrm>
          <a:prstGeom prst="rect">
            <a:avLst/>
          </a:prstGeom>
          <a:solidFill>
            <a:srgbClr val="FFAC00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5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" name="Google Shape;55;p1"/>
          <p:cNvSpPr/>
          <p:nvPr/>
        </p:nvSpPr>
        <p:spPr>
          <a:xfrm>
            <a:off x="4577353" y="-2"/>
            <a:ext cx="4591145" cy="1759038"/>
          </a:xfrm>
          <a:prstGeom prst="rect">
            <a:avLst/>
          </a:prstGeom>
          <a:solidFill>
            <a:srgbClr val="9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5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" name="Google Shape;56;p1"/>
          <p:cNvSpPr/>
          <p:nvPr/>
        </p:nvSpPr>
        <p:spPr>
          <a:xfrm>
            <a:off x="4567261" y="4475135"/>
            <a:ext cx="4599716" cy="680186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5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" name="Google Shape;57;p1"/>
          <p:cNvSpPr/>
          <p:nvPr/>
        </p:nvSpPr>
        <p:spPr>
          <a:xfrm>
            <a:off x="6613897" y="-2"/>
            <a:ext cx="2554598" cy="3206211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5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8" name="Google Shape;58;p1" descr="Рисунок 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595797" y="-7407080"/>
            <a:ext cx="3096408" cy="4354575"/>
          </a:xfrm>
          <a:prstGeom prst="rect">
            <a:avLst/>
          </a:prstGeom>
          <a:noFill/>
          <a:ln>
            <a:noFill/>
          </a:ln>
        </p:spPr>
      </p:pic>
      <p:sp>
        <p:nvSpPr>
          <p:cNvPr id="59" name="Google Shape;59;p1"/>
          <p:cNvSpPr/>
          <p:nvPr/>
        </p:nvSpPr>
        <p:spPr>
          <a:xfrm>
            <a:off x="6613895" y="1761784"/>
            <a:ext cx="2553082" cy="3397000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5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0" name="Google Shape;60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735991" y="1761784"/>
            <a:ext cx="2484278" cy="1898742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Google Shape;61;p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777982" y="2393613"/>
            <a:ext cx="1625193" cy="1625193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525580" y="92869"/>
            <a:ext cx="2118849" cy="1601716"/>
          </a:xfrm>
          <a:prstGeom prst="rect">
            <a:avLst/>
          </a:prstGeom>
          <a:noFill/>
          <a:ln>
            <a:noFill/>
          </a:ln>
        </p:spPr>
      </p:pic>
      <p:sp>
        <p:nvSpPr>
          <p:cNvPr id="63" name="Google Shape;63;p1"/>
          <p:cNvSpPr txBox="1"/>
          <p:nvPr/>
        </p:nvSpPr>
        <p:spPr>
          <a:xfrm>
            <a:off x="93089" y="2393630"/>
            <a:ext cx="4287000" cy="8959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158750" lvl="0">
              <a:lnSpc>
                <a:spcPct val="115000"/>
              </a:lnSpc>
              <a:spcBef>
                <a:spcPts val="1200"/>
              </a:spcBef>
            </a:pPr>
            <a:r>
              <a:rPr lang="ru-RU" sz="1050" b="1" dirty="0" smtClean="0">
                <a:solidFill>
                  <a:schemeClr val="tx1"/>
                </a:solidFill>
                <a:latin typeface="Montserrat Light" charset="-52"/>
                <a:ea typeface="Montserrat"/>
                <a:cs typeface="Montserrat"/>
                <a:sym typeface="Montserrat"/>
              </a:rPr>
              <a:t>Внедрение альтернативного источника энергии в сельскохозяйственные и </a:t>
            </a:r>
            <a:r>
              <a:rPr lang="ru-RU" sz="1050" b="1" smtClean="0">
                <a:solidFill>
                  <a:schemeClr val="tx1"/>
                </a:solidFill>
                <a:latin typeface="Montserrat Light" charset="-52"/>
                <a:ea typeface="Montserrat"/>
                <a:cs typeface="Montserrat"/>
                <a:sym typeface="Montserrat"/>
              </a:rPr>
              <a:t>животноводческие  </a:t>
            </a:r>
            <a:r>
              <a:rPr lang="ru-RU" sz="1050" b="1" smtClean="0">
                <a:solidFill>
                  <a:schemeClr val="tx1"/>
                </a:solidFill>
                <a:latin typeface="Montserrat Light" charset="-52"/>
                <a:ea typeface="Montserrat"/>
                <a:cs typeface="Montserrat"/>
                <a:sym typeface="Montserrat"/>
              </a:rPr>
              <a:t>производства</a:t>
            </a:r>
            <a:endParaRPr sz="1050" b="1" i="0" u="none" strike="noStrike" cap="none" dirty="0">
              <a:solidFill>
                <a:schemeClr val="tx1"/>
              </a:solidFill>
              <a:latin typeface="Montserrat Light" charset="-52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64" name="Google Shape;64;p1"/>
          <p:cNvSpPr txBox="1">
            <a:spLocks noGrp="1"/>
          </p:cNvSpPr>
          <p:nvPr>
            <p:ph type="ctrTitle"/>
          </p:nvPr>
        </p:nvSpPr>
        <p:spPr>
          <a:xfrm>
            <a:off x="0" y="304124"/>
            <a:ext cx="4468398" cy="13222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r>
              <a:rPr lang="ru-RU" sz="2400" b="1" dirty="0" err="1" smtClean="0">
                <a:solidFill>
                  <a:srgbClr val="9F00FF"/>
                </a:solidFill>
                <a:latin typeface="Montserrat"/>
                <a:ea typeface="Montserrat"/>
                <a:cs typeface="Montserrat"/>
                <a:sym typeface="Montserrat"/>
              </a:rPr>
              <a:t>Биотопливо</a:t>
            </a:r>
            <a:r>
              <a:rPr lang="ru-RU" sz="2400" b="1" dirty="0" smtClean="0">
                <a:solidFill>
                  <a:srgbClr val="9F00FF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endParaRPr sz="2400" b="1" dirty="0">
              <a:solidFill>
                <a:srgbClr val="9F00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6" name="Google Shape;66;p1"/>
          <p:cNvSpPr txBox="1"/>
          <p:nvPr/>
        </p:nvSpPr>
        <p:spPr>
          <a:xfrm>
            <a:off x="260759" y="3848720"/>
            <a:ext cx="3116759" cy="6326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76200" lvl="0">
              <a:buSzPts val="1200"/>
            </a:pPr>
            <a:r>
              <a:rPr lang="ru-RU" sz="1200" dirty="0" smtClean="0">
                <a:latin typeface="Montserrat Light"/>
                <a:ea typeface="Montserrat Light"/>
                <a:cs typeface="Montserrat Light"/>
                <a:sym typeface="Montserrat Light"/>
              </a:rPr>
              <a:t>Выступает</a:t>
            </a:r>
            <a:r>
              <a:rPr lang="ru-RU" sz="1200" dirty="0" smtClean="0">
                <a:latin typeface="Montserrat Light"/>
                <a:ea typeface="Montserrat Light"/>
                <a:cs typeface="Montserrat Light"/>
                <a:sym typeface="Montserrat Light"/>
              </a:rPr>
              <a:t>:</a:t>
            </a:r>
          </a:p>
          <a:p>
            <a:pPr marL="76200" lvl="0">
              <a:buSzPts val="1200"/>
            </a:pPr>
            <a:endParaRPr lang="ru-RU" sz="1200" dirty="0" smtClean="0"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76200" lvl="0">
              <a:buSzPts val="1200"/>
            </a:pPr>
            <a:r>
              <a:rPr lang="ru-RU" sz="1200" dirty="0" smtClean="0">
                <a:latin typeface="Montserrat Light"/>
                <a:ea typeface="Montserrat Light"/>
                <a:cs typeface="Montserrat Light"/>
                <a:sym typeface="Montserrat Light"/>
              </a:rPr>
              <a:t>Дешевых </a:t>
            </a:r>
            <a:r>
              <a:rPr lang="ru-RU" sz="1200" dirty="0" smtClean="0">
                <a:latin typeface="Montserrat Light"/>
                <a:ea typeface="Montserrat Light"/>
                <a:cs typeface="Montserrat Light"/>
                <a:sym typeface="Montserrat Light"/>
              </a:rPr>
              <a:t>Игорь</a:t>
            </a:r>
          </a:p>
          <a:p>
            <a:pPr marL="76200" lvl="0">
              <a:buSzPts val="1200"/>
            </a:pPr>
            <a:r>
              <a:rPr lang="ru-RU" sz="1200" dirty="0" smtClean="0">
                <a:latin typeface="Montserrat Light"/>
                <a:ea typeface="Montserrat Light"/>
                <a:cs typeface="Montserrat Light"/>
                <a:sym typeface="Montserrat Light"/>
              </a:rPr>
              <a:t>Вельдин Василий </a:t>
            </a:r>
          </a:p>
          <a:p>
            <a:pPr marL="76200" lvl="0">
              <a:buSzPts val="1200"/>
            </a:pPr>
            <a:r>
              <a:rPr lang="ru-RU" sz="1200" dirty="0" smtClean="0">
                <a:latin typeface="Montserrat Light"/>
                <a:ea typeface="Montserrat Light"/>
                <a:cs typeface="Montserrat Light"/>
                <a:sym typeface="Montserrat Light"/>
              </a:rPr>
              <a:t>Казанцев Денис</a:t>
            </a:r>
            <a:endParaRPr lang="ru-RU" sz="900" dirty="0"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2"/>
          <p:cNvSpPr txBox="1">
            <a:spLocks noGrp="1"/>
          </p:cNvSpPr>
          <p:nvPr>
            <p:ph type="title"/>
          </p:nvPr>
        </p:nvSpPr>
        <p:spPr>
          <a:xfrm>
            <a:off x="83100" y="293357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 sz="4000">
                <a:latin typeface="Montserrat"/>
                <a:ea typeface="Montserrat"/>
                <a:cs typeface="Montserrat"/>
                <a:sym typeface="Montserrat"/>
              </a:rPr>
              <a:t>Задача </a:t>
            </a:r>
            <a:endParaRPr sz="40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2" name="Google Shape;72;p2"/>
          <p:cNvSpPr txBox="1"/>
          <p:nvPr/>
        </p:nvSpPr>
        <p:spPr>
          <a:xfrm>
            <a:off x="2809300" y="1244312"/>
            <a:ext cx="6169443" cy="3140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ontserrat Light"/>
              <a:buChar char="●"/>
            </a:pPr>
            <a:r>
              <a:rPr lang="ru-RU" sz="2000" b="0" i="0" u="none" strike="noStrike" cap="none" dirty="0" smtClean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Клиентами могут выступать </a:t>
            </a:r>
            <a:r>
              <a:rPr lang="ru-RU" sz="2000" dirty="0" smtClean="0">
                <a:latin typeface="Montserrat Light"/>
                <a:ea typeface="Montserrat Light"/>
                <a:cs typeface="Montserrat Light"/>
                <a:sym typeface="Montserrat Light"/>
              </a:rPr>
              <a:t>фермерские хозяйства</a:t>
            </a:r>
            <a:endParaRPr sz="2000" b="0" i="0" u="none" strike="noStrike" cap="none" dirty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457200" marR="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ontserrat Light"/>
              <a:buChar char="●"/>
            </a:pPr>
            <a:r>
              <a:rPr lang="ru-RU" sz="2000" dirty="0" smtClean="0">
                <a:latin typeface="Montserrat Light"/>
                <a:ea typeface="Montserrat Light"/>
                <a:cs typeface="Montserrat Light"/>
                <a:sym typeface="Montserrat Light"/>
              </a:rPr>
              <a:t>У множества животноводческих предприятий возникает проблема утилизации отходов. Подобные трудности регулярно приводят к различным эпидемиям.  </a:t>
            </a:r>
            <a:endParaRPr sz="2000" b="0" i="0" u="none" strike="noStrike" cap="none" dirty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Roboto"/>
              <a:buNone/>
            </a:pPr>
            <a:endParaRPr sz="2000" b="0" i="0" u="none" strike="noStrike" cap="none" dirty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76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 dirty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76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 dirty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pic>
        <p:nvPicPr>
          <p:cNvPr id="20482" name="Picture 2" descr="https://skotferma.ru/wp-content/uploads/9/9/c/99c70aa8c74fe3350952faed81c0eaf6.jpe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49003" y="1016711"/>
            <a:ext cx="2151209" cy="1432347"/>
          </a:xfrm>
          <a:prstGeom prst="rect">
            <a:avLst/>
          </a:prstGeom>
          <a:noFill/>
        </p:spPr>
      </p:pic>
      <p:pic>
        <p:nvPicPr>
          <p:cNvPr id="20484" name="Picture 4" descr="https://www.alicat.com/wp-content/uploads/2019/05/syngas_bio_alicat_1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36593" y="3321799"/>
            <a:ext cx="2764220" cy="11056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3"/>
          <p:cNvSpPr txBox="1">
            <a:spLocks noGrp="1"/>
          </p:cNvSpPr>
          <p:nvPr>
            <p:ph type="title"/>
          </p:nvPr>
        </p:nvSpPr>
        <p:spPr>
          <a:xfrm>
            <a:off x="311700" y="3838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 sz="4000" dirty="0">
                <a:latin typeface="Montserrat"/>
                <a:ea typeface="Montserrat"/>
                <a:cs typeface="Montserrat"/>
                <a:sym typeface="Montserrat"/>
              </a:rPr>
              <a:t>Описание решения / продукт </a:t>
            </a:r>
            <a:endParaRPr sz="4000" dirty="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1" name="Google Shape;81;p3"/>
          <p:cNvSpPr txBox="1"/>
          <p:nvPr/>
        </p:nvSpPr>
        <p:spPr>
          <a:xfrm>
            <a:off x="2974557" y="1244312"/>
            <a:ext cx="6169443" cy="3140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ontserrat Light"/>
              <a:buChar char="●"/>
            </a:pPr>
            <a:r>
              <a:rPr lang="ru-RU" sz="2000" b="0" i="0" u="none" strike="noStrike" cap="none" dirty="0" smtClean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Мы предлагаем использовать производственные отходы ферм для получения </a:t>
            </a:r>
            <a:r>
              <a:rPr lang="ru-RU" sz="2000" b="0" i="0" u="none" strike="noStrike" cap="none" dirty="0" err="1" smtClean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биотоплива</a:t>
            </a:r>
            <a:endParaRPr sz="1400" b="0" i="0" u="none" strike="noStrike" cap="none" dirty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457200" marR="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ontserrat Light"/>
              <a:buChar char="●"/>
            </a:pPr>
            <a:r>
              <a:rPr lang="ru-RU" sz="2000" b="0" i="0" u="none" strike="noStrike" cap="none" dirty="0" smtClean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Таким образом, мы решаем сразу множество проблем, таких как:</a:t>
            </a:r>
          </a:p>
          <a:p>
            <a:pPr marL="457200" marR="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</a:pPr>
            <a:r>
              <a:rPr lang="ru-RU" sz="2000" dirty="0" smtClean="0">
                <a:latin typeface="Montserrat Light"/>
                <a:ea typeface="Montserrat Light"/>
                <a:cs typeface="Montserrat Light"/>
                <a:sym typeface="Montserrat Light"/>
              </a:rPr>
              <a:t>		- Вывоз мусора и отходов</a:t>
            </a:r>
          </a:p>
          <a:p>
            <a:pPr marL="457200" marR="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</a:pPr>
            <a:r>
              <a:rPr lang="ru-RU" sz="2000" b="0" i="0" u="none" strike="noStrike" cap="none" dirty="0" smtClean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	</a:t>
            </a:r>
            <a:r>
              <a:rPr lang="ru-RU" sz="2000" b="0" i="0" u="none" strike="noStrike" cap="none" dirty="0" smtClean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	- Получение дополнительной энергии</a:t>
            </a:r>
          </a:p>
          <a:p>
            <a:pPr marL="457200" marR="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</a:pPr>
            <a:r>
              <a:rPr lang="ru-RU" sz="2000" dirty="0" smtClean="0">
                <a:latin typeface="Montserrat Light"/>
                <a:ea typeface="Montserrat Light"/>
                <a:cs typeface="Montserrat Light"/>
                <a:sym typeface="Montserrat Light"/>
              </a:rPr>
              <a:t>	</a:t>
            </a:r>
            <a:r>
              <a:rPr lang="ru-RU" sz="2000" dirty="0" smtClean="0">
                <a:latin typeface="Montserrat Light"/>
                <a:ea typeface="Montserrat Light"/>
                <a:cs typeface="Montserrat Light"/>
                <a:sym typeface="Montserrat Light"/>
              </a:rPr>
              <a:t>	- Уменьшение расходов на электричество</a:t>
            </a:r>
            <a:endParaRPr sz="2000" b="0" i="0" u="none" strike="noStrike" cap="none" dirty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Roboto"/>
              <a:buNone/>
            </a:pPr>
            <a:endParaRPr sz="2000" b="0" i="0" u="none" strike="noStrike" cap="none" dirty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76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 dirty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pic>
        <p:nvPicPr>
          <p:cNvPr id="18434" name="Picture 2" descr="https://www.gosrf.ru/wp-content/uploads/2020/09/e8241500835aa4ba35a7909ee70020a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731" y="1712418"/>
            <a:ext cx="2850632" cy="190042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4"/>
          <p:cNvSpPr txBox="1">
            <a:spLocks noGrp="1"/>
          </p:cNvSpPr>
          <p:nvPr>
            <p:ph type="title"/>
          </p:nvPr>
        </p:nvSpPr>
        <p:spPr>
          <a:xfrm>
            <a:off x="311700" y="3838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 sz="4000" dirty="0">
                <a:latin typeface="Montserrat"/>
                <a:ea typeface="Montserrat"/>
                <a:cs typeface="Montserrat"/>
                <a:sym typeface="Montserrat"/>
              </a:rPr>
              <a:t>Рынок</a:t>
            </a:r>
            <a:endParaRPr sz="4000" dirty="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0" name="Google Shape;90;p4"/>
          <p:cNvSpPr txBox="1"/>
          <p:nvPr/>
        </p:nvSpPr>
        <p:spPr>
          <a:xfrm>
            <a:off x="4341802" y="799300"/>
            <a:ext cx="4668914" cy="3169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ontserrat Light"/>
              <a:buChar char="●"/>
            </a:pPr>
            <a:r>
              <a:rPr lang="ru-RU" sz="2000" b="0" i="0" u="none" strike="noStrike" cap="none" dirty="0" smtClean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Оценка </a:t>
            </a:r>
            <a:r>
              <a:rPr lang="ru-RU" sz="20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рынка </a:t>
            </a:r>
            <a:r>
              <a:rPr lang="ru-RU" sz="2000" b="0" i="0" u="none" strike="noStrike" cap="none" dirty="0" smtClean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сверх</a:t>
            </a:r>
            <a:r>
              <a:rPr lang="ru-RU" sz="2000" dirty="0" smtClean="0">
                <a:latin typeface="Montserrat Light"/>
                <a:ea typeface="Montserrat Light"/>
                <a:cs typeface="Montserrat Light"/>
                <a:sym typeface="Montserrat Light"/>
              </a:rPr>
              <a:t>у:</a:t>
            </a:r>
          </a:p>
          <a:p>
            <a:pPr marL="457200" lvl="0" indent="-381000">
              <a:buSzPts val="2400"/>
            </a:pPr>
            <a:r>
              <a:rPr lang="ru-RU" sz="2000" dirty="0" smtClean="0">
                <a:latin typeface="Montserrat Light" charset="-52"/>
              </a:rPr>
              <a:t>		Анализ </a:t>
            </a:r>
            <a:r>
              <a:rPr lang="ru-RU" sz="2000" dirty="0" smtClean="0">
                <a:latin typeface="Montserrat Light" charset="-52"/>
              </a:rPr>
              <a:t>общего спроса</a:t>
            </a:r>
            <a:r>
              <a:rPr lang="ru-RU" sz="2000" dirty="0" smtClean="0">
                <a:latin typeface="Montserrat Light" charset="-52"/>
              </a:rPr>
              <a:t>: </a:t>
            </a:r>
            <a:r>
              <a:rPr lang="ru-RU" sz="2000" dirty="0" smtClean="0">
                <a:latin typeface="Montserrat Light" charset="-52"/>
              </a:rPr>
              <a:t>Глобальный рынок </a:t>
            </a:r>
            <a:r>
              <a:rPr lang="ru-RU" sz="2000" dirty="0" err="1" smtClean="0">
                <a:latin typeface="Montserrat Light" charset="-52"/>
              </a:rPr>
              <a:t>биотоплива</a:t>
            </a:r>
            <a:r>
              <a:rPr lang="ru-RU" sz="2000" dirty="0" smtClean="0">
                <a:latin typeface="Montserrat Light" charset="-52"/>
              </a:rPr>
              <a:t> демонстрирует стабильный рост в связи с увеличением интереса к экологически чистым источникам энергии. Ожидается, что спрос вырастет на 15% за последние два года.</a:t>
            </a:r>
            <a:r>
              <a:rPr lang="ru-RU" sz="2000" dirty="0" smtClean="0"/>
              <a:t/>
            </a:r>
            <a:br>
              <a:rPr lang="ru-RU" sz="2000" dirty="0" smtClean="0"/>
            </a:br>
            <a:endParaRPr sz="2000" b="0" i="0" u="none" strike="noStrike" cap="none" dirty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76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 dirty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0" y="876033"/>
            <a:ext cx="3970926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381000">
              <a:buSzPts val="2400"/>
              <a:buFont typeface="Montserrat Light"/>
              <a:buChar char="●"/>
            </a:pPr>
            <a:r>
              <a:rPr lang="ru-RU" sz="2000" dirty="0" smtClean="0">
                <a:latin typeface="Montserrat Light"/>
                <a:ea typeface="Montserrat Light"/>
                <a:cs typeface="Montserrat Light"/>
                <a:sym typeface="Montserrat Light"/>
              </a:rPr>
              <a:t>Основным </a:t>
            </a:r>
            <a:r>
              <a:rPr lang="ru-RU" sz="2000" dirty="0" smtClean="0">
                <a:latin typeface="Montserrat Light"/>
                <a:ea typeface="Montserrat Light"/>
                <a:cs typeface="Montserrat Light"/>
                <a:sym typeface="Montserrat Light"/>
              </a:rPr>
              <a:t>географическим рынком выступает региональный. Регионы </a:t>
            </a:r>
            <a:r>
              <a:rPr lang="ru-RU" sz="2000" dirty="0" smtClean="0">
                <a:latin typeface="Montserrat Light" charset="-52"/>
              </a:rPr>
              <a:t>с развитой сельскохозяйственной базой и активной экологической политикой представляются перспективными для успешной реализации этой инициативы.</a:t>
            </a:r>
            <a:endParaRPr lang="ru-RU" sz="2000" dirty="0">
              <a:latin typeface="Montserrat Light" charset="-52"/>
              <a:ea typeface="Montserrat Light"/>
              <a:cs typeface="Montserrat Light"/>
              <a:sym typeface="Montserrat Ligh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62856" y="163671"/>
            <a:ext cx="8520600" cy="572700"/>
          </a:xfrm>
        </p:spPr>
        <p:txBody>
          <a:bodyPr/>
          <a:lstStyle/>
          <a:p>
            <a:pPr marL="457200" lvl="0" indent="-381000">
              <a:buClr>
                <a:srgbClr val="000000"/>
              </a:buClr>
              <a:buSzPts val="2400"/>
              <a:buFont typeface="Montserrat Light"/>
              <a:buChar char="●"/>
            </a:pPr>
            <a:r>
              <a:rPr lang="ru-RU" dirty="0" smtClean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Почему мы получим свою долю рынка</a:t>
            </a:r>
            <a:endParaRPr lang="ru-RU" sz="1800" dirty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60545" y="979828"/>
            <a:ext cx="4305060" cy="452521"/>
          </a:xfrm>
        </p:spPr>
        <p:txBody>
          <a:bodyPr/>
          <a:lstStyle/>
          <a:p>
            <a:pPr>
              <a:buNone/>
            </a:pPr>
            <a:r>
              <a:rPr lang="ru-RU" sz="2000" dirty="0" smtClean="0">
                <a:solidFill>
                  <a:schemeClr val="tx1"/>
                </a:solidFill>
                <a:latin typeface="Montserrat Light" charset="-52"/>
              </a:rPr>
              <a:t>-Экологическая устойчивость</a:t>
            </a:r>
            <a:endParaRPr lang="ru-RU" sz="2000" dirty="0">
              <a:latin typeface="Montserrat Light" charset="-52"/>
            </a:endParaRPr>
          </a:p>
        </p:txBody>
      </p:sp>
      <p:pic>
        <p:nvPicPr>
          <p:cNvPr id="36866" name="Picture 2" descr="https://kirov.2-a.ru/upload/medialibrary/9fa/wym4g97kv7b1a6u0ezmk0fbrz2qzzrgy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5916" y="1854268"/>
            <a:ext cx="4857419" cy="2167813"/>
          </a:xfrm>
          <a:prstGeom prst="rect">
            <a:avLst/>
          </a:prstGeom>
          <a:noFill/>
        </p:spPr>
      </p:pic>
      <p:pic>
        <p:nvPicPr>
          <p:cNvPr id="36868" name="Picture 4" descr="https://avatars.mds.yandex.net/i?id=39aad7bc7dbbfe6e1aaa406adf9d3535_l-9083123-images-thumbs&amp;n=1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51578" y="1618461"/>
            <a:ext cx="3937331" cy="2614634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5505582" y="1043065"/>
            <a:ext cx="383664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ru-RU" sz="2000" dirty="0" smtClean="0">
                <a:solidFill>
                  <a:schemeClr val="tx1"/>
                </a:solidFill>
                <a:latin typeface="Montserrat Light" charset="-52"/>
              </a:rPr>
              <a:t>-Местная поддержка</a:t>
            </a:r>
            <a:endParaRPr lang="ru-RU" sz="2000" dirty="0">
              <a:latin typeface="Montserrat Light" charset="-5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tx1"/>
                </a:solidFill>
                <a:latin typeface="Montserrat Light" charset="-52"/>
              </a:rPr>
              <a:t>-Качество продукции</a:t>
            </a:r>
            <a:r>
              <a:rPr lang="ru-RU" dirty="0" smtClean="0">
                <a:latin typeface="Montserrat Light" charset="-52"/>
              </a:rPr>
              <a:t/>
            </a:r>
            <a:br>
              <a:rPr lang="ru-RU" dirty="0" smtClean="0">
                <a:latin typeface="Montserrat Light" charset="-52"/>
              </a:rPr>
            </a:br>
            <a:endParaRPr lang="ru-RU" dirty="0"/>
          </a:p>
        </p:txBody>
      </p:sp>
      <p:pic>
        <p:nvPicPr>
          <p:cNvPr id="37890" name="Picture 2" descr="https://perez-express.ru/upload/medialibrary/f9a/77p8np19e9stqdsh7lcquzh5ersktz3h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952115" y="1607820"/>
            <a:ext cx="3124200" cy="3124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11"/>
          <p:cNvSpPr/>
          <p:nvPr/>
        </p:nvSpPr>
        <p:spPr>
          <a:xfrm>
            <a:off x="0" y="-43155"/>
            <a:ext cx="4591145" cy="1350245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5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0" name="Google Shape;140;p11"/>
          <p:cNvSpPr/>
          <p:nvPr/>
        </p:nvSpPr>
        <p:spPr>
          <a:xfrm>
            <a:off x="1268710" y="-42793"/>
            <a:ext cx="4591145" cy="1350245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5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1" name="Google Shape;141;p11"/>
          <p:cNvSpPr/>
          <p:nvPr/>
        </p:nvSpPr>
        <p:spPr>
          <a:xfrm>
            <a:off x="3693796" y="-23247"/>
            <a:ext cx="4591145" cy="1350245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5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2" name="Google Shape;142;p11"/>
          <p:cNvSpPr/>
          <p:nvPr/>
        </p:nvSpPr>
        <p:spPr>
          <a:xfrm>
            <a:off x="6266836" y="-32278"/>
            <a:ext cx="2901659" cy="1358914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5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3" name="Google Shape;143;p1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998697" y="-12733"/>
            <a:ext cx="1777978" cy="13589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" name="Google Shape;144;p1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185530" y="-165418"/>
            <a:ext cx="1625193" cy="1625193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" name="Google Shape;145;p1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889733" y="81366"/>
            <a:ext cx="1397081" cy="1056105"/>
          </a:xfrm>
          <a:prstGeom prst="rect">
            <a:avLst/>
          </a:prstGeom>
          <a:noFill/>
          <a:ln>
            <a:noFill/>
          </a:ln>
        </p:spPr>
      </p:pic>
      <p:sp>
        <p:nvSpPr>
          <p:cNvPr id="146" name="Google Shape;146;p11"/>
          <p:cNvSpPr txBox="1"/>
          <p:nvPr/>
        </p:nvSpPr>
        <p:spPr>
          <a:xfrm>
            <a:off x="311700" y="147932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ru-RU" sz="4000" b="0" i="0" u="none" strike="noStrike" cap="none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Контакты</a:t>
            </a:r>
            <a:endParaRPr dirty="0"/>
          </a:p>
        </p:txBody>
      </p:sp>
      <p:sp>
        <p:nvSpPr>
          <p:cNvPr id="147" name="Google Shape;147;p11"/>
          <p:cNvSpPr txBox="1"/>
          <p:nvPr/>
        </p:nvSpPr>
        <p:spPr>
          <a:xfrm>
            <a:off x="2175632" y="2403278"/>
            <a:ext cx="6169443" cy="3140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ontserrat Light"/>
              <a:buChar char="●"/>
            </a:pPr>
            <a:r>
              <a:rPr lang="ru-RU" sz="2000" dirty="0" smtClean="0">
                <a:latin typeface="Montserrat Light"/>
                <a:ea typeface="Montserrat Light"/>
                <a:cs typeface="Montserrat Light"/>
                <a:sym typeface="Montserrat Light"/>
              </a:rPr>
              <a:t>Дешевых Игорь Владимирович</a:t>
            </a:r>
          </a:p>
          <a:p>
            <a:pPr marL="457200" marR="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ontserrat Light"/>
              <a:buChar char="●"/>
            </a:pPr>
            <a:endParaRPr sz="1400" b="0" i="0" u="none" strike="noStrike" cap="none" dirty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457200" marR="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ontserrat Light"/>
              <a:buChar char="●"/>
            </a:pPr>
            <a:r>
              <a:rPr lang="ru-RU" sz="2000" b="0" i="0" u="none" strike="noStrike" cap="none" dirty="0" smtClean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Телефон:</a:t>
            </a:r>
            <a:br>
              <a:rPr lang="ru-RU" sz="2000" b="0" i="0" u="none" strike="noStrike" cap="none" dirty="0" smtClean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</a:br>
            <a:r>
              <a:rPr lang="ru-RU" sz="2000" b="0" i="0" u="none" strike="noStrike" cap="none" dirty="0" smtClean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+7 962 619-60-11</a:t>
            </a:r>
          </a:p>
          <a:p>
            <a:pPr marL="457200" marR="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</a:pPr>
            <a:endParaRPr lang="ru-RU" sz="2000" b="0" i="0" u="none" strike="noStrike" cap="none" dirty="0" smtClean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457200" marR="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ontserrat Light"/>
              <a:buChar char="●"/>
            </a:pPr>
            <a:r>
              <a:rPr lang="ru-RU" sz="2000" dirty="0" smtClean="0">
                <a:latin typeface="Montserrat Light"/>
                <a:ea typeface="Montserrat Light"/>
                <a:cs typeface="Montserrat Light"/>
                <a:sym typeface="Montserrat Light"/>
              </a:rPr>
              <a:t>Роль: Капитан </a:t>
            </a:r>
            <a:r>
              <a:rPr lang="ru-RU" sz="2000" b="0" i="0" u="none" strike="noStrike" cap="none" dirty="0" smtClean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 </a:t>
            </a:r>
            <a:endParaRPr sz="1400" b="0" i="0" u="none" strike="noStrike" cap="none" dirty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457200" marR="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 dirty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76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 dirty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155</TotalTime>
  <Words>115</Words>
  <Application>Microsoft Office PowerPoint</Application>
  <PresentationFormat>Экран (16:9)</PresentationFormat>
  <Paragraphs>31</Paragraphs>
  <Slides>7</Slides>
  <Notes>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2" baseType="lpstr">
      <vt:lpstr>Arial</vt:lpstr>
      <vt:lpstr>Montserrat Light</vt:lpstr>
      <vt:lpstr>Montserrat</vt:lpstr>
      <vt:lpstr>Roboto</vt:lpstr>
      <vt:lpstr>Simple Light</vt:lpstr>
      <vt:lpstr>Биотопливо </vt:lpstr>
      <vt:lpstr>Задача </vt:lpstr>
      <vt:lpstr>Описание решения / продукт </vt:lpstr>
      <vt:lpstr>Рынок</vt:lpstr>
      <vt:lpstr>Почему мы получим свою долю рынка</vt:lpstr>
      <vt:lpstr>-Качество продукции </vt:lpstr>
      <vt:lpstr>Слайд 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Наименование проекта</dc:title>
  <dc:creator>Сергей</dc:creator>
  <cp:lastModifiedBy>Василий</cp:lastModifiedBy>
  <cp:revision>29</cp:revision>
  <dcterms:modified xsi:type="dcterms:W3CDTF">2023-11-17T08:42:47Z</dcterms:modified>
</cp:coreProperties>
</file>