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304" r:id="rId7"/>
    <p:sldId id="305" r:id="rId8"/>
    <p:sldId id="308" r:id="rId9"/>
    <p:sldId id="297" r:id="rId10"/>
    <p:sldId id="315" r:id="rId11"/>
    <p:sldId id="306" r:id="rId12"/>
    <p:sldId id="316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10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D7C0"/>
    <a:srgbClr val="0640BC"/>
    <a:srgbClr val="FFEAA7"/>
    <a:srgbClr val="FF820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C19CC-1BF3-47AF-87E3-3CFAC76A5B4E}" v="33" dt="2021-07-18T17:43:09.117"/>
    <p1510:client id="{B0A56497-EABC-4016-BFC2-1D9DE014C4F7}" v="405" dt="2021-07-18T12:32:23.924"/>
    <p1510:client id="{BB667DCE-BBC1-4561-9BEE-3EC8330D7FC4}" v="994" dt="2021-07-18T18:37:41.810"/>
    <p1510:client id="{EBBE82FA-982E-459D-8D8F-FC24B6FC453F}" v="853" dt="2021-07-18T12:11:06.967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23" autoAdjust="0"/>
    <p:restoredTop sz="92090" autoAdjust="0"/>
  </p:normalViewPr>
  <p:slideViewPr>
    <p:cSldViewPr snapToGrid="0">
      <p:cViewPr>
        <p:scale>
          <a:sx n="55" d="100"/>
          <a:sy n="55" d="100"/>
        </p:scale>
        <p:origin x="-846" y="8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29582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https://www.cnews.ru/reviews/analitika_30_2020/articles/rynok_analitiki_rastet_i_stanovitsya</a:t>
            </a:r>
            <a:endParaRPr lang="ru-RU" dirty="0"/>
          </a:p>
          <a:p>
            <a:endParaRPr lang="en-US" dirty="0"/>
          </a:p>
          <a:p>
            <a:r>
              <a:rPr lang="en-US" dirty="0"/>
              <a:t>https://www.statista.com/statistics/1126677/it-employment-worldwide/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9557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https://o-professii.ru/biznes-analitik-specifika-professii-objazannosti-zarplata/</a:t>
            </a:r>
            <a:endParaRPr lang="ru-RU" dirty="0"/>
          </a:p>
          <a:p>
            <a:r>
              <a:rPr lang="en-US" dirty="0"/>
              <a:t>https://www.indeed.com/career/business-analyst/salaries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9550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sv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5" Type="http://schemas.openxmlformats.org/officeDocument/2006/relationships/image" Target="../media/image32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29.png"/><Relationship Id="rId1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7" Type="http://schemas.openxmlformats.org/officeDocument/2006/relationships/image" Target="../media/image46.svg"/><Relationship Id="rId2" Type="http://schemas.openxmlformats.org/officeDocument/2006/relationships/hyperlink" Target="https://flexberry.net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hyperlink" Target="http://rowantarot.blogspot.com/2014/09/ten-things-i-used-to-believe-about-tarot.html" TargetMode="Externa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flexberry.net" TargetMode="External"/><Relationship Id="rId2" Type="http://schemas.openxmlformats.org/officeDocument/2006/relationships/hyperlink" Target="https://flexberry.net/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Flexberry</a:t>
            </a:r>
            <a:r>
              <a:rPr lang="ru-RU" dirty="0"/>
              <a:t> - Business </a:t>
            </a:r>
            <a:r>
              <a:rPr lang="ru-RU" dirty="0" err="1"/>
              <a:t>analyst</a:t>
            </a:r>
            <a:r>
              <a:rPr lang="ru-RU" dirty="0"/>
              <a:t> AI </a:t>
            </a:r>
            <a:r>
              <a:rPr lang="ru-RU" dirty="0" err="1"/>
              <a:t>assistant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Команда 324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2445" y="1905670"/>
            <a:ext cx="18544838" cy="911090"/>
          </a:xfrm>
        </p:spPr>
        <p:txBody>
          <a:bodyPr lIns="0" tIns="0" rIns="0" bIns="0" anchor="t"/>
          <a:lstStyle/>
          <a:p>
            <a:r>
              <a:rPr lang="ru-RU" sz="3200">
                <a:ea typeface="+mn-lt"/>
                <a:cs typeface="+mn-lt"/>
              </a:rPr>
              <a:t>Бизнес-аналитик вынужден тратить много времени на различные рутинные операции, которые можно автоматизировать.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8302" y="3401641"/>
            <a:ext cx="14375119" cy="6788140"/>
          </a:xfrm>
        </p:spPr>
        <p:txBody>
          <a:bodyPr lIns="0" tIns="0" rIns="0" bIns="0" anchor="t"/>
          <a:lstStyle/>
          <a:p>
            <a:pPr>
              <a:spcAft>
                <a:spcPts val="600"/>
              </a:spcAft>
            </a:pPr>
            <a:r>
              <a:rPr lang="ru-RU" sz="2800">
                <a:cs typeface="Arial"/>
              </a:rPr>
              <a:t>К таким операциям относятся:</a:t>
            </a:r>
          </a:p>
          <a:p>
            <a:pPr marL="358775" indent="-342900">
              <a:lnSpc>
                <a:spcPct val="100000"/>
              </a:lnSpc>
              <a:spcAft>
                <a:spcPts val="300"/>
              </a:spcAft>
              <a:buFont typeface="Courier New" panose="020B0604020202020204" pitchFamily="34" charset="0"/>
              <a:buChar char="o"/>
            </a:pPr>
            <a:r>
              <a:rPr lang="ru-RU" sz="2800">
                <a:cs typeface="Arial"/>
              </a:rPr>
              <a:t>Извлечение из неструктурированного текста технического задания и описаний от заказчика следующих артефактов:</a:t>
            </a:r>
          </a:p>
          <a:p>
            <a:pPr marL="1028700" lvl="1" indent="-342900"/>
            <a:r>
              <a:rPr lang="ru-RU" sz="2800" err="1">
                <a:cs typeface="Arial"/>
              </a:rPr>
              <a:t>Верхнеуровневой</a:t>
            </a:r>
            <a:r>
              <a:rPr lang="ru-RU" sz="2800">
                <a:cs typeface="Arial"/>
              </a:rPr>
              <a:t> архитектуры приложения</a:t>
            </a:r>
          </a:p>
          <a:p>
            <a:pPr marL="1028700" lvl="1" indent="-342900"/>
            <a:r>
              <a:rPr lang="ru-RU" sz="2800">
                <a:cs typeface="Arial"/>
              </a:rPr>
              <a:t>Структуры базы данных</a:t>
            </a:r>
          </a:p>
          <a:p>
            <a:pPr marL="1028700" lvl="1" indent="-342900"/>
            <a:r>
              <a:rPr lang="ru-RU" sz="2800">
                <a:cs typeface="Arial"/>
              </a:rPr>
              <a:t>Интерфейсов пользователя</a:t>
            </a:r>
          </a:p>
          <a:p>
            <a:pPr marL="1028700" lvl="1" indent="-342900"/>
            <a:r>
              <a:rPr lang="ru-RU" sz="2800">
                <a:cs typeface="Arial"/>
              </a:rPr>
              <a:t>Схем бизнес-процессов</a:t>
            </a:r>
          </a:p>
          <a:p>
            <a:pPr marL="1028700" lvl="1" indent="-342900"/>
            <a:r>
              <a:rPr lang="ru-RU" sz="2800">
                <a:cs typeface="Arial"/>
              </a:rPr>
              <a:t>Документации по проекту</a:t>
            </a:r>
          </a:p>
          <a:p>
            <a:pPr marL="358775" indent="-342900">
              <a:lnSpc>
                <a:spcPct val="100000"/>
              </a:lnSpc>
              <a:spcAft>
                <a:spcPts val="300"/>
              </a:spcAft>
              <a:buFont typeface="Courier New" panose="020B0604020202020204" pitchFamily="34" charset="0"/>
              <a:buChar char="o"/>
            </a:pPr>
            <a:r>
              <a:rPr lang="ru-RU" sz="2800">
                <a:cs typeface="Arial"/>
              </a:rPr>
              <a:t>Формирование подробного текста типовых постановок, содержащих дублирующую общую информацию.</a:t>
            </a:r>
            <a:endParaRPr lang="ru-RU" sz="2800">
              <a:ea typeface="+mn-lt"/>
              <a:cs typeface="+mn-lt"/>
            </a:endParaRPr>
          </a:p>
          <a:p>
            <a:pPr marL="358775" indent="-342900">
              <a:lnSpc>
                <a:spcPct val="100000"/>
              </a:lnSpc>
              <a:spcAft>
                <a:spcPts val="300"/>
              </a:spcAft>
              <a:buFont typeface="Courier New" panose="020B0604020202020204" pitchFamily="34" charset="0"/>
              <a:buChar char="o"/>
            </a:pPr>
            <a:r>
              <a:rPr lang="ru-RU" sz="2800">
                <a:cs typeface="Arial"/>
              </a:rPr>
              <a:t>Валидация разрабатываемых постановок на создание и доработку информационных систем на полноту и непротиворечивость</a:t>
            </a:r>
          </a:p>
          <a:p>
            <a:pPr marL="358775" indent="-342900">
              <a:lnSpc>
                <a:spcPct val="100000"/>
              </a:lnSpc>
              <a:spcAft>
                <a:spcPts val="300"/>
              </a:spcAft>
              <a:buFont typeface="Courier New" panose="020B0604020202020204" pitchFamily="34" charset="0"/>
              <a:buChar char="o"/>
            </a:pPr>
            <a:r>
              <a:rPr lang="ru-RU" sz="2800">
                <a:cs typeface="Arial"/>
              </a:rPr>
              <a:t>Добавление описаний одних требований в различные виды проектной документации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773CEA5C-89C9-4868-8C95-6B8F65E6D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636" y="3209245"/>
            <a:ext cx="1866900" cy="1847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2CB7095-8F5E-4815-92CE-07F3F404508B}"/>
              </a:ext>
            </a:extLst>
          </p:cNvPr>
          <p:cNvSpPr txBox="1"/>
          <p:nvPr/>
        </p:nvSpPr>
        <p:spPr>
          <a:xfrm>
            <a:off x="1017369" y="513533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/>
              <a:t>Дублирование информации</a:t>
            </a:r>
          </a:p>
        </p:txBody>
      </p:sp>
      <p:pic>
        <p:nvPicPr>
          <p:cNvPr id="8" name="Рисунок 8">
            <a:extLst>
              <a:ext uri="{FF2B5EF4-FFF2-40B4-BE49-F238E27FC236}">
                <a16:creationId xmlns:a16="http://schemas.microsoft.com/office/drawing/2014/main" xmlns="" id="{9703CABD-9B9D-41B6-AE24-CF9D98331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873" y="5762625"/>
            <a:ext cx="1876425" cy="18478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504C73-DC45-4CE0-AF02-3B77EC4ADA3B}"/>
              </a:ext>
            </a:extLst>
          </p:cNvPr>
          <p:cNvSpPr txBox="1"/>
          <p:nvPr/>
        </p:nvSpPr>
        <p:spPr>
          <a:xfrm>
            <a:off x="1145560" y="7688717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/>
              <a:t>Время на актуализацию</a:t>
            </a:r>
          </a:p>
        </p:txBody>
      </p:sp>
      <p:pic>
        <p:nvPicPr>
          <p:cNvPr id="9" name="Рисунок 12">
            <a:extLst>
              <a:ext uri="{FF2B5EF4-FFF2-40B4-BE49-F238E27FC236}">
                <a16:creationId xmlns:a16="http://schemas.microsoft.com/office/drawing/2014/main" xmlns="" id="{DD17BA04-9749-4D39-964F-9110C0200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310" y="8297636"/>
            <a:ext cx="1828800" cy="18478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A967C73-FB90-4567-88CE-3BF15B689D66}"/>
              </a:ext>
            </a:extLst>
          </p:cNvPr>
          <p:cNvSpPr txBox="1"/>
          <p:nvPr/>
        </p:nvSpPr>
        <p:spPr>
          <a:xfrm>
            <a:off x="924543" y="1031557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Время на учет зависимостей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11049761" cy="383836"/>
          </a:xfrm>
        </p:spPr>
        <p:txBody>
          <a:bodyPr lIns="0" tIns="0" rIns="0" bIns="0" anchor="t"/>
          <a:lstStyle/>
          <a:p>
            <a:r>
              <a:rPr lang="ru-RU" b="1">
                <a:ea typeface="+mn-lt"/>
                <a:cs typeface="+mn-lt"/>
              </a:rPr>
              <a:t>Компании-разработчики</a:t>
            </a:r>
            <a:r>
              <a:rPr lang="ru-RU" b="1" dirty="0">
                <a:ea typeface="+mn-lt"/>
                <a:cs typeface="+mn-lt"/>
              </a:rPr>
              <a:t> программного обеспечения</a:t>
            </a:r>
            <a:endParaRPr lang="ru-RU" b="1" dirty="0"/>
          </a:p>
          <a:p>
            <a:endParaRPr lang="ru-RU" dirty="0">
              <a:cs typeface="Arial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Целевая аудитория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6098" y="2754234"/>
            <a:ext cx="13466903" cy="3219677"/>
          </a:xfrm>
        </p:spPr>
        <p:txBody>
          <a:bodyPr lIns="0" tIns="0" rIns="0" bIns="0" anchor="t"/>
          <a:lstStyle/>
          <a:p>
            <a:r>
              <a:rPr lang="ru-RU" sz="3200" dirty="0">
                <a:cs typeface="Arial"/>
              </a:rPr>
              <a:t>Коммерческие организации, специализирующиеся на проектировании и разработке программного обеспечения</a:t>
            </a:r>
            <a:endParaRPr lang="ru-RU" dirty="0"/>
          </a:p>
          <a:p>
            <a:endParaRPr lang="ru-RU" sz="3200" dirty="0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C8F0255-4A41-4A41-B755-B01F982A066F}"/>
              </a:ext>
            </a:extLst>
          </p:cNvPr>
          <p:cNvSpPr txBox="1"/>
          <p:nvPr/>
        </p:nvSpPr>
        <p:spPr>
          <a:xfrm>
            <a:off x="728434" y="6623277"/>
            <a:ext cx="42234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2800" dirty="0"/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xmlns="" id="{738992C0-157F-4D41-A5BA-B8D983BDA038}"/>
              </a:ext>
            </a:extLst>
          </p:cNvPr>
          <p:cNvSpPr txBox="1">
            <a:spLocks/>
          </p:cNvSpPr>
          <p:nvPr/>
        </p:nvSpPr>
        <p:spPr>
          <a:xfrm>
            <a:off x="903524" y="6454276"/>
            <a:ext cx="8614939" cy="3914694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  <a:buClrTx/>
            </a:pPr>
            <a:r>
              <a:rPr lang="ru-RU" sz="3200" b="1" dirty="0">
                <a:cs typeface="Arial"/>
              </a:rPr>
              <a:t>Проблемы</a:t>
            </a:r>
            <a:endParaRPr lang="ru-RU"/>
          </a:p>
          <a:p>
            <a:pPr marL="473075" indent="-457200">
              <a:buClrTx/>
              <a:buChar char="•"/>
            </a:pPr>
            <a:r>
              <a:rPr lang="ru-RU" sz="3200" dirty="0">
                <a:cs typeface="Arial"/>
              </a:rPr>
              <a:t>Быстро изменяющийся рынок</a:t>
            </a:r>
            <a:endParaRPr lang="ru-RU" dirty="0">
              <a:cs typeface="Arial" panose="020B0604020202020204"/>
            </a:endParaRPr>
          </a:p>
          <a:p>
            <a:pPr marL="473075" indent="-457200">
              <a:buClrTx/>
              <a:buChar char="•"/>
            </a:pPr>
            <a:r>
              <a:rPr lang="ru-RU" sz="3200" dirty="0">
                <a:cs typeface="Arial"/>
              </a:rPr>
              <a:t>Скорость реакции на потребности клиента является одним из ключевых критериев оценки компании и предлагаемых решений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0E0FF9D-0CD8-46E2-B9FF-65C0486E0B6C}"/>
              </a:ext>
            </a:extLst>
          </p:cNvPr>
          <p:cNvSpPr txBox="1"/>
          <p:nvPr/>
        </p:nvSpPr>
        <p:spPr>
          <a:xfrm>
            <a:off x="10365702" y="6200118"/>
            <a:ext cx="8844261" cy="27597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cs typeface="Segoe UI"/>
              </a:rPr>
              <a:t>​</a:t>
            </a:r>
            <a:r>
              <a:rPr lang="ru-RU" sz="3200" b="1" dirty="0">
                <a:cs typeface="Segoe UI"/>
              </a:rPr>
              <a:t>Потребности</a:t>
            </a:r>
            <a:endParaRPr lang="ru-RU" dirty="0"/>
          </a:p>
          <a:p>
            <a:pPr marL="457200" indent="-457200">
              <a:spcBef>
                <a:spcPts val="1000"/>
              </a:spcBef>
              <a:buFont typeface="Courier New"/>
              <a:buChar char="o"/>
            </a:pPr>
            <a:r>
              <a:rPr lang="ru-RU" sz="3200" dirty="0">
                <a:cs typeface="Segoe UI"/>
              </a:rPr>
              <a:t>Получение проекта решения как можно быстрее для удовлетворения потребностей заказчика с минимальными затратами</a:t>
            </a:r>
          </a:p>
        </p:txBody>
      </p:sp>
      <p:pic>
        <p:nvPicPr>
          <p:cNvPr id="8" name="Рисунок 11">
            <a:extLst>
              <a:ext uri="{FF2B5EF4-FFF2-40B4-BE49-F238E27FC236}">
                <a16:creationId xmlns:a16="http://schemas.microsoft.com/office/drawing/2014/main" xmlns="" id="{443B42C6-F551-46E9-BCE6-996E63311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926" y="2466719"/>
            <a:ext cx="2741468" cy="362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07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11049761" cy="424394"/>
          </a:xfrm>
        </p:spPr>
        <p:txBody>
          <a:bodyPr lIns="0" tIns="0" rIns="0" bIns="0" anchor="t"/>
          <a:lstStyle/>
          <a:p>
            <a:r>
              <a:rPr lang="ru-RU" b="1" dirty="0">
                <a:ea typeface="+mn-lt"/>
                <a:cs typeface="+mn-lt"/>
              </a:rPr>
              <a:t>Бизнес-аналитик</a:t>
            </a:r>
            <a:endParaRPr lang="ru-RU" b="1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Целевая аудитория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8760" y="2450593"/>
            <a:ext cx="13826854" cy="3219677"/>
          </a:xfrm>
        </p:spPr>
        <p:txBody>
          <a:bodyPr lIns="0" tIns="0" rIns="0" bIns="0" anchor="t"/>
          <a:lstStyle/>
          <a:p>
            <a:r>
              <a:rPr lang="ru-RU" sz="2800" dirty="0">
                <a:cs typeface="Arial"/>
              </a:rPr>
              <a:t>Бизнес-аналитик</a:t>
            </a:r>
            <a:r>
              <a:rPr lang="ru-RU" sz="2800">
                <a:cs typeface="Arial"/>
              </a:rPr>
              <a:t>,</a:t>
            </a:r>
            <a:r>
              <a:rPr lang="ru-RU" sz="2800" dirty="0">
                <a:cs typeface="Arial"/>
              </a:rPr>
              <a:t> взаимодействуя с заинтересованными сторонами,</a:t>
            </a:r>
            <a:r>
              <a:rPr lang="ru-RU" sz="2800">
                <a:cs typeface="Arial"/>
              </a:rPr>
              <a:t> выявляет </a:t>
            </a:r>
            <a:r>
              <a:rPr lang="ru-RU" sz="2800" dirty="0">
                <a:cs typeface="Arial"/>
              </a:rPr>
              <a:t>бизнес-проблемы и бизнес-возможности, на основании анализа которых формирует возможные решения и их обоснования, участвует в разработке стратегии по управлению изменениями.</a:t>
            </a:r>
          </a:p>
          <a:p>
            <a:r>
              <a:rPr lang="ru-RU" sz="2800" dirty="0">
                <a:cs typeface="Arial"/>
              </a:rPr>
              <a:t>Деятельность бизнес-аналитика при разработке ПО включает разработку и сопровождение требований, </a:t>
            </a:r>
            <a:r>
              <a:rPr lang="ru-RU" sz="2800" dirty="0">
                <a:ea typeface="+mn-lt"/>
                <a:cs typeface="+mn-lt"/>
              </a:rPr>
              <a:t>концептуальное, функциональное и логическое проектирование систем, подготовку проектной документации.</a:t>
            </a:r>
            <a:endParaRPr lang="ru-RU" sz="2800" dirty="0">
              <a:cs typeface="Arial"/>
            </a:endParaRPr>
          </a:p>
        </p:txBody>
      </p:sp>
      <p:pic>
        <p:nvPicPr>
          <p:cNvPr id="4" name="Рисунок 4" descr="Изображение выглядит как текст, белый, автома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3A6CDAA-1FB9-4189-8777-01019CBAB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30" y="2444351"/>
            <a:ext cx="3533397" cy="3165547"/>
          </a:xfrm>
          <a:prstGeom prst="rect">
            <a:avLst/>
          </a:prstGeom>
        </p:spPr>
      </p:pic>
      <p:sp>
        <p:nvSpPr>
          <p:cNvPr id="6" name="Текст 13">
            <a:extLst>
              <a:ext uri="{FF2B5EF4-FFF2-40B4-BE49-F238E27FC236}">
                <a16:creationId xmlns:a16="http://schemas.microsoft.com/office/drawing/2014/main" xmlns="" id="{738992C0-157F-4D41-A5BA-B8D983BDA038}"/>
              </a:ext>
            </a:extLst>
          </p:cNvPr>
          <p:cNvSpPr txBox="1">
            <a:spLocks/>
          </p:cNvSpPr>
          <p:nvPr/>
        </p:nvSpPr>
        <p:spPr>
          <a:xfrm>
            <a:off x="1065364" y="6225138"/>
            <a:ext cx="8614939" cy="4241277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Tx/>
            </a:pPr>
            <a:r>
              <a:rPr lang="ru-RU" sz="3200" b="1" dirty="0">
                <a:cs typeface="Arial"/>
              </a:rPr>
              <a:t>Проблемы</a:t>
            </a:r>
            <a:endParaRPr lang="ru-RU" dirty="0"/>
          </a:p>
          <a:p>
            <a:pPr marL="473075" indent="-457200">
              <a:lnSpc>
                <a:spcPct val="100000"/>
              </a:lnSpc>
              <a:buClrTx/>
              <a:buChar char="•"/>
            </a:pPr>
            <a:r>
              <a:rPr lang="ru-RU" sz="3200">
                <a:cs typeface="Arial"/>
              </a:rPr>
              <a:t>Много </a:t>
            </a:r>
            <a:r>
              <a:rPr lang="ru-RU" sz="3200" dirty="0">
                <a:cs typeface="Arial"/>
              </a:rPr>
              <a:t>времени </a:t>
            </a:r>
            <a:r>
              <a:rPr lang="ru-RU" sz="3200">
                <a:cs typeface="Arial"/>
              </a:rPr>
              <a:t>тратится на рутинные операции, что увеличивает общую трудоемкость </a:t>
            </a:r>
            <a:r>
              <a:rPr lang="ru-RU" sz="3200" dirty="0">
                <a:cs typeface="Arial"/>
              </a:rPr>
              <a:t>на </a:t>
            </a:r>
            <a:r>
              <a:rPr lang="ru-RU" sz="3200">
                <a:cs typeface="Arial"/>
              </a:rPr>
              <a:t>проработку </a:t>
            </a:r>
            <a:r>
              <a:rPr lang="ru-RU" sz="3200" dirty="0">
                <a:cs typeface="Arial"/>
              </a:rPr>
              <a:t>проекта решения для заказчика</a:t>
            </a:r>
            <a:endParaRPr lang="ru-RU" dirty="0">
              <a:cs typeface="Arial" panose="020B0604020202020204"/>
            </a:endParaRPr>
          </a:p>
          <a:p>
            <a:pPr marL="473075" indent="-457200">
              <a:lnSpc>
                <a:spcPct val="100000"/>
              </a:lnSpc>
              <a:buClrTx/>
              <a:buChar char="•"/>
            </a:pPr>
            <a:r>
              <a:rPr lang="ru-RU" sz="3200" dirty="0">
                <a:cs typeface="Arial"/>
              </a:rPr>
              <a:t>Повышение нагрузки при увеличении количества поддерживаемых решений</a:t>
            </a:r>
          </a:p>
          <a:p>
            <a:pPr marL="473075" indent="-457200">
              <a:lnSpc>
                <a:spcPct val="100000"/>
              </a:lnSpc>
              <a:buClrTx/>
              <a:buChar char="•"/>
            </a:pPr>
            <a:r>
              <a:rPr lang="ru-RU" sz="3200" dirty="0">
                <a:cs typeface="Arial"/>
              </a:rPr>
              <a:t>Поиск своего инструмента под каждое решение</a:t>
            </a:r>
            <a:endParaRPr lang="ru-RU" dirty="0">
              <a:cs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0E0FF9D-0CD8-46E2-B9FF-65C0486E0B6C}"/>
              </a:ext>
            </a:extLst>
          </p:cNvPr>
          <p:cNvSpPr txBox="1"/>
          <p:nvPr/>
        </p:nvSpPr>
        <p:spPr>
          <a:xfrm>
            <a:off x="10041013" y="6229726"/>
            <a:ext cx="8459203" cy="40010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cs typeface="Segoe UI"/>
              </a:rPr>
              <a:t>​</a:t>
            </a:r>
            <a:r>
              <a:rPr lang="ru-RU" sz="3200" b="1" kern="1200" dirty="0">
                <a:solidFill>
                  <a:schemeClr val="tx1"/>
                </a:solidFill>
                <a:latin typeface="+mn-lt"/>
                <a:ea typeface="+mn-ea"/>
              </a:rPr>
              <a:t>Потребности</a:t>
            </a:r>
            <a:endParaRPr lang="ru-RU">
              <a:ea typeface="+mn-ea"/>
            </a:endParaRPr>
          </a:p>
          <a:p>
            <a:pPr marL="457200" indent="-457200">
              <a:spcBef>
                <a:spcPts val="1000"/>
              </a:spcBef>
              <a:buFont typeface="Courier New"/>
              <a:buChar char="o"/>
            </a:pPr>
            <a:r>
              <a:rPr lang="ru-RU" sz="3200" dirty="0">
                <a:cs typeface="Segoe UI"/>
              </a:rPr>
              <a:t>Повышение эффективности работы</a:t>
            </a:r>
            <a:endParaRPr lang="ru-RU" dirty="0"/>
          </a:p>
          <a:p>
            <a:pPr marL="457200" indent="-457200">
              <a:spcBef>
                <a:spcPts val="1000"/>
              </a:spcBef>
              <a:buFont typeface="Courier New"/>
              <a:buChar char="o"/>
            </a:pPr>
            <a:r>
              <a:rPr lang="ru-RU" sz="3200" dirty="0">
                <a:cs typeface="Segoe UI"/>
              </a:rPr>
              <a:t>Возможность уделять больше времени на проработку новых решений </a:t>
            </a:r>
          </a:p>
          <a:p>
            <a:pPr marL="457200" indent="-457200">
              <a:spcBef>
                <a:spcPts val="1000"/>
              </a:spcBef>
              <a:buFont typeface="Courier New"/>
              <a:buChar char="o"/>
            </a:pPr>
            <a:r>
              <a:rPr lang="ru-RU" sz="3200" dirty="0">
                <a:cs typeface="Segoe UI"/>
              </a:rPr>
              <a:t>Универсальный инструмент без необходимости </a:t>
            </a:r>
            <a:r>
              <a:rPr lang="ru-RU" sz="3200" dirty="0"/>
              <a:t>дополнительных затрат на </a:t>
            </a:r>
            <a:r>
              <a:rPr lang="ru-RU" sz="3200" dirty="0">
                <a:cs typeface="Segoe UI"/>
              </a:rPr>
              <a:t>освоение </a:t>
            </a:r>
          </a:p>
        </p:txBody>
      </p:sp>
    </p:spTree>
    <p:extLst>
      <p:ext uri="{BB962C8B-B14F-4D97-AF65-F5344CB8AC3E}">
        <p14:creationId xmlns:p14="http://schemas.microsoft.com/office/powerpoint/2010/main" val="140413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72784"/>
            <a:ext cx="18139364" cy="1811388"/>
          </a:xfrm>
        </p:spPr>
        <p:txBody>
          <a:bodyPr lIns="0" tIns="0" rIns="0" bIns="0" anchor="t"/>
          <a:lstStyle/>
          <a:p>
            <a:r>
              <a:rPr lang="ru-RU" sz="3200" dirty="0">
                <a:solidFill>
                  <a:srgbClr val="002060"/>
                </a:solidFill>
                <a:ea typeface="+mn-lt"/>
                <a:cs typeface="+mn-lt"/>
              </a:rPr>
              <a:t>Мы</a:t>
            </a:r>
            <a:r>
              <a:rPr lang="ru-RU" sz="3200">
                <a:solidFill>
                  <a:srgbClr val="002060"/>
                </a:solidFill>
                <a:ea typeface="+mn-lt"/>
                <a:cs typeface="+mn-lt"/>
              </a:rPr>
              <a:t> </a:t>
            </a:r>
            <a:r>
              <a:rPr lang="ru-RU" sz="3200" dirty="0">
                <a:solidFill>
                  <a:srgbClr val="002060"/>
                </a:solidFill>
                <a:ea typeface="+mn-lt"/>
                <a:cs typeface="+mn-lt"/>
              </a:rPr>
              <a:t>решаем проблему </a:t>
            </a:r>
            <a:r>
              <a:rPr lang="ru-RU" sz="3200">
                <a:solidFill>
                  <a:srgbClr val="002060"/>
                </a:solidFill>
                <a:ea typeface="+mn-lt"/>
                <a:cs typeface="+mn-lt"/>
              </a:rPr>
              <a:t>снижения затрат </a:t>
            </a:r>
            <a:r>
              <a:rPr lang="ru-RU" sz="3200" dirty="0">
                <a:solidFill>
                  <a:srgbClr val="002060"/>
                </a:solidFill>
                <a:ea typeface="+mn-lt"/>
                <a:cs typeface="+mn-lt"/>
              </a:rPr>
              <a:t>для компаний-разработчиков программного обеспечения при помощи ИИ-ассистента, который позволяет</a:t>
            </a:r>
            <a:r>
              <a:rPr lang="ru-RU" sz="3200">
                <a:solidFill>
                  <a:srgbClr val="002060"/>
                </a:solidFill>
                <a:ea typeface="+mn-lt"/>
                <a:cs typeface="+mn-lt"/>
              </a:rPr>
              <a:t> </a:t>
            </a:r>
            <a:r>
              <a:rPr lang="ru-RU" sz="3200" dirty="0">
                <a:solidFill>
                  <a:srgbClr val="002060"/>
                </a:solidFill>
                <a:ea typeface="+mn-lt"/>
                <a:cs typeface="+mn-lt"/>
              </a:rPr>
              <a:t>сократить до 30% </a:t>
            </a:r>
            <a:r>
              <a:rPr lang="ru-RU" sz="3200">
                <a:solidFill>
                  <a:srgbClr val="002060"/>
                </a:solidFill>
                <a:ea typeface="+mn-lt"/>
                <a:cs typeface="+mn-lt"/>
              </a:rPr>
              <a:t>времени бизнес-аналитика </a:t>
            </a:r>
            <a:r>
              <a:rPr lang="ru-RU" sz="3200" dirty="0">
                <a:solidFill>
                  <a:srgbClr val="002060"/>
                </a:solidFill>
                <a:ea typeface="+mn-lt"/>
                <a:cs typeface="+mn-lt"/>
              </a:rPr>
              <a:t>на обработку требований и помогает сформировать проектные артефакты</a:t>
            </a:r>
            <a:endParaRPr lang="ru-RU" sz="3200">
              <a:solidFill>
                <a:srgbClr val="002060"/>
              </a:solidFill>
              <a:cs typeface="Arial" panose="020B0604020202020204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5BFD47B6-AC70-4DFF-B970-86219E9731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577297"/>
            <a:ext cx="8793162" cy="5920015"/>
          </a:xfrm>
        </p:spPr>
        <p:txBody>
          <a:bodyPr lIns="0" tIns="0" rIns="0" bIns="0" anchor="t"/>
          <a:lstStyle/>
          <a:p>
            <a:pPr marL="473075" indent="-457200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cs typeface="Arial"/>
              </a:rPr>
              <a:t>Извлечение информации для построения проекта информационной системы из описаний на естественном языке</a:t>
            </a:r>
            <a:endParaRPr lang="ru-RU" sz="3200" dirty="0">
              <a:ea typeface="+mn-lt"/>
              <a:cs typeface="+mn-lt"/>
            </a:endParaRPr>
          </a:p>
          <a:p>
            <a:pPr marL="473075" indent="-457200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ea typeface="+mn-lt"/>
                <a:cs typeface="+mn-lt"/>
              </a:rPr>
              <a:t>Структурирование информации по категориям и построение метамодели проекта </a:t>
            </a:r>
            <a:r>
              <a:rPr lang="ru-RU" sz="3200" dirty="0">
                <a:cs typeface="Arial"/>
              </a:rPr>
              <a:t>в соответствии с лучшими практиками отрасли</a:t>
            </a:r>
            <a:endParaRPr lang="ru-RU" dirty="0">
              <a:cs typeface="Arial" panose="020B0604020202020204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8FB749B-2298-4D98-9454-E6DD1A657F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4577297"/>
            <a:ext cx="8793162" cy="5920015"/>
          </a:xfrm>
        </p:spPr>
        <p:txBody>
          <a:bodyPr lIns="0" tIns="0" rIns="0" bIns="0" anchor="t"/>
          <a:lstStyle/>
          <a:p>
            <a:pPr marL="473075" indent="-457200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cs typeface="Arial"/>
              </a:rPr>
              <a:t>Генерация прототипов визуальных схем проекта, схем баз данных и бизнес-процессов</a:t>
            </a:r>
            <a:endParaRPr lang="en-US" sz="3200" dirty="0">
              <a:ea typeface="+mn-lt"/>
              <a:cs typeface="+mn-lt"/>
            </a:endParaRPr>
          </a:p>
          <a:p>
            <a:pPr marL="473075" indent="-457200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cs typeface="Arial"/>
              </a:rPr>
              <a:t>Анализ постановок на полноту и непротиворечивость</a:t>
            </a:r>
            <a:endParaRPr lang="en-US" sz="3200" dirty="0">
              <a:ea typeface="+mn-lt"/>
              <a:cs typeface="+mn-lt"/>
            </a:endParaRPr>
          </a:p>
          <a:p>
            <a:pPr marL="473075" indent="-457200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cs typeface="Arial"/>
              </a:rPr>
              <a:t>Помощь в подготовке проектной документации за счет автоматизации формирования типовых текстов</a:t>
            </a:r>
            <a:endParaRPr lang="en-US" sz="3200" dirty="0">
              <a:ea typeface="+mn-lt"/>
              <a:cs typeface="+mn-lt"/>
            </a:endParaRPr>
          </a:p>
          <a:p>
            <a:pPr marL="473075" indent="-457200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cs typeface="Arial"/>
              </a:rPr>
              <a:t>Получение MVP предлагаемого решения</a:t>
            </a:r>
            <a:endParaRPr lang="en-US" sz="3200" dirty="0">
              <a:ea typeface="+mn-lt"/>
              <a:cs typeface="+mn-lt"/>
            </a:endParaRPr>
          </a:p>
          <a:p>
            <a:endParaRPr lang="ru-RU" dirty="0">
              <a:cs typeface="Arial"/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C8D4C4F4-FFCE-4095-8E4F-4B745FD5D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536" y="8564186"/>
            <a:ext cx="2221542" cy="2175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E15E28-FDF2-45DA-B73F-1CB673EE5BD7}"/>
              </a:ext>
            </a:extLst>
          </p:cNvPr>
          <p:cNvSpPr txBox="1"/>
          <p:nvPr/>
        </p:nvSpPr>
        <p:spPr>
          <a:xfrm>
            <a:off x="3837645" y="9505800"/>
            <a:ext cx="309887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Респонденты хотели бы воспользоваться ИИ-помощником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468197"/>
            <a:ext cx="18631245" cy="1135824"/>
          </a:xfrm>
        </p:spPr>
        <p:txBody>
          <a:bodyPr lIns="0" tIns="0" rIns="0" bIns="0" anchor="t"/>
          <a:lstStyle/>
          <a:p>
            <a:r>
              <a:rPr lang="ru-RU">
                <a:ea typeface="+mn-lt"/>
                <a:cs typeface="+mn-lt"/>
              </a:rPr>
              <a:t>Проблему повышения эффективности работы проектных команд и бизнес-аналитиков в компаниях-разработчиках решают различными путями:</a:t>
            </a:r>
            <a:endParaRPr lang="ru-RU"/>
          </a:p>
          <a:p>
            <a:pPr>
              <a:buNone/>
            </a:pPr>
            <a:endParaRPr lang="ru-RU" sz="2800">
              <a:highlight>
                <a:srgbClr val="FFFF00"/>
              </a:highlight>
              <a:cs typeface="Arial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Конкуренты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26" y="3925716"/>
            <a:ext cx="6052512" cy="2103120"/>
          </a:xfrm>
        </p:spPr>
        <p:txBody>
          <a:bodyPr lIns="0" tIns="0" rIns="0" bIns="0" anchor="t"/>
          <a:lstStyle/>
          <a:p>
            <a:pPr algn="ctr"/>
            <a:r>
              <a:rPr lang="ru-RU" sz="2400" dirty="0">
                <a:solidFill>
                  <a:srgbClr val="00B050"/>
                </a:solidFill>
                <a:ea typeface="+mn-lt"/>
                <a:cs typeface="+mn-lt"/>
              </a:rPr>
              <a:t>Сокращение части трудозатрат за счёт специализированных инструментов и готовых функциональных модулей</a:t>
            </a:r>
            <a:endParaRPr lang="ru-RU" sz="2400" dirty="0">
              <a:solidFill>
                <a:srgbClr val="00B050"/>
              </a:solidFill>
              <a:cs typeface="Arial" panose="020B0604020202020204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74E400B8-7152-4397-8437-2D358340EE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2819" y="3925716"/>
            <a:ext cx="5894566" cy="2103120"/>
          </a:xfrm>
        </p:spPr>
        <p:txBody>
          <a:bodyPr lIns="0" tIns="0" rIns="0" bIns="0" anchor="t"/>
          <a:lstStyle/>
          <a:p>
            <a:pPr algn="ctr"/>
            <a:r>
              <a:rPr lang="ru-RU" sz="2400" dirty="0">
                <a:solidFill>
                  <a:srgbClr val="7030A0"/>
                </a:solidFill>
                <a:ea typeface="+mn-lt"/>
                <a:cs typeface="+mn-lt"/>
              </a:rPr>
              <a:t>Развитие инструментария управления требованиями заказчика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0543C1B-66CB-4005-8E09-155F283B757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123867" y="3925716"/>
            <a:ext cx="6300709" cy="1460672"/>
          </a:xfrm>
        </p:spPr>
        <p:txBody>
          <a:bodyPr lIns="0" tIns="0" rIns="0" bIns="0" anchor="t"/>
          <a:lstStyle/>
          <a:p>
            <a:pPr algn="ctr"/>
            <a:r>
              <a:rPr lang="ru-RU" sz="2400" dirty="0">
                <a:solidFill>
                  <a:srgbClr val="0070C0"/>
                </a:solidFill>
                <a:ea typeface="+mn-lt"/>
                <a:cs typeface="+mn-lt"/>
              </a:rPr>
              <a:t>Применение самых современных технологий – ИИ-систем, способных создавать артефакты напрямую из естественного языка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84218320-27E2-48DF-A731-02FBA60B442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72905" y="5666720"/>
            <a:ext cx="4134612" cy="438912"/>
          </a:xfrm>
        </p:spPr>
        <p:txBody>
          <a:bodyPr lIns="0" tIns="0" rIns="0" bIns="0" anchor="t"/>
          <a:lstStyle/>
          <a:p>
            <a:pPr algn="ctr"/>
            <a:r>
              <a:rPr lang="en-US" dirty="0" err="1">
                <a:solidFill>
                  <a:srgbClr val="00B050"/>
                </a:solidFill>
                <a:ea typeface="+mn-lt"/>
                <a:cs typeface="+mn-lt"/>
              </a:rPr>
              <a:t>GreenData</a:t>
            </a:r>
            <a:endParaRPr lang="ru-RU" dirty="0">
              <a:solidFill>
                <a:srgbClr val="00B050"/>
              </a:solidFill>
              <a:cs typeface="Arial" panose="020B0604020202020204"/>
            </a:endParaRPr>
          </a:p>
        </p:txBody>
      </p:sp>
      <p:sp>
        <p:nvSpPr>
          <p:cNvPr id="23" name="Текст 11">
            <a:extLst>
              <a:ext uri="{FF2B5EF4-FFF2-40B4-BE49-F238E27FC236}">
                <a16:creationId xmlns:a16="http://schemas.microsoft.com/office/drawing/2014/main" xmlns="" id="{5959E451-83D2-4704-965F-2D1BE1D3A28F}"/>
              </a:ext>
            </a:extLst>
          </p:cNvPr>
          <p:cNvSpPr txBox="1">
            <a:spLocks/>
          </p:cNvSpPr>
          <p:nvPr/>
        </p:nvSpPr>
        <p:spPr>
          <a:xfrm>
            <a:off x="7815894" y="5661331"/>
            <a:ext cx="4134612" cy="438912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7030A0"/>
                </a:solidFill>
                <a:ea typeface="+mn-lt"/>
                <a:cs typeface="+mn-lt"/>
              </a:rPr>
              <a:t>Modern Requirements</a:t>
            </a:r>
            <a:endParaRPr lang="ru-RU">
              <a:solidFill>
                <a:srgbClr val="7030A0"/>
              </a:solidFill>
            </a:endParaRPr>
          </a:p>
        </p:txBody>
      </p:sp>
      <p:sp>
        <p:nvSpPr>
          <p:cNvPr id="25" name="Текст 11">
            <a:extLst>
              <a:ext uri="{FF2B5EF4-FFF2-40B4-BE49-F238E27FC236}">
                <a16:creationId xmlns:a16="http://schemas.microsoft.com/office/drawing/2014/main" xmlns="" id="{E443D307-036C-4661-AFA5-3CC7D89934A4}"/>
              </a:ext>
            </a:extLst>
          </p:cNvPr>
          <p:cNvSpPr txBox="1">
            <a:spLocks/>
          </p:cNvSpPr>
          <p:nvPr/>
        </p:nvSpPr>
        <p:spPr>
          <a:xfrm>
            <a:off x="14201371" y="5661331"/>
            <a:ext cx="4134612" cy="438912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NoCodeZ</a:t>
            </a:r>
            <a:endParaRPr lang="ru-RU" err="1">
              <a:solidFill>
                <a:srgbClr val="0070C0"/>
              </a:solidFill>
              <a:ea typeface="+mn-lt"/>
              <a:cs typeface="+mn-lt"/>
            </a:endParaRP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xmlns="" id="{7318C1C3-69E8-411A-A97F-1E4A5FD75AB9}"/>
              </a:ext>
            </a:extLst>
          </p:cNvPr>
          <p:cNvSpPr txBox="1">
            <a:spLocks/>
          </p:cNvSpPr>
          <p:nvPr/>
        </p:nvSpPr>
        <p:spPr>
          <a:xfrm>
            <a:off x="685972" y="6369035"/>
            <a:ext cx="6052512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2400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Быстрая и удобная разработка бизнес-приложений любой сложности «с нуля» </a:t>
            </a:r>
            <a:br>
              <a:rPr lang="ru-RU" sz="2400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r>
              <a:rPr lang="ru-RU" sz="2400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Все настройки системы открыты для заказчика и не требуют знания программирования</a:t>
            </a:r>
            <a:endParaRPr lang="ru-RU" sz="2400" dirty="0">
              <a:solidFill>
                <a:srgbClr val="00B050"/>
              </a:solidFill>
              <a:highlight>
                <a:srgbClr val="00FFFF"/>
              </a:highlight>
              <a:cs typeface="Arial" panose="020B0604020202020204"/>
            </a:endParaRPr>
          </a:p>
        </p:txBody>
      </p:sp>
      <p:sp>
        <p:nvSpPr>
          <p:cNvPr id="29" name="Текст 6">
            <a:extLst>
              <a:ext uri="{FF2B5EF4-FFF2-40B4-BE49-F238E27FC236}">
                <a16:creationId xmlns:a16="http://schemas.microsoft.com/office/drawing/2014/main" xmlns="" id="{C439606A-5AF6-46F2-AA6E-4313D21B4A69}"/>
              </a:ext>
            </a:extLst>
          </p:cNvPr>
          <p:cNvSpPr txBox="1">
            <a:spLocks/>
          </p:cNvSpPr>
          <p:nvPr/>
        </p:nvSpPr>
        <p:spPr>
          <a:xfrm>
            <a:off x="7014965" y="6369035"/>
            <a:ext cx="5894566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ru-RU" sz="2400" b="0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Инструменты управления требованиями, которые помогут вам делать больше с меньшими затратами</a:t>
            </a:r>
          </a:p>
        </p:txBody>
      </p:sp>
      <p:sp>
        <p:nvSpPr>
          <p:cNvPr id="31" name="Текст 9">
            <a:extLst>
              <a:ext uri="{FF2B5EF4-FFF2-40B4-BE49-F238E27FC236}">
                <a16:creationId xmlns:a16="http://schemas.microsoft.com/office/drawing/2014/main" xmlns="" id="{E4D3E4C6-FC5A-4D8B-8A6D-30FF5A6AD06B}"/>
              </a:ext>
            </a:extLst>
          </p:cNvPr>
          <p:cNvSpPr txBox="1">
            <a:spLocks/>
          </p:cNvSpPr>
          <p:nvPr/>
        </p:nvSpPr>
        <p:spPr>
          <a:xfrm>
            <a:off x="13186013" y="6369035"/>
            <a:ext cx="6300709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2400" dirty="0">
                <a:solidFill>
                  <a:srgbClr val="0070C0"/>
                </a:solidFill>
                <a:cs typeface="Arial"/>
              </a:rPr>
              <a:t>Создавайте приложения быстро. </a:t>
            </a:r>
            <a:br>
              <a:rPr lang="ru-RU" sz="2400" dirty="0">
                <a:solidFill>
                  <a:srgbClr val="0070C0"/>
                </a:solidFill>
                <a:cs typeface="Arial"/>
              </a:rPr>
            </a:br>
            <a:r>
              <a:rPr lang="ru-RU" sz="2400" dirty="0">
                <a:solidFill>
                  <a:srgbClr val="0070C0"/>
                </a:solidFill>
                <a:cs typeface="Arial"/>
              </a:rPr>
              <a:t>Добавляйте описание, отвечайте на вопросы, без кодирования.</a:t>
            </a:r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2562F0DF-3646-469D-89E8-743B0403D500}"/>
              </a:ext>
            </a:extLst>
          </p:cNvPr>
          <p:cNvSpPr txBox="1">
            <a:spLocks/>
          </p:cNvSpPr>
          <p:nvPr/>
        </p:nvSpPr>
        <p:spPr>
          <a:xfrm>
            <a:off x="2119320" y="9178100"/>
            <a:ext cx="16787020" cy="1135824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b="1" dirty="0"/>
              <a:t>В отличие от конкурентов, «</a:t>
            </a:r>
            <a:r>
              <a:rPr lang="en-US" b="1" dirty="0" err="1"/>
              <a:t>Flexberry</a:t>
            </a:r>
            <a:r>
              <a:rPr lang="ru-RU" b="1" dirty="0"/>
              <a:t> - Business </a:t>
            </a:r>
            <a:r>
              <a:rPr lang="en-US" b="1" dirty="0"/>
              <a:t>analyst</a:t>
            </a:r>
            <a:r>
              <a:rPr lang="ru-RU" b="1" dirty="0"/>
              <a:t> AI </a:t>
            </a:r>
            <a:r>
              <a:rPr lang="en-US" b="1" dirty="0"/>
              <a:t>assistant</a:t>
            </a:r>
            <a:r>
              <a:rPr lang="ru-RU" b="1" dirty="0"/>
              <a:t>»</a:t>
            </a:r>
            <a:r>
              <a:rPr lang="en-US" b="1" dirty="0">
                <a:cs typeface="Arial"/>
              </a:rPr>
              <a:t> </a:t>
            </a:r>
            <a:r>
              <a:rPr lang="ru-RU" b="1" dirty="0">
                <a:cs typeface="Arial"/>
              </a:rPr>
              <a:t>даёт независимость </a:t>
            </a:r>
          </a:p>
          <a:p>
            <a:pPr>
              <a:buClrTx/>
            </a:pPr>
            <a:r>
              <a:rPr lang="ru-RU" b="1" dirty="0">
                <a:cs typeface="Arial"/>
              </a:rPr>
              <a:t>от платформы</a:t>
            </a:r>
            <a:r>
              <a:rPr lang="en-US" b="1" dirty="0">
                <a:cs typeface="Arial"/>
              </a:rPr>
              <a:t>,</a:t>
            </a:r>
            <a:r>
              <a:rPr lang="ru-RU" b="1" dirty="0">
                <a:cs typeface="Arial"/>
              </a:rPr>
              <a:t> большую гибкость и контроль за счёт ассистирования бизнес-аналитику.</a:t>
            </a:r>
          </a:p>
          <a:p>
            <a:pPr>
              <a:buClrTx/>
            </a:pPr>
            <a:endParaRPr lang="ru-RU" b="1" dirty="0">
              <a:highlight>
                <a:srgbClr val="FFFF00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3740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8363B9B-1812-4D4F-AD15-8CC29E3E01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8" y="2942400"/>
            <a:ext cx="18442940" cy="7554912"/>
          </a:xfrm>
        </p:spPr>
        <p:txBody>
          <a:bodyPr/>
          <a:lstStyle/>
          <a:p>
            <a:r>
              <a:rPr lang="ru-RU" sz="3200" dirty="0"/>
              <a:t>По данным </a:t>
            </a:r>
            <a:r>
              <a:rPr lang="en-US" sz="3200" dirty="0"/>
              <a:t>IDC </a:t>
            </a:r>
            <a:r>
              <a:rPr lang="ru-RU" sz="3200" dirty="0"/>
              <a:t>за 20</a:t>
            </a:r>
            <a:r>
              <a:rPr lang="en-US" sz="3200" dirty="0"/>
              <a:t>19</a:t>
            </a:r>
            <a:r>
              <a:rPr lang="ru-RU" sz="3200" dirty="0"/>
              <a:t> год суммарный рынок ИТ-услуг по аналитике и больших данных составил </a:t>
            </a:r>
            <a:r>
              <a:rPr lang="en-US" sz="3200" dirty="0"/>
              <a:t>$</a:t>
            </a:r>
            <a:r>
              <a:rPr lang="ru-RU" sz="3200" dirty="0"/>
              <a:t>77,5</a:t>
            </a:r>
            <a:r>
              <a:rPr lang="en-US" sz="3200" dirty="0"/>
              <a:t> </a:t>
            </a:r>
            <a:r>
              <a:rPr lang="ru-RU" sz="3200" dirty="0"/>
              <a:t>млрд. Предполагаем, что наше решение занимает 1,5% от общих бюджетов в соответствии со стратегией монетизации продукта.</a:t>
            </a:r>
          </a:p>
          <a:p>
            <a:r>
              <a:rPr lang="en-US" sz="3200" b="1" dirty="0"/>
              <a:t>TAM=$77,5*0,015=$1,16</a:t>
            </a:r>
            <a:r>
              <a:rPr lang="ru-RU" sz="3200" b="1" dirty="0"/>
              <a:t> млрд.</a:t>
            </a:r>
            <a:endParaRPr lang="en-US" sz="3200" b="1" dirty="0"/>
          </a:p>
          <a:p>
            <a:endParaRPr lang="en-US" sz="3200" dirty="0"/>
          </a:p>
          <a:p>
            <a:r>
              <a:rPr lang="ru-RU" sz="3200" dirty="0"/>
              <a:t>По данным проведённого нашей командой опроса только </a:t>
            </a:r>
            <a:r>
              <a:rPr lang="en-US" sz="3200" dirty="0"/>
              <a:t>37,5</a:t>
            </a:r>
            <a:r>
              <a:rPr lang="ru-RU" sz="3200" dirty="0"/>
              <a:t>% бизнес-аналитиков считают, что информация на естественном языке, с которой они работают пригодна для ИИ</a:t>
            </a:r>
            <a:r>
              <a:rPr lang="en-US" sz="3200" dirty="0"/>
              <a:t>-</a:t>
            </a:r>
            <a:r>
              <a:rPr lang="ru-RU" sz="3200" dirty="0"/>
              <a:t>алгоритмов.</a:t>
            </a:r>
          </a:p>
          <a:p>
            <a:r>
              <a:rPr lang="en-US" sz="3200" b="1" dirty="0"/>
              <a:t>SAM=$1,16*=</a:t>
            </a:r>
            <a:r>
              <a:rPr lang="ru-RU" sz="3200" b="1" dirty="0"/>
              <a:t>0,37=</a:t>
            </a:r>
            <a:r>
              <a:rPr lang="en-US" sz="3200" b="1" dirty="0"/>
              <a:t>$</a:t>
            </a:r>
            <a:r>
              <a:rPr lang="ru-RU" sz="3200" b="1" dirty="0"/>
              <a:t>0,435</a:t>
            </a:r>
            <a:r>
              <a:rPr lang="en-US" sz="3200" b="1" dirty="0"/>
              <a:t> </a:t>
            </a:r>
            <a:r>
              <a:rPr lang="ru-RU" sz="3200" b="1" dirty="0"/>
              <a:t>млрд.</a:t>
            </a:r>
            <a:endParaRPr lang="en-US" sz="3200" b="1" dirty="0"/>
          </a:p>
          <a:p>
            <a:endParaRPr lang="ru-RU" sz="3200" dirty="0"/>
          </a:p>
          <a:p>
            <a:r>
              <a:rPr lang="ru-RU" sz="3200" dirty="0"/>
              <a:t>Ориентируемся на захват 10% рынка.</a:t>
            </a:r>
            <a:endParaRPr lang="en-US" sz="3200" dirty="0"/>
          </a:p>
          <a:p>
            <a:r>
              <a:rPr lang="en-US" sz="3200" b="1" dirty="0"/>
              <a:t>SOM</a:t>
            </a:r>
            <a:r>
              <a:rPr lang="ru-RU" sz="3200" b="1" dirty="0"/>
              <a:t>=</a:t>
            </a:r>
            <a:r>
              <a:rPr lang="en-US" sz="3200" b="1" dirty="0"/>
              <a:t>$</a:t>
            </a:r>
            <a:r>
              <a:rPr lang="ru-RU" sz="3200" b="1" dirty="0"/>
              <a:t>43</a:t>
            </a:r>
            <a:r>
              <a:rPr lang="en-US" sz="3200" b="1" dirty="0"/>
              <a:t>,5 </a:t>
            </a:r>
            <a:r>
              <a:rPr lang="ru-RU" sz="3200" b="1" dirty="0"/>
              <a:t>млн.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90ED80B4-9BEC-436C-AF2C-B1BD785DC9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Глобальный рынок оценка сверху вниз</a:t>
            </a: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B308D4C-C6FA-4253-A067-2E86F7BD79F4}"/>
              </a:ext>
            </a:extLst>
          </p:cNvPr>
          <p:cNvSpPr txBox="1"/>
          <p:nvPr/>
        </p:nvSpPr>
        <p:spPr>
          <a:xfrm>
            <a:off x="14315654" y="10195745"/>
            <a:ext cx="354825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Данные пригодны для ИИ-алгоритмов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3876B1C-3A3E-4F9B-83EF-7BD54363D5B0}"/>
              </a:ext>
            </a:extLst>
          </p:cNvPr>
          <p:cNvSpPr txBox="1"/>
          <p:nvPr/>
        </p:nvSpPr>
        <p:spPr>
          <a:xfrm>
            <a:off x="15945088" y="8833616"/>
            <a:ext cx="7955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Да</a:t>
            </a:r>
          </a:p>
        </p:txBody>
      </p:sp>
      <p:pic>
        <p:nvPicPr>
          <p:cNvPr id="16" name="Рисунок 5">
            <a:extLst>
              <a:ext uri="{FF2B5EF4-FFF2-40B4-BE49-F238E27FC236}">
                <a16:creationId xmlns:a16="http://schemas.microsoft.com/office/drawing/2014/main" xmlns="" id="{A3490F1D-A5DA-42A9-ACB6-5F9D33757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263" y="7153188"/>
            <a:ext cx="5466652" cy="4162512"/>
          </a:xfrm>
          <a:prstGeom prst="rect">
            <a:avLst/>
          </a:prstGeom>
        </p:spPr>
      </p:pic>
      <p:pic>
        <p:nvPicPr>
          <p:cNvPr id="4" name="Рисунок 5">
            <a:extLst>
              <a:ext uri="{FF2B5EF4-FFF2-40B4-BE49-F238E27FC236}">
                <a16:creationId xmlns:a16="http://schemas.microsoft.com/office/drawing/2014/main" xmlns="" id="{C908F03A-C770-4F80-AE18-839BDC0E5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6511" y="7188654"/>
            <a:ext cx="3066771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5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Монетизация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F4C5BF63-AC8F-43C5-9F17-88303D5B03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74526" y="2133019"/>
            <a:ext cx="4044441" cy="543698"/>
          </a:xfrm>
        </p:spPr>
        <p:txBody>
          <a:bodyPr lIns="0" tIns="0" rIns="0" bIns="0" anchor="t"/>
          <a:lstStyle/>
          <a:p>
            <a:r>
              <a:rPr lang="ru-RU" sz="3200" b="1" dirty="0">
                <a:solidFill>
                  <a:srgbClr val="002060"/>
                </a:solidFill>
                <a:cs typeface="Arial"/>
              </a:rPr>
              <a:t>Экономия времени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xmlns="" id="{104D3B57-7596-497A-A8E7-3AF33C57BBEC}"/>
              </a:ext>
            </a:extLst>
          </p:cNvPr>
          <p:cNvSpPr txBox="1">
            <a:spLocks/>
          </p:cNvSpPr>
          <p:nvPr/>
        </p:nvSpPr>
        <p:spPr>
          <a:xfrm>
            <a:off x="7956625" y="2083353"/>
            <a:ext cx="4283338" cy="543698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b="1" dirty="0">
                <a:solidFill>
                  <a:srgbClr val="002060"/>
                </a:solidFill>
                <a:cs typeface="Arial"/>
              </a:rPr>
              <a:t>Стоимость решения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2F9FCDB4-49B1-47BA-81C5-1AA052259A5F}"/>
              </a:ext>
            </a:extLst>
          </p:cNvPr>
          <p:cNvSpPr txBox="1">
            <a:spLocks/>
          </p:cNvSpPr>
          <p:nvPr/>
        </p:nvSpPr>
        <p:spPr>
          <a:xfrm>
            <a:off x="15160288" y="2083353"/>
            <a:ext cx="3438011" cy="543698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b="1" dirty="0">
                <a:solidFill>
                  <a:srgbClr val="002060"/>
                </a:solidFill>
                <a:cs typeface="Arial"/>
              </a:rPr>
              <a:t>Выгода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E26A7C91-6154-457F-B587-EEEA497FCE36}"/>
              </a:ext>
            </a:extLst>
          </p:cNvPr>
          <p:cNvSpPr txBox="1">
            <a:spLocks/>
          </p:cNvSpPr>
          <p:nvPr/>
        </p:nvSpPr>
        <p:spPr>
          <a:xfrm>
            <a:off x="3472712" y="4857169"/>
            <a:ext cx="4026065" cy="543698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>
                <a:latin typeface="Arial"/>
              </a:rPr>
              <a:t>Российский рынок</a:t>
            </a:r>
            <a:endParaRPr lang="ru-RU" sz="3200" b="1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xmlns="" id="{04CF45B9-4AF3-4674-8B91-8E8B96F133A7}"/>
              </a:ext>
            </a:extLst>
          </p:cNvPr>
          <p:cNvSpPr txBox="1">
            <a:spLocks/>
          </p:cNvSpPr>
          <p:nvPr/>
        </p:nvSpPr>
        <p:spPr>
          <a:xfrm>
            <a:off x="13285865" y="4857169"/>
            <a:ext cx="4320092" cy="543698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latin typeface="Arial"/>
              </a:rPr>
              <a:t>Глобальный рынок</a:t>
            </a:r>
          </a:p>
        </p:txBody>
      </p:sp>
      <p:pic>
        <p:nvPicPr>
          <p:cNvPr id="19" name="Рисунок 19" descr="Часы со сплошной заливкой">
            <a:extLst>
              <a:ext uri="{FF2B5EF4-FFF2-40B4-BE49-F238E27FC236}">
                <a16:creationId xmlns:a16="http://schemas.microsoft.com/office/drawing/2014/main" xmlns="" id="{AE4E40DD-924C-4A48-84E3-AA5DEFF64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5324" y="2922814"/>
            <a:ext cx="933127" cy="914400"/>
          </a:xfrm>
          <a:prstGeom prst="rect">
            <a:avLst/>
          </a:prstGeom>
        </p:spPr>
      </p:pic>
      <p:pic>
        <p:nvPicPr>
          <p:cNvPr id="20" name="Рисунок 20" descr="Деньги со сплошной заливкой">
            <a:extLst>
              <a:ext uri="{FF2B5EF4-FFF2-40B4-BE49-F238E27FC236}">
                <a16:creationId xmlns:a16="http://schemas.microsoft.com/office/drawing/2014/main" xmlns="" id="{85B39371-A171-4B46-AA0E-98D846C59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757686" y="2812596"/>
            <a:ext cx="933127" cy="914400"/>
          </a:xfrm>
          <a:prstGeom prst="rect">
            <a:avLst/>
          </a:prstGeom>
        </p:spPr>
      </p:pic>
      <p:pic>
        <p:nvPicPr>
          <p:cNvPr id="22" name="Рисунок 22" descr="Монеты со сплошной заливкой">
            <a:extLst>
              <a:ext uri="{FF2B5EF4-FFF2-40B4-BE49-F238E27FC236}">
                <a16:creationId xmlns:a16="http://schemas.microsoft.com/office/drawing/2014/main" xmlns="" id="{07AB48AA-FC7C-45AF-9CDC-3C0C974AE1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3670897" y="2863623"/>
            <a:ext cx="914751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E300446-9474-41A0-A1DC-8A7187E37AA0}"/>
              </a:ext>
            </a:extLst>
          </p:cNvPr>
          <p:cNvSpPr txBox="1"/>
          <p:nvPr/>
        </p:nvSpPr>
        <p:spPr>
          <a:xfrm>
            <a:off x="2138346" y="2857501"/>
            <a:ext cx="423171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около </a:t>
            </a:r>
            <a:r>
              <a:rPr lang="ru-RU" sz="3600" b="1" dirty="0">
                <a:solidFill>
                  <a:srgbClr val="002060"/>
                </a:solidFill>
              </a:rPr>
              <a:t>30%</a:t>
            </a:r>
            <a:r>
              <a:rPr lang="ru-RU" sz="2400" dirty="0">
                <a:solidFill>
                  <a:srgbClr val="002060"/>
                </a:solidFill>
              </a:rPr>
              <a:t> рабочего времени бизнес-аналитика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1E7FE28-DF9D-4BAB-B9AA-151811D7A523}"/>
              </a:ext>
            </a:extLst>
          </p:cNvPr>
          <p:cNvSpPr txBox="1"/>
          <p:nvPr/>
        </p:nvSpPr>
        <p:spPr>
          <a:xfrm>
            <a:off x="8992854" y="2857501"/>
            <a:ext cx="401119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1</a:t>
            </a:r>
            <a:r>
              <a:rPr lang="en-US" sz="3600" b="1" dirty="0">
                <a:solidFill>
                  <a:srgbClr val="002060"/>
                </a:solidFill>
              </a:rPr>
              <a:t>,5</a:t>
            </a:r>
            <a:r>
              <a:rPr lang="ru-RU" sz="3600" b="1" dirty="0">
                <a:solidFill>
                  <a:srgbClr val="002060"/>
                </a:solidFill>
              </a:rPr>
              <a:t>%</a:t>
            </a:r>
            <a:r>
              <a:rPr lang="ru-RU" sz="2400" dirty="0">
                <a:solidFill>
                  <a:srgbClr val="002060"/>
                </a:solidFill>
              </a:rPr>
              <a:t> от стоимости работы бизнес-аналитика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C138904-C4CB-4753-A599-6899309E36EB}"/>
              </a:ext>
            </a:extLst>
          </p:cNvPr>
          <p:cNvSpPr txBox="1"/>
          <p:nvPr/>
        </p:nvSpPr>
        <p:spPr>
          <a:xfrm>
            <a:off x="15002031" y="2875870"/>
            <a:ext cx="301885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28,5% </a:t>
            </a:r>
            <a:r>
              <a:rPr lang="ru-RU" sz="2400" dirty="0">
                <a:solidFill>
                  <a:srgbClr val="002060"/>
                </a:solidFill>
              </a:rPr>
              <a:t>затрат на бизнес-аналитиков</a:t>
            </a:r>
          </a:p>
        </p:txBody>
      </p:sp>
      <p:pic>
        <p:nvPicPr>
          <p:cNvPr id="26" name="Рисунок 26" descr="Бейдж сотрудника со сплошной заливкой">
            <a:extLst>
              <a:ext uri="{FF2B5EF4-FFF2-40B4-BE49-F238E27FC236}">
                <a16:creationId xmlns:a16="http://schemas.microsoft.com/office/drawing/2014/main" xmlns="" id="{FC20DA34-B1B0-4C69-B2CB-AFC5F6AB02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122160" y="5733369"/>
            <a:ext cx="914751" cy="96950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4274922-73D3-4B02-ADDD-E65A52A213B6}"/>
              </a:ext>
            </a:extLst>
          </p:cNvPr>
          <p:cNvSpPr txBox="1"/>
          <p:nvPr/>
        </p:nvSpPr>
        <p:spPr>
          <a:xfrm>
            <a:off x="7099174" y="6108927"/>
            <a:ext cx="285346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Сервис по подписке</a:t>
            </a:r>
          </a:p>
        </p:txBody>
      </p:sp>
      <p:pic>
        <p:nvPicPr>
          <p:cNvPr id="28" name="Рисунок 28" descr="Доллар со сплошной заливкой">
            <a:extLst>
              <a:ext uri="{FF2B5EF4-FFF2-40B4-BE49-F238E27FC236}">
                <a16:creationId xmlns:a16="http://schemas.microsoft.com/office/drawing/2014/main" xmlns="" id="{1B16163B-697D-400D-8FF3-7273796139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11297" y="5843588"/>
            <a:ext cx="914751" cy="914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8D0A3EF-8337-45C0-813E-29F441E3E757}"/>
              </a:ext>
            </a:extLst>
          </p:cNvPr>
          <p:cNvSpPr txBox="1"/>
          <p:nvPr/>
        </p:nvSpPr>
        <p:spPr>
          <a:xfrm>
            <a:off x="1895945" y="5925230"/>
            <a:ext cx="417658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Стоимость бизнес-аналитика </a:t>
            </a:r>
            <a:endParaRPr lang="ru-RU" dirty="0"/>
          </a:p>
          <a:p>
            <a:r>
              <a:rPr lang="ru-RU" sz="2800" b="1" dirty="0"/>
              <a:t>~ 80 000 р. в месяц</a:t>
            </a:r>
            <a:endParaRPr lang="ru-RU" sz="2800" b="1"/>
          </a:p>
        </p:txBody>
      </p:sp>
      <p:pic>
        <p:nvPicPr>
          <p:cNvPr id="30" name="Рисунок 20" descr="Деньги со сплошной заливкой">
            <a:extLst>
              <a:ext uri="{FF2B5EF4-FFF2-40B4-BE49-F238E27FC236}">
                <a16:creationId xmlns:a16="http://schemas.microsoft.com/office/drawing/2014/main" xmlns="" id="{9163D38B-6A21-46E7-B24E-F213F493F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89888" y="7478485"/>
            <a:ext cx="933127" cy="9144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717B6FC-00B7-418E-AC66-3018AD213A8C}"/>
              </a:ext>
            </a:extLst>
          </p:cNvPr>
          <p:cNvSpPr txBox="1"/>
          <p:nvPr/>
        </p:nvSpPr>
        <p:spPr>
          <a:xfrm>
            <a:off x="1894512" y="7486650"/>
            <a:ext cx="417658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Стоимость годовой подписки</a:t>
            </a:r>
            <a:endParaRPr lang="ru-RU" dirty="0"/>
          </a:p>
          <a:p>
            <a:r>
              <a:rPr lang="en-US" sz="2800" b="1" dirty="0"/>
              <a:t>14</a:t>
            </a:r>
            <a:r>
              <a:rPr lang="ru-RU" sz="2800" b="1" dirty="0"/>
              <a:t> </a:t>
            </a:r>
            <a:r>
              <a:rPr lang="en-US" sz="2800" b="1" dirty="0"/>
              <a:t>4</a:t>
            </a:r>
            <a:r>
              <a:rPr lang="ru-RU" sz="2800" b="1" dirty="0"/>
              <a:t>00 р. </a:t>
            </a:r>
            <a:r>
              <a:rPr lang="ru-RU" sz="2000" dirty="0"/>
              <a:t>на 1 пользователя</a:t>
            </a:r>
          </a:p>
        </p:txBody>
      </p:sp>
      <p:pic>
        <p:nvPicPr>
          <p:cNvPr id="32" name="Рисунок 22" descr="Монеты со сплошной заливкой">
            <a:extLst>
              <a:ext uri="{FF2B5EF4-FFF2-40B4-BE49-F238E27FC236}">
                <a16:creationId xmlns:a16="http://schemas.microsoft.com/office/drawing/2014/main" xmlns="" id="{3B142E64-965A-4F1A-BD23-ABFFBCA371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83536" y="9146041"/>
            <a:ext cx="914751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FDCFB2B-49EE-403A-BD30-2F9999FFC98C}"/>
              </a:ext>
            </a:extLst>
          </p:cNvPr>
          <p:cNvSpPr txBox="1"/>
          <p:nvPr/>
        </p:nvSpPr>
        <p:spPr>
          <a:xfrm>
            <a:off x="1893045" y="9139917"/>
            <a:ext cx="417658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/>
              <a:t>Экономия</a:t>
            </a:r>
            <a:r>
              <a:rPr lang="en-US" sz="2000" dirty="0"/>
              <a:t> к</a:t>
            </a:r>
            <a:r>
              <a:rPr lang="ru-RU" sz="2000" dirty="0" err="1"/>
              <a:t>омпаниям</a:t>
            </a:r>
            <a:r>
              <a:rPr lang="ru-RU" sz="2000" dirty="0"/>
              <a:t> </a:t>
            </a:r>
            <a:endParaRPr lang="ru-RU" dirty="0"/>
          </a:p>
          <a:p>
            <a:r>
              <a:rPr lang="ru-RU" sz="2800" b="1" dirty="0"/>
              <a:t>273 600 р.</a:t>
            </a:r>
            <a:r>
              <a:rPr lang="ru-RU" sz="2000" dirty="0"/>
              <a:t> в год на одного бизнес-аналитика</a:t>
            </a:r>
            <a:endParaRPr lang="ru-RU"/>
          </a:p>
        </p:txBody>
      </p:sp>
      <p:pic>
        <p:nvPicPr>
          <p:cNvPr id="35" name="Рисунок 35" descr="Портфель со сплошной заливкой">
            <a:extLst>
              <a:ext uri="{FF2B5EF4-FFF2-40B4-BE49-F238E27FC236}">
                <a16:creationId xmlns:a16="http://schemas.microsoft.com/office/drawing/2014/main" xmlns="" id="{083F8392-E398-4E7F-80A6-19BE9826E0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122161" y="7386638"/>
            <a:ext cx="914751" cy="914400"/>
          </a:xfrm>
          <a:prstGeom prst="rect">
            <a:avLst/>
          </a:prstGeom>
        </p:spPr>
      </p:pic>
      <p:pic>
        <p:nvPicPr>
          <p:cNvPr id="36" name="Рисунок 36" descr="Банк со сплошной заливкой">
            <a:extLst>
              <a:ext uri="{FF2B5EF4-FFF2-40B4-BE49-F238E27FC236}">
                <a16:creationId xmlns:a16="http://schemas.microsoft.com/office/drawing/2014/main" xmlns="" id="{DEB0EDCF-ADCD-44AD-A159-95DD445039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6177290" y="9150123"/>
            <a:ext cx="914751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493EB617-2944-4059-9C0F-A21FAA1D3028}"/>
              </a:ext>
            </a:extLst>
          </p:cNvPr>
          <p:cNvSpPr txBox="1"/>
          <p:nvPr/>
        </p:nvSpPr>
        <p:spPr>
          <a:xfrm>
            <a:off x="7169950" y="7211104"/>
            <a:ext cx="4507363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/>
              <a:t>50</a:t>
            </a:r>
            <a:r>
              <a:rPr lang="ru-RU" sz="2000" dirty="0"/>
              <a:t> компаний с количеством аналитиков </a:t>
            </a:r>
            <a:r>
              <a:rPr lang="ru-RU" sz="2800" b="1" dirty="0"/>
              <a:t>20-50</a:t>
            </a:r>
            <a:r>
              <a:rPr lang="ru-RU" sz="2000" dirty="0"/>
              <a:t> человек </a:t>
            </a:r>
            <a:endParaRPr lang="ru-RU"/>
          </a:p>
          <a:p>
            <a:r>
              <a:rPr lang="ru-RU" sz="2000" dirty="0"/>
              <a:t>в первый год</a:t>
            </a:r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370C640-BC3B-4C42-AD1C-456C2E940D46}"/>
              </a:ext>
            </a:extLst>
          </p:cNvPr>
          <p:cNvSpPr txBox="1"/>
          <p:nvPr/>
        </p:nvSpPr>
        <p:spPr>
          <a:xfrm>
            <a:off x="7247068" y="9360354"/>
            <a:ext cx="33680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/>
              <a:t>21</a:t>
            </a:r>
            <a:r>
              <a:rPr lang="ru-RU" sz="2800" b="1" dirty="0"/>
              <a:t>,6 млн. р</a:t>
            </a:r>
            <a:r>
              <a:rPr lang="ru-RU" sz="2800" dirty="0"/>
              <a:t>.</a:t>
            </a:r>
            <a:r>
              <a:rPr lang="ru-RU" sz="2000" dirty="0"/>
              <a:t> выручки</a:t>
            </a:r>
          </a:p>
        </p:txBody>
      </p:sp>
      <p:pic>
        <p:nvPicPr>
          <p:cNvPr id="39" name="Рисунок 26" descr="Бейдж сотрудника со сплошной заливкой">
            <a:extLst>
              <a:ext uri="{FF2B5EF4-FFF2-40B4-BE49-F238E27FC236}">
                <a16:creationId xmlns:a16="http://schemas.microsoft.com/office/drawing/2014/main" xmlns="" id="{09F208FC-BCC6-4454-BD1A-ED7CD107C9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3011072" y="5568042"/>
            <a:ext cx="914751" cy="96950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60F9B5A-5445-4E84-B623-005A667945DA}"/>
              </a:ext>
            </a:extLst>
          </p:cNvPr>
          <p:cNvSpPr txBox="1"/>
          <p:nvPr/>
        </p:nvSpPr>
        <p:spPr>
          <a:xfrm>
            <a:off x="14024407" y="5943600"/>
            <a:ext cx="285346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Сервис по подписке</a:t>
            </a:r>
          </a:p>
        </p:txBody>
      </p:sp>
      <p:pic>
        <p:nvPicPr>
          <p:cNvPr id="41" name="Рисунок 28" descr="Доллар со сплошной заливкой">
            <a:extLst>
              <a:ext uri="{FF2B5EF4-FFF2-40B4-BE49-F238E27FC236}">
                <a16:creationId xmlns:a16="http://schemas.microsoft.com/office/drawing/2014/main" xmlns="" id="{AFB6FF24-AD1C-4988-896A-47934EAC6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2957936" y="6945767"/>
            <a:ext cx="914751" cy="9144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A16722F-D93C-42B4-9195-DF96422A4C77}"/>
              </a:ext>
            </a:extLst>
          </p:cNvPr>
          <p:cNvSpPr txBox="1"/>
          <p:nvPr/>
        </p:nvSpPr>
        <p:spPr>
          <a:xfrm>
            <a:off x="14023826" y="7045778"/>
            <a:ext cx="417658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Стоимость бизнес-аналитика </a:t>
            </a:r>
            <a:endParaRPr lang="ru-RU" dirty="0"/>
          </a:p>
          <a:p>
            <a:r>
              <a:rPr lang="en-US" sz="2800" b="1" dirty="0"/>
              <a:t>$80</a:t>
            </a:r>
            <a:r>
              <a:rPr lang="ru-RU" sz="2800" b="1" dirty="0"/>
              <a:t> </a:t>
            </a:r>
            <a:r>
              <a:rPr lang="en-US" sz="2800" b="1" dirty="0"/>
              <a:t>000 </a:t>
            </a:r>
            <a:r>
              <a:rPr lang="ru-RU" sz="2800" b="1" dirty="0"/>
              <a:t>в год</a:t>
            </a:r>
            <a:endParaRPr lang="ru-RU" b="1" dirty="0"/>
          </a:p>
        </p:txBody>
      </p:sp>
      <p:pic>
        <p:nvPicPr>
          <p:cNvPr id="43" name="Рисунок 20" descr="Деньги со сплошной заливкой">
            <a:extLst>
              <a:ext uri="{FF2B5EF4-FFF2-40B4-BE49-F238E27FC236}">
                <a16:creationId xmlns:a16="http://schemas.microsoft.com/office/drawing/2014/main" xmlns="" id="{520743B4-BB8A-4040-B645-3EB727A53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2954911" y="8323489"/>
            <a:ext cx="933127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BC602C38-CB68-44C8-819B-CC5C8894C1BB}"/>
              </a:ext>
            </a:extLst>
          </p:cNvPr>
          <p:cNvSpPr txBox="1"/>
          <p:nvPr/>
        </p:nvSpPr>
        <p:spPr>
          <a:xfrm>
            <a:off x="14059111" y="8331654"/>
            <a:ext cx="4176581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Стоимость годовой подписки</a:t>
            </a:r>
            <a:endParaRPr lang="ru-RU" dirty="0"/>
          </a:p>
          <a:p>
            <a:r>
              <a:rPr lang="en-US" sz="2800" b="1" dirty="0"/>
              <a:t>$</a:t>
            </a:r>
            <a:r>
              <a:rPr lang="ru-RU" sz="2800" b="1" dirty="0"/>
              <a:t>1200</a:t>
            </a:r>
            <a:r>
              <a:rPr lang="ru-RU" sz="2800" dirty="0"/>
              <a:t> </a:t>
            </a:r>
            <a:r>
              <a:rPr lang="ru-RU" sz="2000" dirty="0"/>
              <a:t>на 1 пользователя</a:t>
            </a:r>
          </a:p>
          <a:p>
            <a:endParaRPr lang="ru-RU"/>
          </a:p>
        </p:txBody>
      </p:sp>
      <p:pic>
        <p:nvPicPr>
          <p:cNvPr id="45" name="Рисунок 35" descr="Портфель со сплошной заливкой">
            <a:extLst>
              <a:ext uri="{FF2B5EF4-FFF2-40B4-BE49-F238E27FC236}">
                <a16:creationId xmlns:a16="http://schemas.microsoft.com/office/drawing/2014/main" xmlns="" id="{11F65072-0949-4D0F-BDF8-333790D242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2955942" y="9719583"/>
            <a:ext cx="914751" cy="9144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85B821A4-7398-4432-903B-9B607ED3965A}"/>
              </a:ext>
            </a:extLst>
          </p:cNvPr>
          <p:cNvSpPr txBox="1"/>
          <p:nvPr/>
        </p:nvSpPr>
        <p:spPr>
          <a:xfrm>
            <a:off x="14116291" y="9837965"/>
            <a:ext cx="39009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Выход на рынок планируется со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192116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94734" y="2409680"/>
            <a:ext cx="13672928" cy="2007281"/>
          </a:xfrm>
        </p:spPr>
        <p:txBody>
          <a:bodyPr lIns="0" tIns="0" rIns="0" bIns="0" anchor="t"/>
          <a:lstStyle/>
          <a:p>
            <a:r>
              <a:rPr lang="ru-RU" sz="3200" dirty="0">
                <a:cs typeface="Arial"/>
              </a:rPr>
              <a:t>У нас есть технологический задел в виде </a:t>
            </a:r>
            <a:r>
              <a:rPr lang="ru-RU" sz="3200" b="1" dirty="0" err="1">
                <a:cs typeface="Arial"/>
              </a:rPr>
              <a:t>low-code</a:t>
            </a:r>
            <a:r>
              <a:rPr lang="ru-RU" sz="3200" b="1" dirty="0">
                <a:cs typeface="Arial"/>
              </a:rPr>
              <a:t> платформы </a:t>
            </a:r>
            <a:r>
              <a:rPr lang="ru-RU" sz="3200" b="1" dirty="0" err="1">
                <a:cs typeface="Arial"/>
              </a:rPr>
              <a:t>Flexberry</a:t>
            </a:r>
            <a:r>
              <a:rPr lang="en-US" sz="3200" dirty="0">
                <a:cs typeface="Arial"/>
              </a:rPr>
              <a:t>  (</a:t>
            </a:r>
            <a:r>
              <a:rPr lang="ru-RU" sz="3200" dirty="0">
                <a:cs typeface="Arial"/>
                <a:hlinkClick r:id="rId2"/>
              </a:rPr>
              <a:t>https://flexberry.net</a:t>
            </a:r>
            <a:r>
              <a:rPr lang="en-US" sz="3200" dirty="0">
                <a:cs typeface="Arial"/>
              </a:rPr>
              <a:t>)</a:t>
            </a:r>
            <a:r>
              <a:rPr lang="ru-RU" sz="3200" dirty="0">
                <a:cs typeface="Arial"/>
              </a:rPr>
              <a:t>, позволяющей на основе метамодели получать </a:t>
            </a:r>
            <a:r>
              <a:rPr lang="ru-RU" sz="3200">
                <a:cs typeface="Arial"/>
              </a:rPr>
              <a:t>готовую первую версию</a:t>
            </a:r>
            <a:r>
              <a:rPr lang="ru-RU" sz="3200" dirty="0">
                <a:cs typeface="Arial"/>
              </a:rPr>
              <a:t> работающего приложения. </a:t>
            </a:r>
          </a:p>
        </p:txBody>
      </p:sp>
      <p:pic>
        <p:nvPicPr>
          <p:cNvPr id="20" name="Рисунок 20">
            <a:extLst>
              <a:ext uri="{FF2B5EF4-FFF2-40B4-BE49-F238E27FC236}">
                <a16:creationId xmlns:a16="http://schemas.microsoft.com/office/drawing/2014/main" xmlns="" id="{BA31D976-D0A3-437A-ABAF-5B9014AA4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801" y="2263848"/>
            <a:ext cx="2743200" cy="2305809"/>
          </a:xfrm>
          <a:prstGeom prst="rect">
            <a:avLst/>
          </a:prstGeom>
        </p:spPr>
      </p:pic>
      <p:sp>
        <p:nvSpPr>
          <p:cNvPr id="23" name="Текст 11">
            <a:extLst>
              <a:ext uri="{FF2B5EF4-FFF2-40B4-BE49-F238E27FC236}">
                <a16:creationId xmlns:a16="http://schemas.microsoft.com/office/drawing/2014/main" xmlns="" id="{6A07C4DA-D4F0-43CF-B081-A2EE3E6C8AA8}"/>
              </a:ext>
            </a:extLst>
          </p:cNvPr>
          <p:cNvSpPr txBox="1">
            <a:spLocks/>
          </p:cNvSpPr>
          <p:nvPr/>
        </p:nvSpPr>
        <p:spPr>
          <a:xfrm>
            <a:off x="5200119" y="5317527"/>
            <a:ext cx="13489161" cy="1768475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>
                <a:cs typeface="Arial"/>
              </a:rPr>
              <a:t>ИИ-ассистент реализуется в виде </a:t>
            </a:r>
            <a:r>
              <a:rPr lang="ru-RU" sz="3200" b="1" dirty="0">
                <a:cs typeface="Arial"/>
              </a:rPr>
              <a:t>MVP</a:t>
            </a:r>
            <a:r>
              <a:rPr lang="ru-RU" sz="3200" dirty="0">
                <a:cs typeface="Arial"/>
              </a:rPr>
              <a:t>, есть реализация базовых функций, которые можно продемонстрировать по заявке.</a:t>
            </a:r>
          </a:p>
        </p:txBody>
      </p:sp>
      <p:sp>
        <p:nvSpPr>
          <p:cNvPr id="25" name="Текст 11">
            <a:extLst>
              <a:ext uri="{FF2B5EF4-FFF2-40B4-BE49-F238E27FC236}">
                <a16:creationId xmlns:a16="http://schemas.microsoft.com/office/drawing/2014/main" xmlns="" id="{E7B8E29E-2215-4BC3-A0D6-2B3D308283A9}"/>
              </a:ext>
            </a:extLst>
          </p:cNvPr>
          <p:cNvSpPr txBox="1">
            <a:spLocks/>
          </p:cNvSpPr>
          <p:nvPr/>
        </p:nvSpPr>
        <p:spPr>
          <a:xfrm>
            <a:off x="5200120" y="8219930"/>
            <a:ext cx="13838318" cy="1768476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>
                <a:cs typeface="Arial"/>
              </a:rPr>
              <a:t>Для подтверждения идеи проекта (или её трансформации) мы</a:t>
            </a:r>
            <a:r>
              <a:rPr lang="en-US" sz="3200" dirty="0">
                <a:cs typeface="Arial"/>
              </a:rPr>
              <a:t> </a:t>
            </a:r>
            <a:r>
              <a:rPr lang="ru-RU" sz="3200" dirty="0">
                <a:cs typeface="Arial"/>
              </a:rPr>
              <a:t>активно проводим</a:t>
            </a:r>
            <a:r>
              <a:rPr lang="en-US" sz="3200" dirty="0">
                <a:cs typeface="Arial"/>
              </a:rPr>
              <a:t> </a:t>
            </a:r>
            <a:r>
              <a:rPr lang="en-US" sz="3200" b="1" dirty="0" err="1">
                <a:cs typeface="Arial"/>
              </a:rPr>
              <a:t>CustDev</a:t>
            </a:r>
            <a:r>
              <a:rPr lang="en-US" sz="3200" b="1" dirty="0">
                <a:cs typeface="Arial"/>
              </a:rPr>
              <a:t>-</a:t>
            </a:r>
            <a:r>
              <a:rPr lang="ru-RU" sz="3200" b="1" dirty="0">
                <a:cs typeface="Arial"/>
              </a:rPr>
              <a:t>интервью</a:t>
            </a:r>
            <a:r>
              <a:rPr lang="ru-RU" sz="3200" dirty="0">
                <a:cs typeface="Arial"/>
              </a:rPr>
              <a:t> как среди отечественных бизнес-аналитиков, так и среди зарубежных.</a:t>
            </a:r>
            <a:endParaRPr lang="ru-RU" dirty="0"/>
          </a:p>
        </p:txBody>
      </p:sp>
      <p:pic>
        <p:nvPicPr>
          <p:cNvPr id="29" name="Рисунок 29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FA99250-DA0E-4E51-B5B8-E761D8712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629861" y="7607754"/>
            <a:ext cx="2584066" cy="2051957"/>
          </a:xfrm>
          <a:prstGeom prst="rect">
            <a:avLst/>
          </a:prstGeom>
        </p:spPr>
      </p:pic>
      <p:pic>
        <p:nvPicPr>
          <p:cNvPr id="32" name="Рисунок 32" descr="Монитор со сплошной заливкой">
            <a:extLst>
              <a:ext uri="{FF2B5EF4-FFF2-40B4-BE49-F238E27FC236}">
                <a16:creationId xmlns:a16="http://schemas.microsoft.com/office/drawing/2014/main" xmlns="" id="{2993C05A-4205-4BFF-BA38-26F55752E7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05782" y="5145540"/>
            <a:ext cx="1888715" cy="18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1081" y="3014349"/>
            <a:ext cx="4134612" cy="2103120"/>
          </a:xfrm>
        </p:spPr>
        <p:txBody>
          <a:bodyPr lIns="0" tIns="0" rIns="0" bIns="0" anchor="t"/>
          <a:lstStyle/>
          <a:p>
            <a:pPr marL="358775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20B0604020202020204" pitchFamily="34" charset="0"/>
              <a:buChar char="ü"/>
            </a:pPr>
            <a:r>
              <a:rPr lang="ru-RU" dirty="0"/>
              <a:t>Проектирование и разработка ПО </a:t>
            </a:r>
            <a:endParaRPr lang="ru-RU" dirty="0">
              <a:cs typeface="Arial" panose="020B0604020202020204"/>
            </a:endParaRPr>
          </a:p>
          <a:p>
            <a:pPr marL="358775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20B0604020202020204" pitchFamily="34" charset="0"/>
              <a:buChar char="ü"/>
            </a:pPr>
            <a:r>
              <a:rPr lang="ru-RU" dirty="0"/>
              <a:t>Управление проектами </a:t>
            </a:r>
            <a:endParaRPr lang="ru-RU" dirty="0">
              <a:cs typeface="Arial" panose="020B0604020202020204"/>
            </a:endParaRPr>
          </a:p>
          <a:p>
            <a:pPr marL="358775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20B0604020202020204" pitchFamily="34" charset="0"/>
              <a:buChar char="ü"/>
            </a:pPr>
            <a:r>
              <a:rPr lang="ru-RU" dirty="0"/>
              <a:t>Проведение </a:t>
            </a:r>
            <a:r>
              <a:rPr lang="ru-RU" dirty="0" err="1"/>
              <a:t>CustDev</a:t>
            </a:r>
            <a:r>
              <a:rPr lang="ru-RU" dirty="0"/>
              <a:t>-интервью</a:t>
            </a:r>
            <a:endParaRPr lang="ru-RU" dirty="0">
              <a:cs typeface="Arial" panose="020B0604020202020204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1081" y="2374269"/>
            <a:ext cx="4653312" cy="438912"/>
          </a:xfrm>
        </p:spPr>
        <p:txBody>
          <a:bodyPr lIns="0" tIns="0" rIns="0" bIns="0" anchor="t"/>
          <a:lstStyle/>
          <a:p>
            <a:r>
              <a:rPr lang="ru-RU" dirty="0"/>
              <a:t>Братчиков Игорь</a:t>
            </a:r>
            <a:r>
              <a:rPr lang="ru-RU"/>
              <a:t> (CEO)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4914" y="2004019"/>
            <a:ext cx="3803832" cy="2103120"/>
          </a:xfrm>
        </p:spPr>
        <p:txBody>
          <a:bodyPr lIns="0" tIns="0" rIns="0" bIns="0" anchor="t"/>
          <a:lstStyle/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Разработка ПО 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Работа с Big Data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 err="1"/>
              <a:t>DevOps</a:t>
            </a:r>
            <a:endParaRPr lang="ru-RU" dirty="0">
              <a:cs typeface="Arial" panose="020B0604020202020204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1363939"/>
            <a:ext cx="4563881" cy="438912"/>
          </a:xfrm>
        </p:spPr>
        <p:txBody>
          <a:bodyPr lIns="0" tIns="0" rIns="0" bIns="0" anchor="t"/>
          <a:lstStyle/>
          <a:p>
            <a:r>
              <a:rPr lang="ru-RU" dirty="0"/>
              <a:t>Черепанов Федор </a:t>
            </a:r>
            <a:r>
              <a:rPr lang="ru-RU"/>
              <a:t>(CTO)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11221" y="7295987"/>
            <a:ext cx="4134612" cy="2103120"/>
          </a:xfrm>
        </p:spPr>
        <p:txBody>
          <a:bodyPr lIns="0" tIns="0" rIns="0" bIns="0" anchor="t"/>
          <a:lstStyle/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Управление требованиями 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Моделирование бизнес-процессов 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Проектирование ИС</a:t>
            </a:r>
            <a:endParaRPr lang="ru-RU" dirty="0">
              <a:cs typeface="Arial" panose="020B0604020202020204"/>
            </a:endParaRP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311221" y="6655907"/>
            <a:ext cx="4134612" cy="438912"/>
          </a:xfrm>
        </p:spPr>
        <p:txBody>
          <a:bodyPr/>
          <a:lstStyle/>
          <a:p>
            <a:r>
              <a:rPr lang="ru-RU" dirty="0"/>
              <a:t>Чащина Ксения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346910" y="8782417"/>
            <a:ext cx="4134612" cy="2103120"/>
          </a:xfrm>
        </p:spPr>
        <p:txBody>
          <a:bodyPr lIns="0" tIns="0" rIns="0" bIns="0" anchor="t"/>
          <a:lstStyle/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Онтологический инжиниринг</a:t>
            </a:r>
            <a:endParaRPr lang="ru-RU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Разработка ПО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Font typeface="Wingdings" panose="020B0604020202020204" pitchFamily="34" charset="0"/>
              <a:buChar char="ü"/>
            </a:pPr>
            <a:r>
              <a:rPr lang="ru-RU" dirty="0"/>
              <a:t>Преподавание в области </a:t>
            </a:r>
            <a:r>
              <a:rPr lang="ru-RU" dirty="0" err="1"/>
              <a:t>computer</a:t>
            </a:r>
            <a:r>
              <a:rPr lang="ru-RU" dirty="0"/>
              <a:t> </a:t>
            </a:r>
            <a:r>
              <a:rPr lang="ru-RU" dirty="0" err="1"/>
              <a:t>science</a:t>
            </a:r>
            <a:endParaRPr lang="ru-RU" dirty="0">
              <a:cs typeface="Arial" panose="020B0604020202020204"/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46910" y="8142336"/>
            <a:ext cx="4134612" cy="438912"/>
          </a:xfrm>
        </p:spPr>
        <p:txBody>
          <a:bodyPr/>
          <a:lstStyle/>
          <a:p>
            <a:r>
              <a:rPr lang="ru-RU" dirty="0"/>
              <a:t>Леонтьева Таисия</a:t>
            </a:r>
          </a:p>
        </p:txBody>
      </p:sp>
      <p:sp>
        <p:nvSpPr>
          <p:cNvPr id="63" name="Текст 21">
            <a:extLst>
              <a:ext uri="{FF2B5EF4-FFF2-40B4-BE49-F238E27FC236}">
                <a16:creationId xmlns:a16="http://schemas.microsoft.com/office/drawing/2014/main" xmlns="" id="{7816D1A9-61A8-4B3C-ACAB-C9B7F23DEA2E}"/>
              </a:ext>
            </a:extLst>
          </p:cNvPr>
          <p:cNvSpPr txBox="1">
            <a:spLocks/>
          </p:cNvSpPr>
          <p:nvPr/>
        </p:nvSpPr>
        <p:spPr>
          <a:xfrm>
            <a:off x="873510" y="7430566"/>
            <a:ext cx="4134612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42900" fontAlgn="base">
              <a:lnSpc>
                <a:spcPct val="150000"/>
              </a:lnSpc>
              <a:spcBef>
                <a:spcPts val="0"/>
              </a:spcBef>
              <a:buClrTx/>
              <a:buFont typeface="Wingdings" panose="020B0604020202020204" pitchFamily="34" charset="0"/>
              <a:buChar char="ü"/>
            </a:pPr>
            <a:r>
              <a:rPr lang="ru-RU" dirty="0"/>
              <a:t>Написание документации</a:t>
            </a:r>
            <a:endParaRPr lang="ru-RU" dirty="0">
              <a:cs typeface="Arial"/>
            </a:endParaRPr>
          </a:p>
          <a:p>
            <a:pPr marL="358775" indent="-342900" fontAlgn="base">
              <a:lnSpc>
                <a:spcPct val="150000"/>
              </a:lnSpc>
              <a:spcBef>
                <a:spcPts val="0"/>
              </a:spcBef>
              <a:buClrTx/>
              <a:buFont typeface="Wingdings" panose="020B0604020202020204" pitchFamily="34" charset="0"/>
              <a:buChar char="ü"/>
            </a:pPr>
            <a:r>
              <a:rPr lang="ru-RU" dirty="0"/>
              <a:t>Поддержка пользователей</a:t>
            </a:r>
            <a:endParaRPr lang="ru-RU" dirty="0">
              <a:cs typeface="Arial"/>
            </a:endParaRPr>
          </a:p>
          <a:p>
            <a:pPr marL="358775" indent="-342900" fontAlgn="base">
              <a:lnSpc>
                <a:spcPct val="150000"/>
              </a:lnSpc>
              <a:spcBef>
                <a:spcPts val="0"/>
              </a:spcBef>
              <a:buClrTx/>
              <a:buFont typeface="Wingdings" panose="020B0604020202020204" pitchFamily="34" charset="0"/>
              <a:buChar char="ü"/>
            </a:pPr>
            <a:r>
              <a:rPr lang="ru-RU" dirty="0"/>
              <a:t>Разработка ПО</a:t>
            </a:r>
            <a:endParaRPr lang="ru-RU" dirty="0">
              <a:cs typeface="Arial"/>
            </a:endParaRPr>
          </a:p>
        </p:txBody>
      </p:sp>
      <p:sp>
        <p:nvSpPr>
          <p:cNvPr id="64" name="Текст 23">
            <a:extLst>
              <a:ext uri="{FF2B5EF4-FFF2-40B4-BE49-F238E27FC236}">
                <a16:creationId xmlns:a16="http://schemas.microsoft.com/office/drawing/2014/main" xmlns="" id="{BEED355B-9AE3-4B1F-A126-F37B2020CD6B}"/>
              </a:ext>
            </a:extLst>
          </p:cNvPr>
          <p:cNvSpPr txBox="1">
            <a:spLocks/>
          </p:cNvSpPr>
          <p:nvPr/>
        </p:nvSpPr>
        <p:spPr>
          <a:xfrm>
            <a:off x="873510" y="6790486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Братчикова Анастасия</a:t>
            </a:r>
          </a:p>
        </p:txBody>
      </p:sp>
      <p:sp>
        <p:nvSpPr>
          <p:cNvPr id="65" name="Текст 24">
            <a:extLst>
              <a:ext uri="{FF2B5EF4-FFF2-40B4-BE49-F238E27FC236}">
                <a16:creationId xmlns:a16="http://schemas.microsoft.com/office/drawing/2014/main" xmlns="" id="{49AE5C7D-3254-44AC-BD4D-130AABDB1C79}"/>
              </a:ext>
            </a:extLst>
          </p:cNvPr>
          <p:cNvSpPr txBox="1">
            <a:spLocks/>
          </p:cNvSpPr>
          <p:nvPr/>
        </p:nvSpPr>
        <p:spPr>
          <a:xfrm>
            <a:off x="5641433" y="8826660"/>
            <a:ext cx="4428638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Формализация бизнес-требований </a:t>
            </a:r>
            <a:endParaRPr lang="ru-RU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Проектирование ИС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Постановка задач на реализацию</a:t>
            </a:r>
            <a:endParaRPr lang="ru-RU" dirty="0">
              <a:cs typeface="Arial" panose="020B0604020202020204"/>
            </a:endParaRPr>
          </a:p>
        </p:txBody>
      </p:sp>
      <p:sp>
        <p:nvSpPr>
          <p:cNvPr id="66" name="Текст 26">
            <a:extLst>
              <a:ext uri="{FF2B5EF4-FFF2-40B4-BE49-F238E27FC236}">
                <a16:creationId xmlns:a16="http://schemas.microsoft.com/office/drawing/2014/main" xmlns="" id="{691060B4-C79A-4F1C-B575-8EB9CD0DADDA}"/>
              </a:ext>
            </a:extLst>
          </p:cNvPr>
          <p:cNvSpPr txBox="1">
            <a:spLocks/>
          </p:cNvSpPr>
          <p:nvPr/>
        </p:nvSpPr>
        <p:spPr>
          <a:xfrm>
            <a:off x="5659810" y="8186580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Карякина Дарья </a:t>
            </a:r>
          </a:p>
        </p:txBody>
      </p:sp>
      <p:sp>
        <p:nvSpPr>
          <p:cNvPr id="67" name="Текст 27">
            <a:extLst>
              <a:ext uri="{FF2B5EF4-FFF2-40B4-BE49-F238E27FC236}">
                <a16:creationId xmlns:a16="http://schemas.microsoft.com/office/drawing/2014/main" xmlns="" id="{3DBDD035-E77F-4AAF-83A9-34D53E9D8C7C}"/>
              </a:ext>
            </a:extLst>
          </p:cNvPr>
          <p:cNvSpPr txBox="1">
            <a:spLocks/>
          </p:cNvSpPr>
          <p:nvPr/>
        </p:nvSpPr>
        <p:spPr>
          <a:xfrm>
            <a:off x="10721760" y="2048262"/>
            <a:ext cx="4134612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Управление бизнесом</a:t>
            </a:r>
            <a:endParaRPr lang="ru-RU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Управление проектами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Развитие команд</a:t>
            </a:r>
            <a:endParaRPr lang="ru-RU" dirty="0">
              <a:cs typeface="Arial" panose="020B0604020202020204"/>
            </a:endParaRPr>
          </a:p>
        </p:txBody>
      </p:sp>
      <p:sp>
        <p:nvSpPr>
          <p:cNvPr id="68" name="Текст 29">
            <a:extLst>
              <a:ext uri="{FF2B5EF4-FFF2-40B4-BE49-F238E27FC236}">
                <a16:creationId xmlns:a16="http://schemas.microsoft.com/office/drawing/2014/main" xmlns="" id="{A9AF76D7-C3A6-45DA-8BD8-3A5B5E161B4C}"/>
              </a:ext>
            </a:extLst>
          </p:cNvPr>
          <p:cNvSpPr txBox="1">
            <a:spLocks/>
          </p:cNvSpPr>
          <p:nvPr/>
        </p:nvSpPr>
        <p:spPr>
          <a:xfrm>
            <a:off x="10721760" y="1334703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Щепин Игорь</a:t>
            </a:r>
          </a:p>
        </p:txBody>
      </p:sp>
      <p:sp>
        <p:nvSpPr>
          <p:cNvPr id="69" name="Текст 30">
            <a:extLst>
              <a:ext uri="{FF2B5EF4-FFF2-40B4-BE49-F238E27FC236}">
                <a16:creationId xmlns:a16="http://schemas.microsoft.com/office/drawing/2014/main" xmlns="" id="{25C68E6E-21C2-4217-A7D9-0CC908D3D151}"/>
              </a:ext>
            </a:extLst>
          </p:cNvPr>
          <p:cNvSpPr txBox="1">
            <a:spLocks/>
          </p:cNvSpPr>
          <p:nvPr/>
        </p:nvSpPr>
        <p:spPr>
          <a:xfrm>
            <a:off x="14975135" y="2893265"/>
            <a:ext cx="4134612" cy="2103120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Проектирование и анализ 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Фасилитация командной работы</a:t>
            </a:r>
            <a:endParaRPr lang="ru-RU" dirty="0">
              <a:cs typeface="Arial" panose="020B0604020202020204"/>
            </a:endParaRPr>
          </a:p>
          <a:p>
            <a:pPr marL="358775" indent="-342900">
              <a:lnSpc>
                <a:spcPct val="150000"/>
              </a:lnSpc>
              <a:buClrTx/>
              <a:buFont typeface="Wingdings" panose="020B0604020202020204" pitchFamily="34" charset="0"/>
              <a:buChar char="ü"/>
            </a:pPr>
            <a:r>
              <a:rPr lang="ru-RU" dirty="0"/>
              <a:t>Переговоры и публичные выступления</a:t>
            </a:r>
            <a:endParaRPr lang="ru-RU" dirty="0">
              <a:cs typeface="Arial" panose="020B0604020202020204"/>
            </a:endParaRPr>
          </a:p>
        </p:txBody>
      </p:sp>
      <p:sp>
        <p:nvSpPr>
          <p:cNvPr id="70" name="Текст 32">
            <a:extLst>
              <a:ext uri="{FF2B5EF4-FFF2-40B4-BE49-F238E27FC236}">
                <a16:creationId xmlns:a16="http://schemas.microsoft.com/office/drawing/2014/main" xmlns="" id="{98409CDC-ADF1-4A49-9C51-60C3FEA7A6DE}"/>
              </a:ext>
            </a:extLst>
          </p:cNvPr>
          <p:cNvSpPr txBox="1">
            <a:spLocks/>
          </p:cNvSpPr>
          <p:nvPr/>
        </p:nvSpPr>
        <p:spPr>
          <a:xfrm>
            <a:off x="14975135" y="2253185"/>
            <a:ext cx="4653312" cy="438912"/>
          </a:xfrm>
          <a:prstGeom prst="rect">
            <a:avLst/>
          </a:prstGeom>
        </p:spPr>
        <p:txBody>
          <a:bodyPr lIns="0" tIns="0" rIns="0" bIns="0" anchor="t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err="1"/>
              <a:t>Гадиатулин</a:t>
            </a:r>
            <a:r>
              <a:rPr lang="ru-RU" dirty="0"/>
              <a:t> Роман</a:t>
            </a:r>
            <a:r>
              <a:rPr lang="ru-RU"/>
              <a:t> (CMO)</a:t>
            </a:r>
            <a:endParaRPr lang="ru-RU" dirty="0"/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5B94301A-2C99-419F-B133-635CE44EE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208" y="3107825"/>
            <a:ext cx="7404432" cy="55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0300" y="2372941"/>
            <a:ext cx="8793162" cy="7554912"/>
          </a:xfrm>
        </p:spPr>
        <p:txBody>
          <a:bodyPr/>
          <a:lstStyle/>
          <a:p>
            <a:r>
              <a:rPr lang="ru-RU" sz="3200" b="1" dirty="0">
                <a:cs typeface="Arial"/>
              </a:rPr>
              <a:t>Этап 1</a:t>
            </a:r>
            <a:r>
              <a:rPr lang="en-US" sz="3200" b="1" dirty="0">
                <a:cs typeface="Arial"/>
              </a:rPr>
              <a:t>: 05.2021-08.2021</a:t>
            </a:r>
            <a:endParaRPr lang="ru-RU" sz="3200" b="1" dirty="0">
              <a:cs typeface="Arial"/>
            </a:endParaRPr>
          </a:p>
          <a:p>
            <a:r>
              <a:rPr lang="ru-RU" sz="3200" dirty="0">
                <a:cs typeface="Arial"/>
              </a:rPr>
              <a:t>Подтверждение востребованности продукта</a:t>
            </a:r>
            <a:r>
              <a:rPr lang="en-US" sz="3200" dirty="0">
                <a:cs typeface="Arial"/>
              </a:rPr>
              <a:t> </a:t>
            </a:r>
            <a:r>
              <a:rPr lang="ru-RU" sz="3200" dirty="0">
                <a:cs typeface="Arial"/>
              </a:rPr>
              <a:t>и подстройка идеи за счёт </a:t>
            </a:r>
            <a:r>
              <a:rPr lang="en-US" sz="3200" dirty="0" err="1">
                <a:cs typeface="Arial"/>
              </a:rPr>
              <a:t>CustDev</a:t>
            </a:r>
            <a:endParaRPr lang="en-US" sz="3200" dirty="0">
              <a:cs typeface="Arial"/>
            </a:endParaRPr>
          </a:p>
          <a:p>
            <a:endParaRPr lang="ru-RU" sz="3200" dirty="0">
              <a:cs typeface="Arial"/>
            </a:endParaRPr>
          </a:p>
          <a:p>
            <a:r>
              <a:rPr lang="ru-RU" sz="3200" b="1" dirty="0">
                <a:cs typeface="Arial"/>
              </a:rPr>
              <a:t>Этап 2</a:t>
            </a:r>
            <a:r>
              <a:rPr lang="en-US" sz="3200" b="1" dirty="0">
                <a:cs typeface="Arial"/>
              </a:rPr>
              <a:t>: 09.2021-12.2021</a:t>
            </a:r>
            <a:endParaRPr lang="ru-RU" sz="3200" b="1" dirty="0">
              <a:cs typeface="Arial"/>
            </a:endParaRPr>
          </a:p>
          <a:p>
            <a:r>
              <a:rPr lang="ru-RU" sz="3200" dirty="0">
                <a:cs typeface="Arial"/>
              </a:rPr>
              <a:t>Реализация </a:t>
            </a:r>
            <a:r>
              <a:rPr lang="en-US" sz="3200" dirty="0">
                <a:cs typeface="Arial"/>
              </a:rPr>
              <a:t>MVP </a:t>
            </a:r>
            <a:r>
              <a:rPr lang="ru-RU" sz="3200" dirty="0">
                <a:cs typeface="Arial"/>
              </a:rPr>
              <a:t>и пилотное внедрение</a:t>
            </a:r>
            <a:endParaRPr lang="en-US" sz="3200" dirty="0">
              <a:cs typeface="Arial"/>
            </a:endParaRPr>
          </a:p>
          <a:p>
            <a:endParaRPr lang="ru-RU" sz="3200" dirty="0">
              <a:cs typeface="Arial"/>
            </a:endParaRPr>
          </a:p>
          <a:p>
            <a:r>
              <a:rPr lang="ru-RU" sz="3200" b="1" dirty="0">
                <a:cs typeface="Arial"/>
              </a:rPr>
              <a:t>Этап 3</a:t>
            </a:r>
            <a:r>
              <a:rPr lang="en-US" sz="3200" b="1" dirty="0">
                <a:cs typeface="Arial"/>
              </a:rPr>
              <a:t>: 01.2022-06.2022</a:t>
            </a:r>
            <a:endParaRPr lang="ru-RU" sz="3200" b="1" dirty="0">
              <a:cs typeface="Arial"/>
            </a:endParaRPr>
          </a:p>
          <a:p>
            <a:r>
              <a:rPr lang="ru-RU" sz="3200" dirty="0">
                <a:cs typeface="Arial"/>
              </a:rPr>
              <a:t>Реализация полнофункционального сервиса, начало продаж на отечественном рынке</a:t>
            </a:r>
            <a:endParaRPr lang="en-US" sz="3200" dirty="0">
              <a:cs typeface="Arial"/>
            </a:endParaRPr>
          </a:p>
          <a:p>
            <a:endParaRPr lang="ru-RU" sz="3200" dirty="0">
              <a:cs typeface="Arial"/>
            </a:endParaRPr>
          </a:p>
          <a:p>
            <a:r>
              <a:rPr lang="ru-RU" sz="3200" b="1" dirty="0">
                <a:cs typeface="Arial"/>
              </a:rPr>
              <a:t>Этап 4</a:t>
            </a:r>
            <a:r>
              <a:rPr lang="en-US" sz="3200" b="1" dirty="0">
                <a:cs typeface="Arial"/>
              </a:rPr>
              <a:t>: 07.2022-12.2022</a:t>
            </a:r>
            <a:endParaRPr lang="ru-RU" sz="3200" b="1" dirty="0">
              <a:cs typeface="Arial"/>
            </a:endParaRPr>
          </a:p>
          <a:p>
            <a:r>
              <a:rPr lang="ru-RU" sz="3200" dirty="0">
                <a:cs typeface="Arial"/>
              </a:rPr>
              <a:t>Адаптация решения к английскому языку, начало продаж на международном рынке</a:t>
            </a:r>
            <a:endParaRPr lang="ru-RU" sz="3200" dirty="0"/>
          </a:p>
          <a:p>
            <a:endParaRPr lang="ru-RU" sz="32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372941"/>
            <a:ext cx="8793162" cy="7554912"/>
          </a:xfrm>
        </p:spPr>
        <p:txBody>
          <a:bodyPr/>
          <a:lstStyle/>
          <a:p>
            <a:r>
              <a:rPr lang="ru-RU" sz="3200" dirty="0">
                <a:cs typeface="Arial"/>
              </a:rPr>
              <a:t>Нам нужны реальные кейсы, которые мы сможем решить при помощи нашего ИИ-ассистента: ищем бизнес-аналитиков и компании, готовые поделиться своими рутинными задачами.</a:t>
            </a:r>
          </a:p>
          <a:p>
            <a:endParaRPr lang="ru-RU" sz="3200" dirty="0"/>
          </a:p>
        </p:txBody>
      </p:sp>
      <p:pic>
        <p:nvPicPr>
          <p:cNvPr id="4" name="Рисунок 4" descr="Изображение выглядит как желтый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C884061E-CF13-428E-AA5E-CE947DCF4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2317" y="5556723"/>
            <a:ext cx="2745913" cy="363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https://flexberry.net</a:t>
            </a:r>
            <a:r>
              <a:rPr lang="en-US" sz="2800" dirty="0"/>
              <a:t>  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902) 832-64-53</a:t>
            </a:r>
            <a:endParaRPr lang="ru-RU" sz="2800" dirty="0">
              <a:cs typeface="Arial"/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3"/>
              </a:rPr>
              <a:t>mail@flexberry.net</a:t>
            </a:r>
            <a:r>
              <a:rPr lang="en-US" sz="2800" dirty="0"/>
              <a:t> </a:t>
            </a:r>
            <a:endParaRPr lang="ru-RU" sz="2800" dirty="0"/>
          </a:p>
        </p:txBody>
      </p:sp>
      <p:pic>
        <p:nvPicPr>
          <p:cNvPr id="5" name="Рисунок 20">
            <a:extLst>
              <a:ext uri="{FF2B5EF4-FFF2-40B4-BE49-F238E27FC236}">
                <a16:creationId xmlns:a16="http://schemas.microsoft.com/office/drawing/2014/main" xmlns="" id="{0D60EE6B-6B93-46F1-99D7-67AA46543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3972" y="3023638"/>
            <a:ext cx="6267796" cy="526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Архипелаг_2121_Шаблон_для_проектов" id="{C24EC6AA-96DA-484C-A205-2DB6A7D8341B}" vid="{F7FCBE34-BF1B-C745-8B84-6FF8F3FAFD4D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Архипелаг_2121_Шаблон_для_проектов" id="{C24EC6AA-96DA-484C-A205-2DB6A7D8341B}" vid="{C20FD28D-3459-A647-8E0A-537B416CA76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f3f21cfc-4d3e-42b1-8a95-d7209818f9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1969</TotalTime>
  <Words>643</Words>
  <Application>Microsoft Office PowerPoint</Application>
  <PresentationFormat>Произвольный</PresentationFormat>
  <Paragraphs>160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ОБЛОЖКИ</vt:lpstr>
      <vt:lpstr>РАЗДЕЛИТЕЛИ</vt:lpstr>
      <vt:lpstr>Flexberry - Business analyst AI assistant</vt:lpstr>
      <vt:lpstr>Проблема</vt:lpstr>
      <vt:lpstr>Целевая аудитория</vt:lpstr>
      <vt:lpstr>Целевая аудитория</vt:lpstr>
      <vt:lpstr>Решение</vt:lpstr>
      <vt:lpstr>Конкуренты</vt:lpstr>
      <vt:lpstr>Рынок</vt:lpstr>
      <vt:lpstr>Монетизация</vt:lpstr>
      <vt:lpstr>Текущие результаты</vt:lpstr>
      <vt:lpstr>Команда</vt:lpstr>
      <vt:lpstr>Планы развития</vt:lpstr>
      <vt:lpstr>Контакты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Kseniya</cp:lastModifiedBy>
  <cp:revision>877</cp:revision>
  <dcterms:created xsi:type="dcterms:W3CDTF">2021-07-02T15:32:26Z</dcterms:created>
  <dcterms:modified xsi:type="dcterms:W3CDTF">2021-07-18T18:40:21Z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