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8" r:id="rId3"/>
    <p:sldId id="294" r:id="rId4"/>
    <p:sldId id="295" r:id="rId5"/>
    <p:sldId id="266" r:id="rId6"/>
    <p:sldId id="284" r:id="rId7"/>
    <p:sldId id="303" r:id="rId8"/>
    <p:sldId id="275" r:id="rId9"/>
    <p:sldId id="283" r:id="rId10"/>
    <p:sldId id="298" r:id="rId11"/>
  </p:sldIdLst>
  <p:sldSz cx="12168188" cy="6840538"/>
  <p:notesSz cx="6858000" cy="9144000"/>
  <p:defaultTextStyle>
    <a:defPPr>
      <a:defRPr lang="ru-RU"/>
    </a:defPPr>
    <a:lvl1pPr marL="0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48" userDrawn="1">
          <p15:clr>
            <a:srgbClr val="547EBF"/>
          </p15:clr>
        </p15:guide>
        <p15:guide id="3" orient="horz" pos="3742" userDrawn="1">
          <p15:clr>
            <a:srgbClr val="547EBF"/>
          </p15:clr>
        </p15:guide>
        <p15:guide id="4" orient="horz" pos="1021" userDrawn="1">
          <p15:clr>
            <a:srgbClr val="547EBF"/>
          </p15:clr>
        </p15:guide>
        <p15:guide id="5" orient="horz" pos="3629" userDrawn="1">
          <p15:clr>
            <a:srgbClr val="547EBF"/>
          </p15:clr>
        </p15:guide>
        <p15:guide id="6" pos="3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6F6"/>
    <a:srgbClr val="006DF2"/>
    <a:srgbClr val="9F70AD"/>
    <a:srgbClr val="164194"/>
    <a:srgbClr val="6D7886"/>
    <a:srgbClr val="9460A4"/>
    <a:srgbClr val="858889"/>
    <a:srgbClr val="51C6EC"/>
    <a:srgbClr val="D9D9D9"/>
    <a:srgbClr val="952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02" autoAdjust="0"/>
    <p:restoredTop sz="94016" autoAdjust="0"/>
  </p:normalViewPr>
  <p:slideViewPr>
    <p:cSldViewPr snapToGrid="0" snapToObjects="1">
      <p:cViewPr varScale="1">
        <p:scale>
          <a:sx n="67" d="100"/>
          <a:sy n="67" d="100"/>
        </p:scale>
        <p:origin x="684" y="60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20" d="100"/>
          <a:sy n="120" d="100"/>
        </p:scale>
        <p:origin x="37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FEEBB-B15E-C549-A0FA-995F86C9DA48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4C55-FBD9-6F4F-B00C-88E3331C1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49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EFFF-8571-E348-94EE-E8154671201E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4521-F593-574E-9920-BC8C890C5C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3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86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918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690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160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982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1" y="5220191"/>
            <a:ext cx="9126141" cy="490143"/>
          </a:xfrm>
        </p:spPr>
        <p:txBody>
          <a:bodyPr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lang="ru-RU" sz="1400" b="0" i="0" kern="1200" dirty="0">
                <a:solidFill>
                  <a:schemeClr val="tx1"/>
                </a:solidFill>
                <a:latin typeface="Fedra Sans Pro" panose="020B0504040000020004" pitchFamily="34" charset="0"/>
                <a:ea typeface="Fedra Sans Pro" panose="020B0504040000020004" pitchFamily="34" charset="0"/>
                <a:cs typeface="Fedra Sans Pro" panose="020B05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докладчика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ём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3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0" y="5220191"/>
            <a:ext cx="9126141" cy="490143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</a:t>
            </a:r>
            <a:r>
              <a:rPr lang="ru-RU" sz="1400" baseline="0" dirty="0" err="1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3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</p:spPr>
        <p:txBody>
          <a:bodyPr anchor="b"/>
          <a:lstStyle>
            <a:lvl1pPr>
              <a:defRPr sz="5985"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563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0145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149" y="2498697"/>
            <a:ext cx="5147713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0145" y="1676882"/>
            <a:ext cx="5173065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0145" y="2498697"/>
            <a:ext cx="5173065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1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</p:spPr>
        <p:txBody>
          <a:bodyPr anchor="b"/>
          <a:lstStyle>
            <a:lvl1pPr>
              <a:defRPr sz="3192"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065" y="984911"/>
            <a:ext cx="6160145" cy="4861216"/>
          </a:xfrm>
        </p:spPr>
        <p:txBody>
          <a:bodyPr/>
          <a:lstStyle>
            <a:lvl1pPr>
              <a:defRPr sz="3192">
                <a:latin typeface="Fedra Sans Pro Light" panose="020B0304040000020004" pitchFamily="34" charset="0"/>
              </a:defRPr>
            </a:lvl1pPr>
            <a:lvl2pPr>
              <a:defRPr sz="2793">
                <a:latin typeface="Fedra Sans Pro Light" panose="020B0304040000020004" pitchFamily="34" charset="0"/>
              </a:defRPr>
            </a:lvl2pPr>
            <a:lvl3pPr>
              <a:defRPr sz="2394">
                <a:latin typeface="Fedra Sans Pro Light" panose="020B0304040000020004" pitchFamily="34" charset="0"/>
              </a:defRPr>
            </a:lvl3pPr>
            <a:lvl4pPr>
              <a:defRPr sz="1995">
                <a:latin typeface="Fedra Sans Pro Light" panose="020B0304040000020004" pitchFamily="34" charset="0"/>
              </a:defRPr>
            </a:lvl4pPr>
            <a:lvl5pPr>
              <a:defRPr sz="1995">
                <a:latin typeface="Fedra Sans Pro Light" panose="020B0304040000020004" pitchFamily="34" charset="0"/>
              </a:defRPr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148" y="2052161"/>
            <a:ext cx="3924557" cy="3801883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и подпис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263" y="1056031"/>
            <a:ext cx="2644457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262" y="3810000"/>
            <a:ext cx="2664777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352801" y="1056031"/>
            <a:ext cx="2621798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83300" y="1056031"/>
            <a:ext cx="2651760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60788" y="1056031"/>
            <a:ext cx="2659699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9782" y="3810000"/>
            <a:ext cx="263429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90602" y="3810000"/>
            <a:ext cx="265461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9520" y="3810000"/>
            <a:ext cx="266096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.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07859" y="364195"/>
            <a:ext cx="2623766" cy="5797040"/>
          </a:xfrm>
          <a:prstGeom prst="rect">
            <a:avLst/>
          </a:prstGeom>
        </p:spPr>
        <p:txBody>
          <a:bodyPr vert="eaVert"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3" y="364195"/>
            <a:ext cx="7719194" cy="5797040"/>
          </a:xfrm>
        </p:spPr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531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Fedra Sans Alt Pro" charset="0"/>
          <a:ea typeface="Fedra Sans Alt Pro" charset="0"/>
          <a:cs typeface="Fedra Sans Alt Pro" charset="0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microsoft.com/office/2007/relationships/hdphoto" Target="../media/hdphoto2.wdp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image" Target="../media/image24.jpg"/><Relationship Id="rId5" Type="http://schemas.openxmlformats.org/officeDocument/2006/relationships/image" Target="../media/image18.png"/><Relationship Id="rId15" Type="http://schemas.openxmlformats.org/officeDocument/2006/relationships/image" Target="../media/image6.png"/><Relationship Id="rId10" Type="http://schemas.openxmlformats.org/officeDocument/2006/relationships/image" Target="../media/image23.png"/><Relationship Id="rId4" Type="http://schemas.microsoft.com/office/2007/relationships/hdphoto" Target="../media/hdphoto1.wdp"/><Relationship Id="rId9" Type="http://schemas.openxmlformats.org/officeDocument/2006/relationships/image" Target="../media/image22.jpeg"/><Relationship Id="rId1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46781" y="1540771"/>
            <a:ext cx="10290003" cy="2204804"/>
          </a:xfrm>
        </p:spPr>
        <p:txBody>
          <a:bodyPr>
            <a:normAutofit/>
          </a:bodyPr>
          <a:lstStyle/>
          <a:p>
            <a:r>
              <a:rPr lang="ru-RU" dirty="0">
                <a:latin typeface="+mj-lt"/>
              </a:rPr>
              <a:t>Умный навесной замок </a:t>
            </a:r>
          </a:p>
        </p:txBody>
      </p:sp>
      <p:sp>
        <p:nvSpPr>
          <p:cNvPr id="21" name="Подзаголовок 2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команда: </a:t>
            </a:r>
            <a:r>
              <a:rPr lang="en-US" dirty="0" err="1"/>
              <a:t>Tecastle</a:t>
            </a:r>
            <a:endParaRPr lang="en-US" dirty="0"/>
          </a:p>
          <a:p>
            <a:r>
              <a:rPr lang="ru-RU" dirty="0"/>
              <a:t> </a:t>
            </a: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/>
          </p:nvPr>
        </p:nvSpPr>
        <p:spPr>
          <a:xfrm>
            <a:off x="1046781" y="4255825"/>
            <a:ext cx="9126141" cy="2011815"/>
          </a:xfrm>
        </p:spPr>
        <p:txBody>
          <a:bodyPr>
            <a:normAutofit/>
          </a:bodyPr>
          <a:lstStyle/>
          <a:p>
            <a:endParaRPr lang="ru-RU" sz="8000" dirty="0"/>
          </a:p>
          <a:p>
            <a:endParaRPr lang="ru-RU" sz="8000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65" y="1151389"/>
            <a:ext cx="868269" cy="212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81" y="1030521"/>
            <a:ext cx="2287002" cy="66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9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094" y="206057"/>
            <a:ext cx="11024393" cy="356529"/>
          </a:xfrm>
        </p:spPr>
        <p:txBody>
          <a:bodyPr>
            <a:noAutofit/>
          </a:bodyPr>
          <a:lstStyle/>
          <a:p>
            <a:r>
              <a:rPr lang="ru-RU" sz="32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Что делает проект?</a:t>
            </a:r>
            <a:endParaRPr lang="ru-RU" sz="32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84270" y="1938598"/>
            <a:ext cx="6736217" cy="310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1700"/>
              </a:lnSpc>
            </a:pPr>
            <a:r>
              <a:rPr lang="ru-RU" sz="1600" dirty="0"/>
              <a:t>Занять нишу замков улучшив защиту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84271" y="3572492"/>
            <a:ext cx="6736218" cy="1490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4625" lvl="0" indent="-174625">
              <a:lnSpc>
                <a:spcPts val="17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Создать окончательный прототип</a:t>
            </a:r>
          </a:p>
          <a:p>
            <a:pPr marL="174625" indent="-174625">
              <a:lnSpc>
                <a:spcPts val="17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Найти инвесторов</a:t>
            </a:r>
          </a:p>
          <a:p>
            <a:pPr marL="174625" indent="-174625">
              <a:lnSpc>
                <a:spcPts val="17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Запустить проект</a:t>
            </a:r>
          </a:p>
          <a:p>
            <a:pPr marL="174625" indent="-174625">
              <a:lnSpc>
                <a:spcPts val="17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Найти свою аудиторию</a:t>
            </a:r>
          </a:p>
          <a:p>
            <a:pPr>
              <a:lnSpc>
                <a:spcPts val="1700"/>
              </a:lnSpc>
              <a:spcAft>
                <a:spcPts val="600"/>
              </a:spcAft>
            </a:pPr>
            <a:endParaRPr lang="ru-RU" sz="1200" dirty="0">
              <a:latin typeface="Fedra Sans Alt Pro Light" panose="020B03040400000200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4270" y="3150426"/>
            <a:ext cx="67362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600" dirty="0"/>
              <a:t>ОСНОВНЫЕ</a:t>
            </a:r>
            <a:r>
              <a:rPr lang="ru-RU" sz="1600" b="1" dirty="0"/>
              <a:t> ЗАДАЧИ</a:t>
            </a:r>
            <a:r>
              <a:rPr lang="ru-RU" sz="1600" b="1" dirty="0">
                <a:latin typeface="Fedra Sans Alt Pro Bold" panose="020B0804040000020004" pitchFamily="34" charset="0"/>
              </a:rPr>
              <a:t>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771446" y="1530946"/>
            <a:ext cx="8611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600" b="1" dirty="0"/>
              <a:t>ЦЕЛЬ: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99879">
            <a:off x="1478047" y="2111367"/>
            <a:ext cx="2078118" cy="207811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59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r>
              <a:rPr lang="ru-RU" sz="6000" b="1" kern="0" dirty="0">
                <a:solidFill>
                  <a:srgbClr val="70AD47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br>
              <a:rPr lang="ru-RU" sz="6000" b="1" kern="0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 lang="ru-RU" dirty="0"/>
          </a:p>
        </p:txBody>
      </p:sp>
      <p:pic>
        <p:nvPicPr>
          <p:cNvPr id="2" name="Picture 2" descr="C:\Users\Пользователь\Desktop\ориарпр.jpg">
            <a:extLst>
              <a:ext uri="{FF2B5EF4-FFF2-40B4-BE49-F238E27FC236}">
                <a16:creationId xmlns:a16="http://schemas.microsoft.com/office/drawing/2014/main" id="{5C9DF9A3-F285-4D1B-5F46-3D236DA63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310225"/>
            <a:ext cx="3368734" cy="2244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Пользователь\Desktop\паио.jpg">
            <a:extLst>
              <a:ext uri="{FF2B5EF4-FFF2-40B4-BE49-F238E27FC236}">
                <a16:creationId xmlns:a16="http://schemas.microsoft.com/office/drawing/2014/main" id="{5C1CA9AB-E3C7-503B-69E7-5947CE4CF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490" y="3713165"/>
            <a:ext cx="3306337" cy="234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5A48F4-A110-5398-4562-AAE5F6A31F93}"/>
              </a:ext>
            </a:extLst>
          </p:cNvPr>
          <p:cNvSpPr txBox="1"/>
          <p:nvPr/>
        </p:nvSpPr>
        <p:spPr>
          <a:xfrm>
            <a:off x="3809728" y="1463201"/>
            <a:ext cx="7134225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000000"/>
                </a:solidFill>
                <a:effectLst/>
              </a:rPr>
              <a:t>Проблематика</a:t>
            </a:r>
            <a:br>
              <a:rPr lang="ru-RU" sz="2000" b="0" i="0" dirty="0">
                <a:solidFill>
                  <a:srgbClr val="000000"/>
                </a:solidFill>
                <a:effectLst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</a:rPr>
              <a:t>1 .Ключи от замков теряются</a:t>
            </a:r>
            <a:br>
              <a:rPr lang="ru-RU" sz="2000" b="0" i="0" dirty="0">
                <a:solidFill>
                  <a:srgbClr val="000000"/>
                </a:solidFill>
                <a:effectLst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</a:rPr>
              <a:t>2. Ключи неудобно носить с собой постоянно, особенно если они в большом количестве</a:t>
            </a:r>
            <a:br>
              <a:rPr lang="ru-RU" sz="2000" b="0" i="0" dirty="0">
                <a:solidFill>
                  <a:srgbClr val="000000"/>
                </a:solidFill>
                <a:effectLst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</a:rPr>
              <a:t>3. Зимой </a:t>
            </a:r>
            <a:r>
              <a:rPr lang="ru-RU" sz="2200" b="0" i="0" dirty="0">
                <a:solidFill>
                  <a:srgbClr val="000000"/>
                </a:solidFill>
                <a:effectLst/>
              </a:rPr>
              <a:t>сложно</a:t>
            </a:r>
            <a:r>
              <a:rPr lang="ru-RU" sz="2000" b="0" i="0" dirty="0">
                <a:solidFill>
                  <a:srgbClr val="000000"/>
                </a:solidFill>
                <a:effectLst/>
              </a:rPr>
              <a:t> открыть замок ключом</a:t>
            </a:r>
            <a:br>
              <a:rPr lang="ru-RU" sz="2000" b="0" i="0" dirty="0">
                <a:solidFill>
                  <a:srgbClr val="000000"/>
                </a:solidFill>
                <a:effectLst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</a:rPr>
              <a:t>4. Нельзя проверить целостность замка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537112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80ABDB-B9D4-D46E-5504-880E911DCD4A}"/>
              </a:ext>
            </a:extLst>
          </p:cNvPr>
          <p:cNvSpPr txBox="1"/>
          <p:nvPr/>
        </p:nvSpPr>
        <p:spPr>
          <a:xfrm>
            <a:off x="647701" y="1400175"/>
            <a:ext cx="5657850" cy="4769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buFont typeface="Wingdings" pitchFamily="2" charset="2"/>
              <a:buChar char="§"/>
            </a:pPr>
            <a:r>
              <a:rPr lang="ru-RU" sz="2200" dirty="0"/>
              <a:t>подойдет для гаражей ,дома, дачи и так далее;</a:t>
            </a:r>
          </a:p>
          <a:p>
            <a:pPr fontAlgn="base">
              <a:buFont typeface="Wingdings" pitchFamily="2" charset="2"/>
              <a:buChar char="§"/>
            </a:pPr>
            <a:r>
              <a:rPr lang="ru-RU" sz="2200" dirty="0"/>
              <a:t> работает без ключей, с ПИН-кодами;</a:t>
            </a:r>
          </a:p>
          <a:p>
            <a:pPr fontAlgn="base">
              <a:buFont typeface="Wingdings" pitchFamily="2" charset="2"/>
              <a:buChar char="§"/>
            </a:pPr>
            <a:r>
              <a:rPr lang="ru-RU" sz="2200" dirty="0"/>
              <a:t>можно выдавать временный доступ другим людям;</a:t>
            </a:r>
          </a:p>
          <a:p>
            <a:pPr fontAlgn="base">
              <a:buFont typeface="Wingdings" pitchFamily="2" charset="2"/>
              <a:buChar char="§"/>
            </a:pPr>
            <a:r>
              <a:rPr lang="ru-RU" sz="2200" dirty="0"/>
              <a:t> доступ выдается удаленно, через приложение или SMS;</a:t>
            </a:r>
          </a:p>
          <a:p>
            <a:pPr fontAlgn="base">
              <a:buFont typeface="Wingdings" pitchFamily="2" charset="2"/>
              <a:buChar char="§"/>
            </a:pPr>
            <a:r>
              <a:rPr lang="ru-RU" sz="2200" dirty="0"/>
              <a:t>замок водостойкий, не боится дождя.</a:t>
            </a:r>
            <a:endParaRPr lang="en-US" sz="2200" dirty="0"/>
          </a:p>
          <a:p>
            <a:pPr fontAlgn="base">
              <a:buFont typeface="Wingdings" pitchFamily="2" charset="2"/>
              <a:buChar char="§"/>
            </a:pPr>
            <a:r>
              <a:rPr lang="ru-RU" sz="2200" dirty="0"/>
              <a:t>При попытке взлома уведомления приходит владельцу и сразу в полицию.</a:t>
            </a:r>
          </a:p>
          <a:p>
            <a:endParaRPr lang="ru-RU" dirty="0"/>
          </a:p>
        </p:txBody>
      </p:sp>
      <p:pic>
        <p:nvPicPr>
          <p:cNvPr id="8" name="Picture 3" descr="C:\Users\Пользователь\Desktop\6666.jpg">
            <a:extLst>
              <a:ext uri="{FF2B5EF4-FFF2-40B4-BE49-F238E27FC236}">
                <a16:creationId xmlns:a16="http://schemas.microsoft.com/office/drawing/2014/main" id="{97271378-ACEA-C505-070C-5063D5522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560" y="2971800"/>
            <a:ext cx="2430490" cy="300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Пользователь\Desktop\ghjgjhjj.jpg">
            <a:extLst>
              <a:ext uri="{FF2B5EF4-FFF2-40B4-BE49-F238E27FC236}">
                <a16:creationId xmlns:a16="http://schemas.microsoft.com/office/drawing/2014/main" id="{A25FC9DA-C46C-162B-189C-A45A1E2FD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1" y="840497"/>
            <a:ext cx="2620850" cy="331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42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latin typeface="+mj-lt"/>
              </a:rPr>
              <a:t>РЫНОК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Приёмная кампания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/>
          <a:p>
            <a:fld id="{674C6043-E933-254F-AF58-BD9BDD4CBC0E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E4704E-B521-450C-A1A4-D2760A4D4429}"/>
              </a:ext>
            </a:extLst>
          </p:cNvPr>
          <p:cNvSpPr txBox="1"/>
          <p:nvPr/>
        </p:nvSpPr>
        <p:spPr>
          <a:xfrm>
            <a:off x="475051" y="2973836"/>
            <a:ext cx="2120103" cy="1579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896" indent="-85896" defTabSz="913938">
              <a:lnSpc>
                <a:spcPts val="1303"/>
              </a:lnSpc>
              <a:spcAft>
                <a:spcPts val="401"/>
              </a:spcAft>
              <a:buFont typeface="Arial" panose="020B0604020202020204" pitchFamily="34" charset="0"/>
              <a:buChar char="•"/>
            </a:pPr>
            <a:r>
              <a:rPr lang="ru-RU" sz="1102" dirty="0">
                <a:solidFill>
                  <a:srgbClr val="000000"/>
                </a:solidFill>
                <a:latin typeface="Fedra Sans Alt Pro Light" panose="020B0304040000020004" pitchFamily="34" charset="0"/>
                <a:ea typeface="Montserrat"/>
                <a:cs typeface="Montserrat"/>
              </a:rPr>
              <a:t>5000 продаж в месяц в Тюменской области</a:t>
            </a:r>
          </a:p>
          <a:p>
            <a:pPr marL="85896" indent="-85896" defTabSz="913938">
              <a:lnSpc>
                <a:spcPts val="1303"/>
              </a:lnSpc>
              <a:spcAft>
                <a:spcPts val="401"/>
              </a:spcAft>
              <a:buFont typeface="Arial" panose="020B0604020202020204" pitchFamily="34" charset="0"/>
              <a:buChar char="•"/>
            </a:pPr>
            <a:r>
              <a:rPr lang="ru-RU" sz="1102" dirty="0">
                <a:solidFill>
                  <a:srgbClr val="000000"/>
                </a:solidFill>
                <a:latin typeface="Fedra Sans Alt Pro Light" panose="020B0304040000020004" pitchFamily="34" charset="0"/>
                <a:ea typeface="Montserrat"/>
                <a:cs typeface="Montserrat"/>
              </a:rPr>
              <a:t>Потенциальные клиенты</a:t>
            </a:r>
          </a:p>
          <a:p>
            <a:pPr marL="85896" indent="-85896" defTabSz="913938">
              <a:lnSpc>
                <a:spcPts val="1303"/>
              </a:lnSpc>
              <a:spcAft>
                <a:spcPts val="401"/>
              </a:spcAft>
              <a:buFont typeface="Arial" panose="020B0604020202020204" pitchFamily="34" charset="0"/>
              <a:buChar char="•"/>
            </a:pPr>
            <a:r>
              <a:rPr lang="ru-RU" sz="1102" dirty="0">
                <a:solidFill>
                  <a:srgbClr val="000000"/>
                </a:solidFill>
                <a:latin typeface="Fedra Sans Alt Pro Light" panose="020B0304040000020004" pitchFamily="34" charset="0"/>
                <a:ea typeface="Montserrat"/>
                <a:cs typeface="Montserrat"/>
              </a:rPr>
              <a:t>Мужчины 25-50 лет с имуществом (гаражи ,склады и </a:t>
            </a:r>
            <a:r>
              <a:rPr lang="ru-RU" sz="1102" dirty="0" err="1">
                <a:solidFill>
                  <a:srgbClr val="000000"/>
                </a:solidFill>
                <a:latin typeface="Fedra Sans Alt Pro Light" panose="020B0304040000020004" pitchFamily="34" charset="0"/>
                <a:ea typeface="Montserrat"/>
                <a:cs typeface="Montserrat"/>
              </a:rPr>
              <a:t>тд</a:t>
            </a:r>
            <a:r>
              <a:rPr lang="ru-RU" sz="1102" dirty="0">
                <a:solidFill>
                  <a:srgbClr val="000000"/>
                </a:solidFill>
                <a:latin typeface="Fedra Sans Alt Pro Light" panose="020B0304040000020004" pitchFamily="34" charset="0"/>
                <a:ea typeface="Montserrat"/>
                <a:cs typeface="Montserrat"/>
              </a:rPr>
              <a:t>.)</a:t>
            </a:r>
          </a:p>
          <a:p>
            <a:pPr marL="85896" indent="-85896" defTabSz="913938">
              <a:lnSpc>
                <a:spcPts val="1303"/>
              </a:lnSpc>
              <a:spcAft>
                <a:spcPts val="401"/>
              </a:spcAft>
              <a:buFont typeface="Arial" panose="020B0604020202020204" pitchFamily="34" charset="0"/>
              <a:buChar char="•"/>
            </a:pPr>
            <a:r>
              <a:rPr lang="ru-RU" sz="1102" dirty="0">
                <a:solidFill>
                  <a:srgbClr val="000000"/>
                </a:solidFill>
                <a:latin typeface="Fedra Sans Alt Pro Light" panose="020B0304040000020004" pitchFamily="34" charset="0"/>
                <a:ea typeface="Montserrat"/>
                <a:cs typeface="Montserrat"/>
              </a:rPr>
              <a:t>Застройщики ,гаражные кооперативы и </a:t>
            </a:r>
            <a:r>
              <a:rPr lang="ru-RU" sz="1102" dirty="0" err="1">
                <a:solidFill>
                  <a:srgbClr val="000000"/>
                </a:solidFill>
                <a:latin typeface="Fedra Sans Alt Pro Light" panose="020B0304040000020004" pitchFamily="34" charset="0"/>
                <a:ea typeface="Montserrat"/>
                <a:cs typeface="Montserrat"/>
              </a:rPr>
              <a:t>тд</a:t>
            </a:r>
            <a:r>
              <a:rPr lang="ru-RU" sz="1102" dirty="0">
                <a:solidFill>
                  <a:srgbClr val="000000"/>
                </a:solidFill>
                <a:latin typeface="Fedra Sans Alt Pro Light" panose="020B0304040000020004" pitchFamily="34" charset="0"/>
                <a:ea typeface="Montserrat"/>
                <a:cs typeface="Montserrat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E60377-B196-48B2-A8B1-79DE4F0EC424}"/>
              </a:ext>
            </a:extLst>
          </p:cNvPr>
          <p:cNvSpPr txBox="1"/>
          <p:nvPr/>
        </p:nvSpPr>
        <p:spPr>
          <a:xfrm>
            <a:off x="518104" y="2644547"/>
            <a:ext cx="25183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Fedra Sans Alt Pro Bold" panose="020B080404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ОБЪЁМ РЫНКА:</a:t>
            </a:r>
          </a:p>
        </p:txBody>
      </p:sp>
      <p:sp>
        <p:nvSpPr>
          <p:cNvPr id="15" name="Круг: прозрачная заливка 113">
            <a:extLst>
              <a:ext uri="{FF2B5EF4-FFF2-40B4-BE49-F238E27FC236}">
                <a16:creationId xmlns:a16="http://schemas.microsoft.com/office/drawing/2014/main" id="{D05413B4-6662-491C-87CF-7865A7D2E8E4}"/>
              </a:ext>
            </a:extLst>
          </p:cNvPr>
          <p:cNvSpPr/>
          <p:nvPr/>
        </p:nvSpPr>
        <p:spPr>
          <a:xfrm>
            <a:off x="6638567" y="1605362"/>
            <a:ext cx="4030167" cy="4030167"/>
          </a:xfrm>
          <a:prstGeom prst="donut">
            <a:avLst>
              <a:gd name="adj" fmla="val 878"/>
            </a:avLst>
          </a:prstGeom>
          <a:solidFill>
            <a:srgbClr val="006DF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99" b="1" dirty="0">
              <a:ln w="10541" cmpd="sng">
                <a:solidFill>
                  <a:schemeClr val="accent1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Fedra Sans Alt Pro Light" panose="020B03040400000200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24F145D-2B00-48CB-8FC6-0BCA038DC2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07"/>
          <a:stretch/>
        </p:blipFill>
        <p:spPr>
          <a:xfrm>
            <a:off x="2425948" y="1306778"/>
            <a:ext cx="7935814" cy="4442392"/>
          </a:xfrm>
          <a:prstGeom prst="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892DCE5-D464-4812-BB0F-F6A11B5DC229}"/>
              </a:ext>
            </a:extLst>
          </p:cNvPr>
          <p:cNvGrpSpPr/>
          <p:nvPr/>
        </p:nvGrpSpPr>
        <p:grpSpPr>
          <a:xfrm>
            <a:off x="4195196" y="2974422"/>
            <a:ext cx="1779876" cy="1994320"/>
            <a:chOff x="5609348" y="1972335"/>
            <a:chExt cx="1952720" cy="2187988"/>
          </a:xfr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DD31C2E9-8ECB-4C7C-9A7A-DB79D6B5C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09348" y="1972335"/>
              <a:ext cx="1952720" cy="2187988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87A66ECB-6ADC-4C27-B2BD-F08A71E33B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biLevel thresh="75000"/>
            </a:blip>
            <a:stretch>
              <a:fillRect/>
            </a:stretch>
          </p:blipFill>
          <p:spPr>
            <a:xfrm>
              <a:off x="5611253" y="1974239"/>
              <a:ext cx="1948799" cy="2183594"/>
            </a:xfrm>
            <a:prstGeom prst="rect">
              <a:avLst/>
            </a:prstGeom>
            <a:grpFill/>
            <a:ln>
              <a:noFill/>
            </a:ln>
            <a:effectLst/>
          </p:spPr>
        </p:pic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006B057-E597-4A98-A5A9-A231E37769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0234" y="3961675"/>
            <a:ext cx="681921" cy="372273"/>
          </a:xfrm>
          <a:prstGeom prst="rect">
            <a:avLst/>
          </a:prstGeom>
        </p:spPr>
      </p:pic>
      <p:pic>
        <p:nvPicPr>
          <p:cNvPr id="24" name="Google Shape;768;p39"/>
          <p:cNvPicPr preferRelativeResize="0"/>
          <p:nvPr/>
        </p:nvPicPr>
        <p:blipFill>
          <a:blip r:embed="rId7" cstate="print">
            <a:alphaModFix/>
          </a:blip>
          <a:stretch>
            <a:fillRect/>
          </a:stretch>
        </p:blipFill>
        <p:spPr>
          <a:xfrm>
            <a:off x="3578516" y="3919001"/>
            <a:ext cx="607010" cy="454218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TextBox 43"/>
          <p:cNvSpPr txBox="1"/>
          <p:nvPr/>
        </p:nvSpPr>
        <p:spPr>
          <a:xfrm>
            <a:off x="6887822" y="3842687"/>
            <a:ext cx="1134680" cy="24654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822463">
              <a:defRPr/>
            </a:pPr>
            <a:r>
              <a:rPr lang="ru-RU" sz="1002" dirty="0">
                <a:latin typeface="Fedra Sans Alt Pro Light" panose="020B0304040000020004" pitchFamily="34" charset="0"/>
                <a:cs typeface="Arial" panose="020B0604020202020204" pitchFamily="34" charset="0"/>
              </a:rPr>
              <a:t>Текст</a:t>
            </a:r>
            <a:endParaRPr lang="en-US" sz="1002" dirty="0">
              <a:latin typeface="Fedra Sans Alt Pro Light" panose="020B03040400000200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887821" y="3445503"/>
            <a:ext cx="1134680" cy="339088"/>
          </a:xfrm>
          <a:prstGeom prst="rect">
            <a:avLst/>
          </a:prstGeom>
          <a:solidFill>
            <a:srgbClr val="9F70AD"/>
          </a:solidFill>
        </p:spPr>
        <p:txBody>
          <a:bodyPr wrap="square" rtlCol="0">
            <a:spAutoFit/>
          </a:bodyPr>
          <a:lstStyle/>
          <a:p>
            <a:pPr algn="ctr" defTabSz="822463">
              <a:defRPr/>
            </a:pPr>
            <a:endParaRPr lang="en-US" sz="1599" b="1" dirty="0">
              <a:solidFill>
                <a:sysClr val="window" lastClr="FFFFFF"/>
              </a:solidFill>
              <a:latin typeface="Fedra Sans Alt Pro Bold" panose="020B08040400000200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045684" y="3445283"/>
            <a:ext cx="1194401" cy="339088"/>
          </a:xfrm>
          <a:prstGeom prst="rect">
            <a:avLst/>
          </a:prstGeom>
          <a:solidFill>
            <a:srgbClr val="164194"/>
          </a:solidFill>
        </p:spPr>
        <p:txBody>
          <a:bodyPr wrap="square" rtlCol="0">
            <a:spAutoFit/>
          </a:bodyPr>
          <a:lstStyle/>
          <a:p>
            <a:pPr algn="ctr" defTabSz="822463">
              <a:defRPr/>
            </a:pPr>
            <a:r>
              <a:rPr lang="ru-RU" sz="1599" b="1" dirty="0">
                <a:solidFill>
                  <a:sysClr val="window" lastClr="FFFFFF"/>
                </a:solidFill>
                <a:latin typeface="Fedra Sans Alt Pro Bold" panose="020B0804040000020004" pitchFamily="34" charset="0"/>
                <a:cs typeface="Arial" panose="020B0604020202020204" pitchFamily="34" charset="0"/>
              </a:rPr>
              <a:t>текст</a:t>
            </a:r>
            <a:endParaRPr lang="en-US" sz="1599" b="1" dirty="0">
              <a:solidFill>
                <a:sysClr val="window" lastClr="FFFFFF"/>
              </a:solidFill>
              <a:latin typeface="Fedra Sans Alt Pro Bold" panose="020B08040400000200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260386" y="3447318"/>
            <a:ext cx="1134681" cy="339088"/>
          </a:xfrm>
          <a:prstGeom prst="rect">
            <a:avLst/>
          </a:prstGeom>
          <a:solidFill>
            <a:srgbClr val="006DF2"/>
          </a:solidFill>
        </p:spPr>
        <p:txBody>
          <a:bodyPr wrap="square" rtlCol="0">
            <a:spAutoFit/>
          </a:bodyPr>
          <a:lstStyle/>
          <a:p>
            <a:pPr algn="ctr" defTabSz="822463">
              <a:defRPr/>
            </a:pPr>
            <a:r>
              <a:rPr lang="ru-RU" sz="1599" b="1" dirty="0">
                <a:solidFill>
                  <a:sysClr val="window" lastClr="FFFFFF"/>
                </a:solidFill>
                <a:latin typeface="Fedra Sans Alt Pro Bold" panose="020B0804040000020004" pitchFamily="34" charset="0"/>
                <a:cs typeface="Arial" panose="020B0604020202020204" pitchFamily="34" charset="0"/>
              </a:rPr>
              <a:t>текст</a:t>
            </a:r>
            <a:endParaRPr lang="en-US" sz="1599" b="1" dirty="0">
              <a:solidFill>
                <a:sysClr val="window" lastClr="FFFFFF"/>
              </a:solidFill>
              <a:latin typeface="Fedra Sans Alt Pro Bold" panose="020B08040400000200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050159" y="3842687"/>
            <a:ext cx="1134680" cy="24654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822463">
              <a:defRPr/>
            </a:pPr>
            <a:r>
              <a:rPr lang="ru-RU" sz="1002" dirty="0">
                <a:latin typeface="Fedra Sans Alt Pro Light" panose="020B0304040000020004" pitchFamily="34" charset="0"/>
                <a:cs typeface="Arial" panose="020B0604020202020204" pitchFamily="34" charset="0"/>
              </a:rPr>
              <a:t>Текст</a:t>
            </a:r>
            <a:endParaRPr lang="en-US" sz="1002" dirty="0">
              <a:latin typeface="Fedra Sans Alt Pro Light" panose="020B03040400000200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9212496" y="3842687"/>
            <a:ext cx="1134680" cy="24654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822463">
              <a:defRPr/>
            </a:pPr>
            <a:r>
              <a:rPr lang="ru-RU" sz="1002" dirty="0">
                <a:latin typeface="Fedra Sans Alt Pro Light" panose="020B0304040000020004" pitchFamily="34" charset="0"/>
                <a:cs typeface="Arial" panose="020B0604020202020204" pitchFamily="34" charset="0"/>
              </a:rPr>
              <a:t>Текст</a:t>
            </a:r>
            <a:endParaRPr lang="en-US" sz="1002" dirty="0">
              <a:latin typeface="Fedra Sans Alt Pro Light" panose="020B0304040000020004" pitchFamily="34" charset="0"/>
              <a:cs typeface="Arial" panose="020B0604020202020204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160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latin typeface="+mj-lt"/>
              </a:rPr>
              <a:t>КОНКУРЕНТЫ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/>
          <a:p>
            <a:fld id="{674C6043-E933-254F-AF58-BD9BDD4CBC0E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592871" y="1630900"/>
            <a:ext cx="10949665" cy="900000"/>
          </a:xfrm>
          <a:prstGeom prst="rect">
            <a:avLst/>
          </a:prstGeom>
          <a:solidFill>
            <a:srgbClr val="9460A4"/>
          </a:solidFill>
          <a:ln>
            <a:noFill/>
          </a:ln>
        </p:spPr>
        <p:txBody>
          <a:bodyPr wrap="square" rtlCol="0" anchor="b">
            <a:sp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592874" y="1630899"/>
            <a:ext cx="2721582" cy="3096000"/>
          </a:xfrm>
          <a:prstGeom prst="rect">
            <a:avLst/>
          </a:prstGeom>
          <a:ln w="19050">
            <a:solidFill>
              <a:srgbClr val="9460A4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3314455" y="1630899"/>
            <a:ext cx="2740805" cy="3096000"/>
          </a:xfrm>
          <a:prstGeom prst="rect">
            <a:avLst/>
          </a:prstGeom>
          <a:ln w="19050">
            <a:solidFill>
              <a:srgbClr val="9460A4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6055260" y="1630899"/>
            <a:ext cx="2729244" cy="3096000"/>
          </a:xfrm>
          <a:prstGeom prst="rect">
            <a:avLst/>
          </a:prstGeom>
          <a:ln w="19050">
            <a:solidFill>
              <a:srgbClr val="9460A4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8784504" y="1630899"/>
            <a:ext cx="2758033" cy="3096000"/>
          </a:xfrm>
          <a:prstGeom prst="rect">
            <a:avLst/>
          </a:prstGeom>
          <a:ln w="19050">
            <a:solidFill>
              <a:srgbClr val="9460A4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664210" y="1691662"/>
            <a:ext cx="2302145" cy="261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  <a:latin typeface="Fedra Sans Pro" panose="020B0504040000020004" pitchFamily="34" charset="0"/>
              </a:rPr>
              <a:t>УМНЫЙ НАВЕСНОЙ ЗАМОК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3394473" y="1691662"/>
            <a:ext cx="23021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Fedra Sans Pro" panose="020B0504040000020004" pitchFamily="34" charset="0"/>
              </a:rPr>
              <a:t>ЗАМОК С ОТПЕЧАТКОМ ПАЛЬЦА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6134261" y="1691662"/>
            <a:ext cx="23021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Fedra Sans Pro" panose="020B0504040000020004" pitchFamily="34" charset="0"/>
              </a:rPr>
              <a:t>ОБЫЧНЫЙ ЗАМОК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8854999" y="1691662"/>
            <a:ext cx="25793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Fedra Sans Pro" panose="020B0504040000020004" pitchFamily="34" charset="0"/>
              </a:rPr>
              <a:t>ЗАМОК С ПАРОЛЕМ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7E1173-E9AB-B3A6-0D9E-D5875787F323}"/>
              </a:ext>
            </a:extLst>
          </p:cNvPr>
          <p:cNvSpPr txBox="1"/>
          <p:nvPr/>
        </p:nvSpPr>
        <p:spPr>
          <a:xfrm>
            <a:off x="664210" y="2660574"/>
            <a:ext cx="2421890" cy="1844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Плюсы: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Дистанционный контроль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Бесключевой доступ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676B54-7ED5-1470-21BA-84F173CE5A4E}"/>
              </a:ext>
            </a:extLst>
          </p:cNvPr>
          <p:cNvSpPr txBox="1"/>
          <p:nvPr/>
        </p:nvSpPr>
        <p:spPr>
          <a:xfrm>
            <a:off x="664210" y="3719216"/>
            <a:ext cx="2570228" cy="584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Минусы: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Проблемы на морозе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A8002E-A01C-907B-80C0-90182913DED5}"/>
              </a:ext>
            </a:extLst>
          </p:cNvPr>
          <p:cNvSpPr txBox="1"/>
          <p:nvPr/>
        </p:nvSpPr>
        <p:spPr>
          <a:xfrm>
            <a:off x="3434198" y="2650996"/>
            <a:ext cx="2740805" cy="584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Плюсы: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Бесключевой доступ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75D19-0578-30E8-5FB9-7885D91E5EF5}"/>
              </a:ext>
            </a:extLst>
          </p:cNvPr>
          <p:cNvSpPr txBox="1"/>
          <p:nvPr/>
        </p:nvSpPr>
        <p:spPr>
          <a:xfrm>
            <a:off x="3434198" y="3719216"/>
            <a:ext cx="2529484" cy="1015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Минусы: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Некорректная  работа датчика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Легко взломать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285DD5-902E-5454-4330-AE9560C46040}"/>
              </a:ext>
            </a:extLst>
          </p:cNvPr>
          <p:cNvSpPr txBox="1"/>
          <p:nvPr/>
        </p:nvSpPr>
        <p:spPr>
          <a:xfrm>
            <a:off x="6099909" y="2660574"/>
            <a:ext cx="2604577" cy="584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Плюсы: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Доступная цена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38C293-35D4-18B4-1753-E99459B9C3A8}"/>
              </a:ext>
            </a:extLst>
          </p:cNvPr>
          <p:cNvSpPr txBox="1"/>
          <p:nvPr/>
        </p:nvSpPr>
        <p:spPr>
          <a:xfrm>
            <a:off x="6142940" y="3721748"/>
            <a:ext cx="2721582" cy="92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Минусы: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Ключи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Проблемы на морозе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Легко взломать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1424B5-B0B6-B1C1-98BC-20C8C87A86A2}"/>
              </a:ext>
            </a:extLst>
          </p:cNvPr>
          <p:cNvSpPr txBox="1"/>
          <p:nvPr/>
        </p:nvSpPr>
        <p:spPr>
          <a:xfrm>
            <a:off x="8864522" y="2660574"/>
            <a:ext cx="2609501" cy="55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Плюсы: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Бесключевой доступ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7DC29D-3FE8-6AB8-B025-D93F0063D2C3}"/>
              </a:ext>
            </a:extLst>
          </p:cNvPr>
          <p:cNvSpPr txBox="1"/>
          <p:nvPr/>
        </p:nvSpPr>
        <p:spPr>
          <a:xfrm>
            <a:off x="8824854" y="3719216"/>
            <a:ext cx="2797701" cy="73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Минусы:</a:t>
            </a:r>
            <a:endParaRPr lang="ru-RU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Проблемы на морозе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Легко взломать</a:t>
            </a:r>
          </a:p>
        </p:txBody>
      </p:sp>
    </p:spTree>
    <p:extLst>
      <p:ext uri="{BB962C8B-B14F-4D97-AF65-F5344CB8AC3E}">
        <p14:creationId xmlns:p14="http://schemas.microsoft.com/office/powerpoint/2010/main" val="3140690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latin typeface="+mj-lt"/>
              </a:rPr>
              <a:t>Экономика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/>
          <a:p>
            <a:fld id="{674C6043-E933-254F-AF58-BD9BDD4CBC0E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0B3D81B-20DA-47E6-B5DF-1C4938B61E82}"/>
              </a:ext>
            </a:extLst>
          </p:cNvPr>
          <p:cNvSpPr txBox="1"/>
          <p:nvPr/>
        </p:nvSpPr>
        <p:spPr>
          <a:xfrm>
            <a:off x="8026312" y="2525789"/>
            <a:ext cx="3067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Fedra Sans Pro" panose="020B0504040000020004" pitchFamily="34" charset="0"/>
                <a:cs typeface="Arial" panose="020B0604020202020204" pitchFamily="34" charset="0"/>
              </a:rPr>
              <a:t>аккумулятор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0B3D81B-20DA-47E6-B5DF-1C4938B61E82}"/>
              </a:ext>
            </a:extLst>
          </p:cNvPr>
          <p:cNvSpPr txBox="1"/>
          <p:nvPr/>
        </p:nvSpPr>
        <p:spPr>
          <a:xfrm>
            <a:off x="8026312" y="3734684"/>
            <a:ext cx="2265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Fedra Sans Pro" panose="020B0504040000020004" pitchFamily="34" charset="0"/>
                <a:cs typeface="Arial" panose="020B0604020202020204" pitchFamily="34" charset="0"/>
              </a:rPr>
              <a:t>материал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0B3D81B-20DA-47E6-B5DF-1C4938B61E82}"/>
              </a:ext>
            </a:extLst>
          </p:cNvPr>
          <p:cNvSpPr txBox="1"/>
          <p:nvPr/>
        </p:nvSpPr>
        <p:spPr>
          <a:xfrm>
            <a:off x="8026312" y="3200829"/>
            <a:ext cx="2265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Fedra Sans Pro" panose="020B0504040000020004" pitchFamily="34" charset="0"/>
                <a:cs typeface="Arial" panose="020B0604020202020204" pitchFamily="34" charset="0"/>
              </a:rPr>
              <a:t>плата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0B3D81B-20DA-47E6-B5DF-1C4938B61E82}"/>
              </a:ext>
            </a:extLst>
          </p:cNvPr>
          <p:cNvSpPr txBox="1"/>
          <p:nvPr/>
        </p:nvSpPr>
        <p:spPr>
          <a:xfrm>
            <a:off x="8026312" y="1870417"/>
            <a:ext cx="25151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Fedra Sans Pro" panose="020B0504040000020004" pitchFamily="34" charset="0"/>
                <a:cs typeface="Arial" panose="020B0604020202020204" pitchFamily="34" charset="0"/>
              </a:rPr>
              <a:t>Общая себестоимость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0B3D81B-20DA-47E6-B5DF-1C4938B61E82}"/>
              </a:ext>
            </a:extLst>
          </p:cNvPr>
          <p:cNvSpPr txBox="1"/>
          <p:nvPr/>
        </p:nvSpPr>
        <p:spPr>
          <a:xfrm>
            <a:off x="6960271" y="2510037"/>
            <a:ext cx="1024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500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0B3D81B-20DA-47E6-B5DF-1C4938B61E82}"/>
              </a:ext>
            </a:extLst>
          </p:cNvPr>
          <p:cNvSpPr txBox="1"/>
          <p:nvPr/>
        </p:nvSpPr>
        <p:spPr>
          <a:xfrm>
            <a:off x="6960271" y="3685877"/>
            <a:ext cx="1024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400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0B3D81B-20DA-47E6-B5DF-1C4938B61E82}"/>
              </a:ext>
            </a:extLst>
          </p:cNvPr>
          <p:cNvSpPr txBox="1"/>
          <p:nvPr/>
        </p:nvSpPr>
        <p:spPr>
          <a:xfrm>
            <a:off x="6872512" y="1851361"/>
            <a:ext cx="1112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1500</a:t>
            </a:r>
            <a:endParaRPr lang="ru-RU" sz="3200" b="1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0B3D81B-20DA-47E6-B5DF-1C4938B61E82}"/>
              </a:ext>
            </a:extLst>
          </p:cNvPr>
          <p:cNvSpPr txBox="1"/>
          <p:nvPr/>
        </p:nvSpPr>
        <p:spPr>
          <a:xfrm>
            <a:off x="7154518" y="3133608"/>
            <a:ext cx="830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200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6705600" y="1186586"/>
            <a:ext cx="4824000" cy="3758473"/>
          </a:xfrm>
          <a:prstGeom prst="rect">
            <a:avLst/>
          </a:prstGeom>
          <a:noFill/>
          <a:ln w="19050">
            <a:solidFill>
              <a:srgbClr val="9460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72416B63-5A95-4AC6-879D-8B3A36D1B846}"/>
              </a:ext>
            </a:extLst>
          </p:cNvPr>
          <p:cNvSpPr/>
          <p:nvPr/>
        </p:nvSpPr>
        <p:spPr>
          <a:xfrm>
            <a:off x="6884071" y="1393247"/>
            <a:ext cx="41745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chemeClr val="bg2">
                    <a:lumMod val="25000"/>
                  </a:schemeClr>
                </a:solidFill>
              </a:rPr>
              <a:t>себестоимость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0B3D81B-20DA-47E6-B5DF-1C4938B61E82}"/>
              </a:ext>
            </a:extLst>
          </p:cNvPr>
          <p:cNvSpPr txBox="1"/>
          <p:nvPr/>
        </p:nvSpPr>
        <p:spPr>
          <a:xfrm>
            <a:off x="8026312" y="4311753"/>
            <a:ext cx="2265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Fedra Sans Pro" panose="020B0504040000020004" pitchFamily="34" charset="0"/>
                <a:cs typeface="Arial" panose="020B0604020202020204" pitchFamily="34" charset="0"/>
              </a:rPr>
              <a:t>Сборка и упаковка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0B3D81B-20DA-47E6-B5DF-1C4938B61E82}"/>
              </a:ext>
            </a:extLst>
          </p:cNvPr>
          <p:cNvSpPr txBox="1"/>
          <p:nvPr/>
        </p:nvSpPr>
        <p:spPr>
          <a:xfrm>
            <a:off x="6960271" y="4278691"/>
            <a:ext cx="1024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400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565948" y="1225107"/>
            <a:ext cx="4824000" cy="3723623"/>
          </a:xfrm>
          <a:prstGeom prst="rect">
            <a:avLst/>
          </a:prstGeom>
          <a:solidFill>
            <a:srgbClr val="9F70A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993366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784863" y="2243873"/>
            <a:ext cx="3103088" cy="1015661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1790700" indent="-1790700"/>
            <a:r>
              <a:rPr lang="ru-RU" sz="60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3000</a:t>
            </a:r>
            <a:endParaRPr lang="ru-RU" sz="6000" dirty="0">
              <a:solidFill>
                <a:schemeClr val="bg1"/>
              </a:solidFill>
              <a:latin typeface="Fedra Sans Pro Bold" panose="020B0804040000020004" pitchFamily="34" charset="0"/>
              <a:cs typeface="Arial" panose="020B0604020202020204" pitchFamily="34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2766958" y="3024990"/>
            <a:ext cx="4331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-1790700"/>
            <a:r>
              <a:rPr lang="ru-RU" sz="1100" dirty="0">
                <a:solidFill>
                  <a:schemeClr val="bg1"/>
                </a:solidFill>
                <a:latin typeface="Fedra Sans Pro" panose="020B0504040000020004" pitchFamily="34" charset="0"/>
                <a:cs typeface="Arial" panose="020B0604020202020204" pitchFamily="34" charset="0"/>
              </a:rPr>
              <a:t>руб.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784863" y="2120094"/>
            <a:ext cx="2113470" cy="297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1790700">
              <a:lnSpc>
                <a:spcPts val="1600"/>
              </a:lnSpc>
              <a:spcAft>
                <a:spcPts val="600"/>
              </a:spcAft>
              <a:defRPr/>
            </a:pPr>
            <a:r>
              <a:rPr lang="ru-RU" sz="1100" dirty="0">
                <a:solidFill>
                  <a:schemeClr val="bg1"/>
                </a:solidFill>
                <a:latin typeface="Fedra Sans Pro" panose="020B0504040000020004" pitchFamily="34" charset="0"/>
                <a:cs typeface="Arial" panose="020B0604020202020204" pitchFamily="34" charset="0"/>
              </a:rPr>
              <a:t>около 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84863" y="3615185"/>
            <a:ext cx="2641142" cy="1048877"/>
            <a:chOff x="912073" y="3827199"/>
            <a:chExt cx="2641142" cy="1048877"/>
          </a:xfrm>
        </p:grpSpPr>
        <p:sp>
          <p:nvSpPr>
            <p:cNvPr id="81" name="Прямоугольник 80"/>
            <p:cNvSpPr/>
            <p:nvPr/>
          </p:nvSpPr>
          <p:spPr>
            <a:xfrm>
              <a:off x="912073" y="3827199"/>
              <a:ext cx="2236510" cy="10156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1790700" indent="-1790700"/>
              <a:r>
                <a:rPr lang="ru-RU" sz="6000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1500</a:t>
              </a:r>
              <a:endParaRPr lang="ru-RU" sz="1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Прямоугольник 81"/>
            <p:cNvSpPr/>
            <p:nvPr/>
          </p:nvSpPr>
          <p:spPr>
            <a:xfrm>
              <a:off x="2146661" y="4614466"/>
              <a:ext cx="140655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100" dirty="0" err="1">
                  <a:solidFill>
                    <a:schemeClr val="bg1"/>
                  </a:solidFill>
                  <a:latin typeface="Fedra Sans Pro" panose="020B0504040000020004" pitchFamily="34" charset="0"/>
                  <a:cs typeface="Arial" panose="020B0604020202020204" pitchFamily="34" charset="0"/>
                </a:rPr>
                <a:t>шт.в</a:t>
              </a:r>
              <a:r>
                <a:rPr lang="ru-RU" sz="1100" dirty="0">
                  <a:solidFill>
                    <a:schemeClr val="bg1"/>
                  </a:solidFill>
                  <a:latin typeface="Fedra Sans Pro" panose="020B0504040000020004" pitchFamily="34" charset="0"/>
                  <a:cs typeface="Arial" panose="020B0604020202020204" pitchFamily="34" charset="0"/>
                </a:rPr>
                <a:t> месяц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A0B3D81B-20DA-47E6-B5DF-1C4938B61E82}"/>
              </a:ext>
            </a:extLst>
          </p:cNvPr>
          <p:cNvSpPr txBox="1"/>
          <p:nvPr/>
        </p:nvSpPr>
        <p:spPr>
          <a:xfrm>
            <a:off x="489172" y="5760322"/>
            <a:ext cx="46314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bg1">
                    <a:lumMod val="50000"/>
                  </a:schemeClr>
                </a:solidFill>
                <a:latin typeface="Fedra Sans Pro" panose="020B0504040000020004" pitchFamily="34" charset="0"/>
                <a:cs typeface="Arial" panose="020B0604020202020204" pitchFamily="34" charset="0"/>
              </a:rPr>
              <a:t>Логотипы компании/партнеров допускается черный или серый </a:t>
            </a:r>
          </a:p>
        </p:txBody>
      </p:sp>
      <p:grpSp>
        <p:nvGrpSpPr>
          <p:cNvPr id="37" name="Группа 36"/>
          <p:cNvGrpSpPr/>
          <p:nvPr/>
        </p:nvGrpSpPr>
        <p:grpSpPr>
          <a:xfrm>
            <a:off x="570547" y="5263394"/>
            <a:ext cx="10970841" cy="720339"/>
            <a:chOff x="571703" y="5487468"/>
            <a:chExt cx="10970841" cy="720339"/>
          </a:xfrm>
        </p:grpSpPr>
        <p:pic>
          <p:nvPicPr>
            <p:cNvPr id="42" name="Picture 2" descr="http://innoregions.ru/wp-content/uploads/2022/04/Studstartup2.png"/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69" r="15589"/>
            <a:stretch/>
          </p:blipFill>
          <p:spPr bwMode="auto">
            <a:xfrm>
              <a:off x="10125801" y="5633259"/>
              <a:ext cx="1416743" cy="3881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5387D52B-55AD-4430-A1D5-5F9DCBC26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627504" y="5573320"/>
              <a:ext cx="797373" cy="531583"/>
            </a:xfrm>
            <a:prstGeom prst="rect">
              <a:avLst/>
            </a:prstGeom>
            <a:noFill/>
          </p:spPr>
        </p:pic>
        <p:pic>
          <p:nvPicPr>
            <p:cNvPr id="44" name="Picture 10" descr="https://yugorsk-tr.gazprom.ru/d/story/b5/693/logo-olimpiada.png">
              <a:extLst>
                <a:ext uri="{FF2B5EF4-FFF2-40B4-BE49-F238E27FC236}">
                  <a16:creationId xmlns:a16="http://schemas.microsoft.com/office/drawing/2014/main" id="{4BCD86AA-AD96-4CC3-AE3D-F01A468706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703" y="5686070"/>
              <a:ext cx="712346" cy="300274"/>
            </a:xfrm>
            <a:prstGeom prst="rect">
              <a:avLst/>
            </a:prstGeom>
            <a:noFill/>
          </p:spPr>
        </p:pic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E9C85D49-1CC4-4093-AC98-8578F9C7C7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l="17679" t="20091" r="12200" b="8338"/>
            <a:stretch/>
          </p:blipFill>
          <p:spPr>
            <a:xfrm>
              <a:off x="3674303" y="5606483"/>
              <a:ext cx="693476" cy="403813"/>
            </a:xfrm>
            <a:prstGeom prst="rect">
              <a:avLst/>
            </a:prstGeom>
            <a:noFill/>
          </p:spPr>
        </p:pic>
        <p:pic>
          <p:nvPicPr>
            <p:cNvPr id="46" name="Picture 24" descr="https://abiturient.utmn.ru/upload/medialibrary/991/Banner-Ab_03.jpg">
              <a:extLst>
                <a:ext uri="{FF2B5EF4-FFF2-40B4-BE49-F238E27FC236}">
                  <a16:creationId xmlns:a16="http://schemas.microsoft.com/office/drawing/2014/main" id="{7690420B-028F-4600-8AB5-C6845AA3E2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8332" y="5680557"/>
              <a:ext cx="562516" cy="367709"/>
            </a:xfrm>
            <a:prstGeom prst="rect">
              <a:avLst/>
            </a:prstGeom>
            <a:noFill/>
          </p:spPr>
        </p:pic>
        <p:pic>
          <p:nvPicPr>
            <p:cNvPr id="47" name="Picture 26" descr="https://www.tyuiu.ru/wp-content/uploads/2016/05/emblema-Olimpiady-Arhitektura-i-iskusstvo-1024x359.jpg">
              <a:extLst>
                <a:ext uri="{FF2B5EF4-FFF2-40B4-BE49-F238E27FC236}">
                  <a16:creationId xmlns:a16="http://schemas.microsoft.com/office/drawing/2014/main" id="{2658521E-9FFD-4947-9413-FC35A800F8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8369" y="5607006"/>
              <a:ext cx="946996" cy="331942"/>
            </a:xfrm>
            <a:prstGeom prst="rect">
              <a:avLst/>
            </a:prstGeom>
            <a:noFill/>
          </p:spPr>
        </p:pic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id="{FF43529D-35C8-4FE4-858E-FDA174974F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l="27195" t="8935" r="25364" b="16418"/>
            <a:stretch/>
          </p:blipFill>
          <p:spPr>
            <a:xfrm>
              <a:off x="7215487" y="5661311"/>
              <a:ext cx="479305" cy="342760"/>
            </a:xfrm>
            <a:prstGeom prst="rect">
              <a:avLst/>
            </a:prstGeom>
            <a:noFill/>
          </p:spPr>
        </p:pic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487D2FE7-6E88-4D43-8FE2-E7B3019E2D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l="7462" t="30824" r="6898" b="31150"/>
            <a:stretch/>
          </p:blipFill>
          <p:spPr>
            <a:xfrm>
              <a:off x="6058345" y="5681549"/>
              <a:ext cx="813785" cy="282327"/>
            </a:xfrm>
            <a:prstGeom prst="rect">
              <a:avLst/>
            </a:prstGeom>
            <a:noFill/>
          </p:spPr>
        </p:pic>
        <p:pic>
          <p:nvPicPr>
            <p:cNvPr id="50" name="Picture 8" descr="https://mininuniver.ru/images/news/Newspreview/logotip-na-prozrachnom-fone.png">
              <a:extLst>
                <a:ext uri="{FF2B5EF4-FFF2-40B4-BE49-F238E27FC236}">
                  <a16:creationId xmlns:a16="http://schemas.microsoft.com/office/drawing/2014/main" id="{616FB918-4DDD-46EA-B38A-819FD2135A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7674" y="5519857"/>
              <a:ext cx="733407" cy="603107"/>
            </a:xfrm>
            <a:prstGeom prst="rect">
              <a:avLst/>
            </a:prstGeom>
            <a:noFill/>
          </p:spPr>
        </p:pic>
        <p:pic>
          <p:nvPicPr>
            <p:cNvPr id="51" name="Picture 10" descr="https://rus.bashgazet.ru/uploads/posts/2020-08/1597823547_c6dd0b34b0695f7e3154a4685a3af337_1024_819.png">
              <a:extLst>
                <a:ext uri="{FF2B5EF4-FFF2-40B4-BE49-F238E27FC236}">
                  <a16:creationId xmlns:a16="http://schemas.microsoft.com/office/drawing/2014/main" id="{35A365E1-7DF0-41AC-81D4-14C154B77F6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19" t="15746" r="16066" b="15556"/>
            <a:stretch/>
          </p:blipFill>
          <p:spPr bwMode="auto">
            <a:xfrm>
              <a:off x="9002736" y="5487468"/>
              <a:ext cx="902165" cy="720339"/>
            </a:xfrm>
            <a:prstGeom prst="rect">
              <a:avLst/>
            </a:prstGeom>
            <a:noFill/>
          </p:spPr>
        </p:pic>
      </p:grpSp>
      <p:sp>
        <p:nvSpPr>
          <p:cNvPr id="77" name="Прямоугольник 76"/>
          <p:cNvSpPr/>
          <p:nvPr/>
        </p:nvSpPr>
        <p:spPr>
          <a:xfrm>
            <a:off x="784863" y="1392891"/>
            <a:ext cx="142539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>
                <a:solidFill>
                  <a:schemeClr val="bg1"/>
                </a:solidFill>
              </a:rPr>
              <a:t>выручка</a:t>
            </a: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1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06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496094" y="378878"/>
            <a:ext cx="11024393" cy="615055"/>
          </a:xfrm>
        </p:spPr>
        <p:txBody>
          <a:bodyPr>
            <a:normAutofit/>
          </a:bodyPr>
          <a:lstStyle/>
          <a:p>
            <a:r>
              <a:rPr lang="ru-RU" sz="32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Стратегия развития</a:t>
            </a:r>
            <a:endParaRPr lang="ru-RU" sz="32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/>
          <a:p>
            <a:fld id="{674C6043-E933-254F-AF58-BD9BDD4CBC0E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10" name="Текст 7"/>
          <p:cNvSpPr txBox="1">
            <a:spLocks/>
          </p:cNvSpPr>
          <p:nvPr/>
        </p:nvSpPr>
        <p:spPr>
          <a:xfrm>
            <a:off x="541695" y="2120280"/>
            <a:ext cx="1600200" cy="3279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029" indent="-228029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Char char="•"/>
              <a:defRPr sz="2793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1pPr>
            <a:lvl2pPr marL="684086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2394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2pPr>
            <a:lvl3pPr marL="1140143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995" b="1" i="0" kern="1200">
                <a:solidFill>
                  <a:schemeClr val="tx1"/>
                </a:solidFill>
                <a:latin typeface="Fedra Sans Alt Pro" charset="0"/>
                <a:ea typeface="Fedra Sans Alt Pro" charset="0"/>
                <a:cs typeface="Fedra Sans Alt Pro" charset="0"/>
              </a:defRPr>
            </a:lvl3pPr>
            <a:lvl4pPr marL="1596200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4pPr>
            <a:lvl5pPr marL="2052257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5pPr>
            <a:lvl6pPr marL="2508314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cap="all" dirty="0">
                <a:latin typeface="+mn-lt"/>
                <a:ea typeface="+mn-ea"/>
                <a:cs typeface="Courier New" panose="02070309020205020404" pitchFamily="49" charset="0"/>
              </a:rPr>
              <a:t>СЕНТЯБРЬ</a:t>
            </a:r>
            <a:endParaRPr lang="ru-RU" sz="1400" dirty="0">
              <a:latin typeface="+mn-lt"/>
              <a:ea typeface="+mn-ea"/>
              <a:cs typeface="+mn-cs"/>
            </a:endParaRPr>
          </a:p>
        </p:txBody>
      </p:sp>
      <p:sp>
        <p:nvSpPr>
          <p:cNvPr id="11" name="Текст 7"/>
          <p:cNvSpPr txBox="1">
            <a:spLocks/>
          </p:cNvSpPr>
          <p:nvPr/>
        </p:nvSpPr>
        <p:spPr>
          <a:xfrm>
            <a:off x="2791489" y="2120280"/>
            <a:ext cx="1600200" cy="3279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029" indent="-228029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Char char="•"/>
              <a:defRPr sz="2793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1pPr>
            <a:lvl2pPr marL="684086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2394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2pPr>
            <a:lvl3pPr marL="1140143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995" b="1" i="0" kern="1200">
                <a:solidFill>
                  <a:schemeClr val="tx1"/>
                </a:solidFill>
                <a:latin typeface="Fedra Sans Alt Pro" charset="0"/>
                <a:ea typeface="Fedra Sans Alt Pro" charset="0"/>
                <a:cs typeface="Fedra Sans Alt Pro" charset="0"/>
              </a:defRPr>
            </a:lvl3pPr>
            <a:lvl4pPr marL="1596200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4pPr>
            <a:lvl5pPr marL="2052257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5pPr>
            <a:lvl6pPr marL="2508314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cap="all" dirty="0">
                <a:latin typeface="+mn-lt"/>
                <a:cs typeface="Courier New" panose="02070309020205020404" pitchFamily="49" charset="0"/>
              </a:rPr>
              <a:t>ноябрь</a:t>
            </a:r>
            <a:endParaRPr lang="ru-RU" sz="1400" dirty="0">
              <a:latin typeface="+mn-lt"/>
            </a:endParaRPr>
          </a:p>
        </p:txBody>
      </p:sp>
      <p:sp>
        <p:nvSpPr>
          <p:cNvPr id="12" name="Текст 7"/>
          <p:cNvSpPr txBox="1">
            <a:spLocks/>
          </p:cNvSpPr>
          <p:nvPr/>
        </p:nvSpPr>
        <p:spPr>
          <a:xfrm>
            <a:off x="5006446" y="2120280"/>
            <a:ext cx="1600200" cy="3279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029" indent="-228029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Char char="•"/>
              <a:defRPr sz="2793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1pPr>
            <a:lvl2pPr marL="684086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2394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2pPr>
            <a:lvl3pPr marL="1140143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995" b="1" i="0" kern="1200">
                <a:solidFill>
                  <a:schemeClr val="tx1"/>
                </a:solidFill>
                <a:latin typeface="Fedra Sans Alt Pro" charset="0"/>
                <a:ea typeface="Fedra Sans Alt Pro" charset="0"/>
                <a:cs typeface="Fedra Sans Alt Pro" charset="0"/>
              </a:defRPr>
            </a:lvl3pPr>
            <a:lvl4pPr marL="1596200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4pPr>
            <a:lvl5pPr marL="2052257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5pPr>
            <a:lvl6pPr marL="2508314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cap="all" dirty="0">
                <a:latin typeface="+mn-lt"/>
                <a:cs typeface="Courier New" panose="02070309020205020404" pitchFamily="49" charset="0"/>
              </a:rPr>
              <a:t>январь</a:t>
            </a:r>
            <a:endParaRPr lang="ru-RU" sz="1400" dirty="0">
              <a:latin typeface="+mn-lt"/>
            </a:endParaRPr>
          </a:p>
        </p:txBody>
      </p:sp>
      <p:sp>
        <p:nvSpPr>
          <p:cNvPr id="13" name="Текст 7"/>
          <p:cNvSpPr txBox="1">
            <a:spLocks/>
          </p:cNvSpPr>
          <p:nvPr/>
        </p:nvSpPr>
        <p:spPr>
          <a:xfrm>
            <a:off x="7465244" y="2120280"/>
            <a:ext cx="1600200" cy="3279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029" indent="-228029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Char char="•"/>
              <a:defRPr sz="2793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1pPr>
            <a:lvl2pPr marL="684086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2394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2pPr>
            <a:lvl3pPr marL="1140143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995" b="1" i="0" kern="1200">
                <a:solidFill>
                  <a:schemeClr val="tx1"/>
                </a:solidFill>
                <a:latin typeface="Fedra Sans Alt Pro" charset="0"/>
                <a:ea typeface="Fedra Sans Alt Pro" charset="0"/>
                <a:cs typeface="Fedra Sans Alt Pro" charset="0"/>
              </a:defRPr>
            </a:lvl3pPr>
            <a:lvl4pPr marL="1596200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4pPr>
            <a:lvl5pPr marL="2052257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5pPr>
            <a:lvl6pPr marL="2508314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cap="all" dirty="0">
                <a:latin typeface="+mn-lt"/>
                <a:cs typeface="Courier New" panose="02070309020205020404" pitchFamily="49" charset="0"/>
              </a:rPr>
              <a:t>февраль</a:t>
            </a:r>
            <a:endParaRPr lang="ru-RU" sz="1400" dirty="0">
              <a:latin typeface="+mn-lt"/>
            </a:endParaRPr>
          </a:p>
        </p:txBody>
      </p:sp>
      <p:sp>
        <p:nvSpPr>
          <p:cNvPr id="14" name="Текст 7"/>
          <p:cNvSpPr txBox="1">
            <a:spLocks/>
          </p:cNvSpPr>
          <p:nvPr/>
        </p:nvSpPr>
        <p:spPr>
          <a:xfrm>
            <a:off x="9802111" y="2120280"/>
            <a:ext cx="1600200" cy="3279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029" indent="-228029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Char char="•"/>
              <a:defRPr sz="2793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1pPr>
            <a:lvl2pPr marL="684086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2394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2pPr>
            <a:lvl3pPr marL="1140143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995" b="1" i="0" kern="1200">
                <a:solidFill>
                  <a:schemeClr val="tx1"/>
                </a:solidFill>
                <a:latin typeface="Fedra Sans Alt Pro" charset="0"/>
                <a:ea typeface="Fedra Sans Alt Pro" charset="0"/>
                <a:cs typeface="Fedra Sans Alt Pro" charset="0"/>
              </a:defRPr>
            </a:lvl3pPr>
            <a:lvl4pPr marL="1596200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4pPr>
            <a:lvl5pPr marL="2052257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5pPr>
            <a:lvl6pPr marL="2508314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cap="all" dirty="0">
                <a:latin typeface="+mn-lt"/>
                <a:cs typeface="Courier New" panose="02070309020205020404" pitchFamily="49" charset="0"/>
              </a:rPr>
              <a:t>март</a:t>
            </a:r>
            <a:endParaRPr lang="ru-RU" sz="1400" dirty="0">
              <a:latin typeface="+mn-lt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2543175"/>
            <a:ext cx="12168188" cy="0"/>
          </a:xfrm>
          <a:prstGeom prst="line">
            <a:avLst/>
          </a:prstGeom>
          <a:ln w="28575">
            <a:solidFill>
              <a:srgbClr val="9F70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>
          <a:xfrm>
            <a:off x="600891" y="2471738"/>
            <a:ext cx="142875" cy="142875"/>
          </a:xfrm>
          <a:prstGeom prst="ellipse">
            <a:avLst/>
          </a:prstGeom>
          <a:solidFill>
            <a:srgbClr val="9F70A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824116" y="2471738"/>
            <a:ext cx="142875" cy="142875"/>
          </a:xfrm>
          <a:prstGeom prst="ellipse">
            <a:avLst/>
          </a:prstGeom>
          <a:solidFill>
            <a:srgbClr val="9F70A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5021214" y="2471738"/>
            <a:ext cx="142875" cy="142875"/>
          </a:xfrm>
          <a:prstGeom prst="ellipse">
            <a:avLst/>
          </a:prstGeom>
          <a:solidFill>
            <a:srgbClr val="9F70A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7523116" y="2471738"/>
            <a:ext cx="142875" cy="142875"/>
          </a:xfrm>
          <a:prstGeom prst="ellipse">
            <a:avLst/>
          </a:prstGeom>
          <a:solidFill>
            <a:srgbClr val="9F70A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9859540" y="2471738"/>
            <a:ext cx="142875" cy="142875"/>
          </a:xfrm>
          <a:prstGeom prst="ellipse">
            <a:avLst/>
          </a:prstGeom>
          <a:solidFill>
            <a:srgbClr val="9F70A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45595" y="2811543"/>
            <a:ext cx="1730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Создание окончательного прототипа умного навесного замка</a:t>
            </a:r>
            <a:endParaRPr lang="ru-RU" sz="1200" dirty="0"/>
          </a:p>
          <a:p>
            <a:r>
              <a:rPr lang="ru-RU" sz="1200" dirty="0">
                <a:latin typeface="Fedra Sans Alt Pro Light" panose="020B0304040000020004" pitchFamily="34" charset="0"/>
              </a:rPr>
              <a:t> </a:t>
            </a:r>
          </a:p>
          <a:p>
            <a:endParaRPr lang="ru-RU" sz="1200" dirty="0">
              <a:latin typeface="Fedra Sans Alt Pro Light" panose="020B03040400000200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791489" y="2787113"/>
            <a:ext cx="1523336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Тестирование замка в условиях непогоды. Проверка тестирования аккумулятора</a:t>
            </a:r>
            <a:endParaRPr lang="ru-RU" sz="1200" dirty="0"/>
          </a:p>
          <a:p>
            <a:r>
              <a:rPr lang="ru-RU" sz="1200" dirty="0">
                <a:latin typeface="Fedra Sans Alt Pro Light" panose="020B0304040000020004" pitchFamily="34" charset="0"/>
              </a:rPr>
              <a:t> </a:t>
            </a:r>
          </a:p>
          <a:p>
            <a:endParaRPr lang="ru-RU" sz="1200" dirty="0">
              <a:latin typeface="Fedra Sans Alt Pro Light" panose="020B03040400000200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006446" y="2780765"/>
            <a:ext cx="152333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Создание приложения и тестирование работы с замком .</a:t>
            </a:r>
          </a:p>
          <a:p>
            <a:r>
              <a:rPr lang="ru-RU" sz="1400" dirty="0"/>
              <a:t>Начало производства</a:t>
            </a:r>
          </a:p>
          <a:p>
            <a:endParaRPr lang="ru-RU" sz="1200" dirty="0">
              <a:latin typeface="Fedra Sans Alt Pro Light" panose="020B03040400000200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465244" y="2546672"/>
            <a:ext cx="152333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Fedra Sans Alt Pro Light" panose="020B0304040000020004" pitchFamily="34" charset="0"/>
              </a:rPr>
              <a:t> </a:t>
            </a:r>
          </a:p>
          <a:p>
            <a:r>
              <a:rPr lang="ru-RU" sz="1400" dirty="0"/>
              <a:t>Договор с юридическими лицами поиск новых инвесторов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9802111" y="2761724"/>
            <a:ext cx="141600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Улучшение проекта и создание новых аналогов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48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496094" y="394595"/>
            <a:ext cx="11024393" cy="356529"/>
          </a:xfrm>
        </p:spPr>
        <p:txBody>
          <a:bodyPr>
            <a:noAutofit/>
          </a:bodyPr>
          <a:lstStyle/>
          <a:p>
            <a:r>
              <a:rPr lang="ru-RU" sz="3200" dirty="0">
                <a:latin typeface="+mj-lt"/>
              </a:rPr>
              <a:t>КОМАНДА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/>
          <a:p>
            <a:fld id="{674C6043-E933-254F-AF58-BD9BDD4CBC0E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2466266" y="2163469"/>
            <a:ext cx="2591510" cy="441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Aft>
                <a:spcPts val="600"/>
              </a:spcAft>
              <a:defRPr/>
            </a:pPr>
            <a:r>
              <a:rPr lang="ru-RU" sz="1100" dirty="0"/>
              <a:t>Лидер, придумал проект, помогал в создании прототипа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2370782" y="1597608"/>
            <a:ext cx="28119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 err="1"/>
              <a:t>Рисхимов</a:t>
            </a:r>
            <a:r>
              <a:rPr lang="ru-RU" sz="1200" dirty="0"/>
              <a:t> </a:t>
            </a:r>
            <a:r>
              <a:rPr lang="ru-RU" sz="1200" dirty="0" err="1"/>
              <a:t>Шахриёр</a:t>
            </a:r>
            <a:r>
              <a:rPr lang="ru-RU" sz="1200" dirty="0"/>
              <a:t> </a:t>
            </a:r>
            <a:r>
              <a:rPr lang="ru-RU" sz="1200" dirty="0" err="1"/>
              <a:t>Эльбек</a:t>
            </a:r>
            <a:r>
              <a:rPr lang="ru-RU" sz="1200" dirty="0"/>
              <a:t> угли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308759" y="1954125"/>
            <a:ext cx="3873930" cy="918081"/>
          </a:xfrm>
          <a:prstGeom prst="rect">
            <a:avLst/>
          </a:prstGeom>
          <a:noFill/>
          <a:ln w="19050">
            <a:solidFill>
              <a:srgbClr val="9460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308759" y="1594797"/>
            <a:ext cx="3873930" cy="359328"/>
          </a:xfrm>
          <a:prstGeom prst="rect">
            <a:avLst/>
          </a:prstGeom>
          <a:noFill/>
          <a:ln w="19050">
            <a:solidFill>
              <a:srgbClr val="9460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7748843" y="2148925"/>
            <a:ext cx="2831685" cy="264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Aft>
                <a:spcPts val="600"/>
              </a:spcAft>
              <a:defRPr/>
            </a:pPr>
            <a:r>
              <a:rPr lang="ru-RU" sz="1100" dirty="0"/>
              <a:t>Организатор и дизайнер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814755" y="1954125"/>
            <a:ext cx="3873930" cy="918081"/>
          </a:xfrm>
          <a:prstGeom prst="rect">
            <a:avLst/>
          </a:prstGeom>
          <a:noFill/>
          <a:ln w="19050">
            <a:solidFill>
              <a:srgbClr val="9460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6814755" y="1594797"/>
            <a:ext cx="3873930" cy="359328"/>
          </a:xfrm>
          <a:prstGeom prst="rect">
            <a:avLst/>
          </a:prstGeom>
          <a:noFill/>
          <a:ln w="19050">
            <a:solidFill>
              <a:srgbClr val="9460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25319" y="1358639"/>
            <a:ext cx="1056508" cy="1260994"/>
          </a:xfrm>
          <a:prstGeom prst="rect">
            <a:avLst/>
          </a:prstGeom>
          <a:solidFill>
            <a:srgbClr val="858889"/>
          </a:solidFill>
          <a:ln w="19050">
            <a:solidFill>
              <a:srgbClr val="9460A4"/>
            </a:solidFill>
          </a:ln>
          <a:effectLst>
            <a:outerShdw blurRad="50800" dist="50800" dir="2700000" algn="tl" rotWithShape="0">
              <a:prstClr val="black">
                <a:alpha val="63000"/>
              </a:prstClr>
            </a:outerShdw>
          </a:effectLst>
        </p:spPr>
        <p:txBody>
          <a:bodyPr wrap="square" rtlCol="0" anchor="b">
            <a:sp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pic>
        <p:nvPicPr>
          <p:cNvPr id="47" name="Рисунок 46"/>
          <p:cNvPicPr>
            <a:picLocks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" t="3466" r="1943" b="4095"/>
          <a:stretch/>
        </p:blipFill>
        <p:spPr>
          <a:xfrm>
            <a:off x="1156526" y="1515962"/>
            <a:ext cx="982509" cy="937779"/>
          </a:xfrm>
          <a:prstGeom prst="ellipse">
            <a:avLst/>
          </a:prstGeom>
          <a:solidFill>
            <a:srgbClr val="858889"/>
          </a:solidFill>
          <a:ln>
            <a:noFill/>
          </a:ln>
        </p:spPr>
      </p:pic>
      <p:sp>
        <p:nvSpPr>
          <p:cNvPr id="57" name="Прямоугольник 56"/>
          <p:cNvSpPr/>
          <p:nvPr/>
        </p:nvSpPr>
        <p:spPr>
          <a:xfrm>
            <a:off x="2466266" y="4423589"/>
            <a:ext cx="2831685" cy="441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Aft>
                <a:spcPts val="600"/>
              </a:spcAft>
              <a:defRPr/>
            </a:pPr>
            <a:r>
              <a:rPr lang="ru-RU" sz="1100" dirty="0"/>
              <a:t>Генератор идей и создатель прототипа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360893" y="3871057"/>
            <a:ext cx="28316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 err="1"/>
              <a:t>Ястремский</a:t>
            </a:r>
            <a:r>
              <a:rPr lang="ru-RU" sz="1200" dirty="0"/>
              <a:t> Кирилл Валерьевич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1308759" y="4196381"/>
            <a:ext cx="3873930" cy="918081"/>
          </a:xfrm>
          <a:prstGeom prst="rect">
            <a:avLst/>
          </a:prstGeom>
          <a:noFill/>
          <a:ln w="19050">
            <a:solidFill>
              <a:srgbClr val="9460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1308759" y="3837053"/>
            <a:ext cx="3873930" cy="359328"/>
          </a:xfrm>
          <a:prstGeom prst="rect">
            <a:avLst/>
          </a:prstGeom>
          <a:noFill/>
          <a:ln w="19050">
            <a:solidFill>
              <a:srgbClr val="9460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1125319" y="3600895"/>
            <a:ext cx="1056508" cy="1260994"/>
          </a:xfrm>
          <a:prstGeom prst="rect">
            <a:avLst/>
          </a:prstGeom>
          <a:solidFill>
            <a:srgbClr val="858889"/>
          </a:solidFill>
          <a:ln w="19050">
            <a:solidFill>
              <a:srgbClr val="9460A4"/>
            </a:solidFill>
          </a:ln>
          <a:effectLst>
            <a:outerShdw blurRad="50800" dist="50800" dir="2700000" algn="tl" rotWithShape="0">
              <a:prstClr val="black">
                <a:alpha val="63000"/>
              </a:prstClr>
            </a:outerShdw>
          </a:effectLst>
        </p:spPr>
        <p:txBody>
          <a:bodyPr wrap="square" rtlCol="0" anchor="b">
            <a:sp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pic>
        <p:nvPicPr>
          <p:cNvPr id="66" name="Рисунок 65"/>
          <p:cNvPicPr>
            <a:picLocks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" t="3466" r="1943" b="4095"/>
          <a:stretch/>
        </p:blipFill>
        <p:spPr>
          <a:xfrm>
            <a:off x="1156526" y="3758218"/>
            <a:ext cx="982509" cy="937779"/>
          </a:xfrm>
          <a:prstGeom prst="ellipse">
            <a:avLst/>
          </a:prstGeom>
          <a:solidFill>
            <a:srgbClr val="858889"/>
          </a:solidFill>
          <a:ln>
            <a:noFill/>
          </a:ln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pic>
        <p:nvPicPr>
          <p:cNvPr id="5" name="Picture 3" descr="C:\Users\Пользователь\Desktop\прпрп.jpg">
            <a:extLst>
              <a:ext uri="{FF2B5EF4-FFF2-40B4-BE49-F238E27FC236}">
                <a16:creationId xmlns:a16="http://schemas.microsoft.com/office/drawing/2014/main" id="{FB6BF301-0A71-FEF3-F250-33B386854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84" y="1139843"/>
            <a:ext cx="1443343" cy="173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CB507AA-5428-67D6-2792-B66B9B4973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300" y="1143368"/>
            <a:ext cx="1308020" cy="17458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D0C6A3F-A145-C89D-FB7D-0A8FAE728BD6}"/>
              </a:ext>
            </a:extLst>
          </p:cNvPr>
          <p:cNvSpPr txBox="1"/>
          <p:nvPr/>
        </p:nvSpPr>
        <p:spPr>
          <a:xfrm>
            <a:off x="7748843" y="1589312"/>
            <a:ext cx="31703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Лысенко Роман Алексеевич</a:t>
            </a:r>
          </a:p>
        </p:txBody>
      </p:sp>
      <p:pic>
        <p:nvPicPr>
          <p:cNvPr id="12" name="Picture 7" descr="C:\Users\Пользователь\Desktop\пао.jpg">
            <a:extLst>
              <a:ext uri="{FF2B5EF4-FFF2-40B4-BE49-F238E27FC236}">
                <a16:creationId xmlns:a16="http://schemas.microsoft.com/office/drawing/2014/main" id="{076A583D-94C5-66A9-684E-1506B0746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84" y="3415152"/>
            <a:ext cx="1443343" cy="170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189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90562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rgbClr val="9460A4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latin typeface="Montserrat" panose="00000500000000000000" pitchFamily="2" charset="-52"/>
            <a:ea typeface="Fedra Sans Alt Pro Light" charset="0"/>
            <a:cs typeface="Fedra Sans Alt Pro Light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7431</TotalTime>
  <Words>375</Words>
  <Application>Microsoft Office PowerPoint</Application>
  <PresentationFormat>Произвольный</PresentationFormat>
  <Paragraphs>125</Paragraphs>
  <Slides>10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2" baseType="lpstr">
      <vt:lpstr>Arial</vt:lpstr>
      <vt:lpstr>Arial Black</vt:lpstr>
      <vt:lpstr>Calibri</vt:lpstr>
      <vt:lpstr>Fedra Sans Alt Pro</vt:lpstr>
      <vt:lpstr>Fedra Sans Alt Pro Bold</vt:lpstr>
      <vt:lpstr>Fedra Sans Alt Pro Light</vt:lpstr>
      <vt:lpstr>Fedra Sans Pro</vt:lpstr>
      <vt:lpstr>Fedra Sans Pro Bold</vt:lpstr>
      <vt:lpstr>Fedra Sans Pro Light</vt:lpstr>
      <vt:lpstr>Montserrat</vt:lpstr>
      <vt:lpstr>Wingdings</vt:lpstr>
      <vt:lpstr>Тема Office</vt:lpstr>
      <vt:lpstr>Умный навесной замок </vt:lpstr>
      <vt:lpstr>Что делает проект?</vt:lpstr>
      <vt:lpstr>Проблема  </vt:lpstr>
      <vt:lpstr>Решение  </vt:lpstr>
      <vt:lpstr>РЫНОК</vt:lpstr>
      <vt:lpstr>КОНКУРЕНТЫ</vt:lpstr>
      <vt:lpstr>Экономика</vt:lpstr>
      <vt:lpstr>Стратегия развития</vt:lpstr>
      <vt:lpstr>КОМАНДА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USER</cp:lastModifiedBy>
  <cp:revision>190</cp:revision>
  <cp:lastPrinted>2021-05-14T10:36:39Z</cp:lastPrinted>
  <dcterms:created xsi:type="dcterms:W3CDTF">2021-05-14T09:45:42Z</dcterms:created>
  <dcterms:modified xsi:type="dcterms:W3CDTF">2023-08-29T20:12:17Z</dcterms:modified>
</cp:coreProperties>
</file>