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F0B5DD23-89F7-4AAD-BA25-119252B066C2}">
          <p14:sldIdLst>
            <p14:sldId id="260"/>
            <p14:sldId id="295"/>
            <p14:sldId id="304"/>
            <p14:sldId id="297"/>
            <p14:sldId id="298"/>
            <p14:sldId id="299"/>
            <p14:sldId id="300"/>
            <p14:sldId id="301"/>
            <p14:sldId id="302"/>
            <p14:sldId id="30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1E4A"/>
    <a:srgbClr val="D7CBD5"/>
    <a:srgbClr val="4B1B48"/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75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77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880" y="4215514"/>
            <a:ext cx="4831080" cy="1377566"/>
          </a:xfrm>
        </p:spPr>
        <p:txBody>
          <a:bodyPr>
            <a:noAutofit/>
          </a:bodyPr>
          <a:lstStyle/>
          <a:p>
            <a:endParaRPr lang="ru-RU" sz="8400" dirty="0">
              <a:noFill/>
              <a:latin typeface="Ubuntu" panose="020B050403060203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7232" y="6675120"/>
            <a:ext cx="6236588" cy="1371600"/>
          </a:xfr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endParaRPr lang="ru-RU" sz="2900" dirty="0">
              <a:noFill/>
              <a:latin typeface="Ubuntu" panose="020B050403060203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880" y="9495692"/>
            <a:ext cx="1325880" cy="726831"/>
          </a:xfrm>
        </p:spPr>
        <p:txBody>
          <a:bodyPr anchor="b" anchorCtr="0"/>
          <a:lstStyle/>
          <a:p>
            <a:r>
              <a:rPr lang="en-US" dirty="0" smtClean="0">
                <a:solidFill>
                  <a:srgbClr val="4B1B48"/>
                </a:solidFill>
              </a:rPr>
              <a:t>07</a:t>
            </a:r>
            <a:r>
              <a:rPr lang="ru-RU" dirty="0" smtClean="0">
                <a:solidFill>
                  <a:srgbClr val="4B1B48"/>
                </a:solidFill>
              </a:rPr>
              <a:t>.11.2023</a:t>
            </a:r>
            <a:endParaRPr lang="ru-RU" dirty="0">
              <a:solidFill>
                <a:srgbClr val="4B1B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5734811" cy="10474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 dirty="0" smtClean="0">
                <a:solidFill>
                  <a:srgbClr val="4E1E4A"/>
                </a:solidFill>
              </a:rPr>
              <a:t>viTavel</a:t>
            </a:r>
            <a:r>
              <a:rPr lang="en-US" dirty="0" smtClean="0">
                <a:solidFill>
                  <a:srgbClr val="4E1E4A"/>
                </a:solidFill>
              </a:rPr>
              <a:t> – </a:t>
            </a:r>
            <a:r>
              <a:rPr lang="ru-RU" dirty="0" smtClean="0">
                <a:solidFill>
                  <a:srgbClr val="4E1E4A"/>
                </a:solidFill>
              </a:rPr>
              <a:t>виртуальные экскурсии по городу в реальном времени.</a:t>
            </a:r>
            <a:endParaRPr lang="ru-RU" dirty="0">
              <a:solidFill>
                <a:srgbClr val="4E1E4A"/>
              </a:solidFill>
            </a:endParaRP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677999"/>
            <a:ext cx="7075932" cy="911089"/>
          </a:xfrm>
        </p:spPr>
        <p:txBody>
          <a:bodyPr/>
          <a:lstStyle/>
          <a:p>
            <a:r>
              <a:rPr lang="ru-RU" b="1" dirty="0">
                <a:solidFill>
                  <a:srgbClr val="4E1E4A"/>
                </a:solidFill>
              </a:rPr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804160"/>
            <a:ext cx="6908292" cy="7584408"/>
          </a:xfrm>
        </p:spPr>
        <p:txBody>
          <a:bodyPr/>
          <a:lstStyle/>
          <a:p>
            <a:pPr>
              <a:lnSpc>
                <a:spcPts val="3000"/>
              </a:lnSpc>
              <a:spcBef>
                <a:spcPts val="1800"/>
              </a:spcBef>
            </a:pPr>
            <a:r>
              <a:rPr lang="ru-RU" sz="2400" dirty="0">
                <a:solidFill>
                  <a:srgbClr val="4E1E4A"/>
                </a:solidFill>
              </a:rPr>
              <a:t>Организация виртуальных экскурсий по городу в реальном времени</a:t>
            </a:r>
            <a:r>
              <a:rPr lang="ru-RU" sz="2400" dirty="0" smtClean="0">
                <a:solidFill>
                  <a:srgbClr val="4E1E4A"/>
                </a:solidFill>
              </a:rPr>
              <a:t>.</a:t>
            </a:r>
          </a:p>
          <a:p>
            <a:pPr>
              <a:lnSpc>
                <a:spcPts val="3000"/>
              </a:lnSpc>
              <a:spcBef>
                <a:spcPts val="1800"/>
              </a:spcBef>
            </a:pPr>
            <a:r>
              <a:rPr lang="ru-RU" sz="2400" dirty="0" smtClean="0">
                <a:solidFill>
                  <a:srgbClr val="4E1E4A"/>
                </a:solidFill>
              </a:rPr>
              <a:t>Гиды</a:t>
            </a:r>
            <a:r>
              <a:rPr lang="ru-RU" sz="2400" dirty="0">
                <a:solidFill>
                  <a:srgbClr val="4E1E4A"/>
                </a:solidFill>
              </a:rPr>
              <a:t>, как частные лица, так и представители экскурсионных компаний, регистрируются в приложении. </a:t>
            </a:r>
            <a:r>
              <a:rPr lang="ru-RU" sz="2400" dirty="0" smtClean="0">
                <a:solidFill>
                  <a:srgbClr val="4E1E4A"/>
                </a:solidFill>
              </a:rPr>
              <a:t>Здесь </a:t>
            </a:r>
            <a:r>
              <a:rPr lang="ru-RU" sz="2400" dirty="0">
                <a:solidFill>
                  <a:srgbClr val="4E1E4A"/>
                </a:solidFill>
              </a:rPr>
              <a:t>они предлагают свои маршруты с комментариями в виде ссылок на прямую трансляцию.  </a:t>
            </a:r>
            <a:endParaRPr lang="ru-RU" sz="2400" dirty="0" smtClean="0">
              <a:solidFill>
                <a:srgbClr val="4E1E4A"/>
              </a:solidFill>
            </a:endParaRPr>
          </a:p>
          <a:p>
            <a:pPr>
              <a:lnSpc>
                <a:spcPts val="3000"/>
              </a:lnSpc>
              <a:spcBef>
                <a:spcPts val="1800"/>
              </a:spcBef>
            </a:pPr>
            <a:r>
              <a:rPr lang="ru-RU" sz="2400" dirty="0" smtClean="0">
                <a:solidFill>
                  <a:srgbClr val="4E1E4A"/>
                </a:solidFill>
              </a:rPr>
              <a:t>В </a:t>
            </a:r>
            <a:r>
              <a:rPr lang="ru-RU" sz="2400" dirty="0">
                <a:solidFill>
                  <a:srgbClr val="4E1E4A"/>
                </a:solidFill>
              </a:rPr>
              <a:t>этом же приложении, зарегистрированные клиенты из любой точки мира могут выбрать интересующую их экскурсию и виртуально поучаствовать в ней. Более того, каждый может через приложение заказать посещение того или иного места. Лишь бы там оказался гид с камерой и гарнитурой.</a:t>
            </a:r>
          </a:p>
          <a:p>
            <a:endParaRPr lang="ru-RU" dirty="0">
              <a:solidFill>
                <a:srgbClr val="4E1E4A"/>
              </a:solidFill>
            </a:endParaRP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49640" y="1593216"/>
            <a:ext cx="10774680" cy="9394824"/>
          </a:xfrm>
        </p:spPr>
        <p:txBody>
          <a:bodyPr/>
          <a:lstStyle/>
          <a:p>
            <a:pPr>
              <a:lnSpc>
                <a:spcPts val="2300"/>
              </a:lnSpc>
            </a:pPr>
            <a:r>
              <a:rPr lang="ru-RU" sz="1800" b="1" dirty="0" smtClean="0">
                <a:solidFill>
                  <a:srgbClr val="4E1E4A"/>
                </a:solidFill>
              </a:rPr>
              <a:t>1 </a:t>
            </a:r>
            <a:r>
              <a:rPr lang="ru-RU" sz="1800" b="1" dirty="0">
                <a:solidFill>
                  <a:srgbClr val="4E1E4A"/>
                </a:solidFill>
              </a:rPr>
              <a:t>Цели и задачи проекта: </a:t>
            </a:r>
          </a:p>
          <a:p>
            <a:pPr>
              <a:lnSpc>
                <a:spcPts val="2300"/>
              </a:lnSpc>
            </a:pPr>
            <a:r>
              <a:rPr lang="ru-RU" sz="1800" dirty="0" smtClean="0">
                <a:solidFill>
                  <a:srgbClr val="4E1E4A"/>
                </a:solidFill>
              </a:rPr>
              <a:t>1.1 </a:t>
            </a:r>
            <a:r>
              <a:rPr lang="ru-RU" sz="1800" dirty="0">
                <a:solidFill>
                  <a:srgbClr val="4E1E4A"/>
                </a:solidFill>
              </a:rPr>
              <a:t>Создание веб-приложения, при помощи которого гиды, предлагая свои экскурсии, смогли выйти на рынок медиа-услуг и привлечь дополнительных клиентов через онлайн просмотры своих экскурсионных программ в реальном времени.</a:t>
            </a:r>
          </a:p>
          <a:p>
            <a:pPr>
              <a:lnSpc>
                <a:spcPts val="2300"/>
              </a:lnSpc>
            </a:pPr>
            <a:r>
              <a:rPr lang="ru-RU" sz="1800" dirty="0" smtClean="0">
                <a:solidFill>
                  <a:srgbClr val="4E1E4A"/>
                </a:solidFill>
              </a:rPr>
              <a:t>1.2 </a:t>
            </a:r>
            <a:r>
              <a:rPr lang="ru-RU" sz="1800" dirty="0">
                <a:solidFill>
                  <a:srgbClr val="4E1E4A"/>
                </a:solidFill>
              </a:rPr>
              <a:t>Наше приложение служит Интернет-ресурсом, где будет собираться оплата с клиентов за виртуальные посещения реальных экскурсий, проведёнными гидами. Затем денежные средства распределяются между гидами и учредителями ресурса, в зависимости от утверждённых долей и обременений.   </a:t>
            </a:r>
          </a:p>
          <a:p>
            <a:pPr>
              <a:lnSpc>
                <a:spcPts val="2300"/>
              </a:lnSpc>
            </a:pPr>
            <a:r>
              <a:rPr lang="ru-RU" sz="1800" dirty="0" smtClean="0">
                <a:solidFill>
                  <a:srgbClr val="4E1E4A"/>
                </a:solidFill>
              </a:rPr>
              <a:t>1.3 </a:t>
            </a:r>
            <a:r>
              <a:rPr lang="ru-RU" sz="1800" dirty="0">
                <a:solidFill>
                  <a:srgbClr val="4E1E4A"/>
                </a:solidFill>
              </a:rPr>
              <a:t>Дополнительные доходы от размещения рекламы сопутствующих товаров и услуг.</a:t>
            </a:r>
          </a:p>
          <a:p>
            <a:pPr>
              <a:lnSpc>
                <a:spcPts val="2300"/>
              </a:lnSpc>
            </a:pPr>
            <a:r>
              <a:rPr lang="ru-RU" sz="1800" b="1" dirty="0">
                <a:solidFill>
                  <a:srgbClr val="4E1E4A"/>
                </a:solidFill>
              </a:rPr>
              <a:t>2 Ожидаемые результаты:</a:t>
            </a:r>
          </a:p>
          <a:p>
            <a:pPr>
              <a:lnSpc>
                <a:spcPts val="2300"/>
              </a:lnSpc>
            </a:pPr>
            <a:r>
              <a:rPr lang="ru-RU" sz="1800" dirty="0">
                <a:solidFill>
                  <a:srgbClr val="4E1E4A"/>
                </a:solidFill>
              </a:rPr>
              <a:t>2.1 Привлечение финансов от частных инвесторов.</a:t>
            </a:r>
          </a:p>
          <a:p>
            <a:pPr>
              <a:lnSpc>
                <a:spcPts val="2300"/>
              </a:lnSpc>
            </a:pPr>
            <a:r>
              <a:rPr lang="ru-RU" sz="1800" dirty="0">
                <a:solidFill>
                  <a:srgbClr val="4E1E4A"/>
                </a:solidFill>
              </a:rPr>
              <a:t>2.2 Получение грантов.</a:t>
            </a:r>
          </a:p>
          <a:p>
            <a:pPr>
              <a:lnSpc>
                <a:spcPts val="2300"/>
              </a:lnSpc>
            </a:pPr>
            <a:r>
              <a:rPr lang="ru-RU" sz="1800" b="1" dirty="0">
                <a:solidFill>
                  <a:srgbClr val="4E1E4A"/>
                </a:solidFill>
              </a:rPr>
              <a:t>3 Область применения результатов:</a:t>
            </a:r>
          </a:p>
          <a:p>
            <a:pPr>
              <a:lnSpc>
                <a:spcPts val="2300"/>
              </a:lnSpc>
            </a:pPr>
            <a:r>
              <a:rPr lang="ru-RU" sz="1800" dirty="0">
                <a:solidFill>
                  <a:srgbClr val="4E1E4A"/>
                </a:solidFill>
              </a:rPr>
              <a:t>3.1 Создание собственного видео-хостинга.</a:t>
            </a:r>
          </a:p>
          <a:p>
            <a:pPr>
              <a:lnSpc>
                <a:spcPts val="2300"/>
              </a:lnSpc>
            </a:pPr>
            <a:r>
              <a:rPr lang="ru-RU" sz="1800" dirty="0">
                <a:solidFill>
                  <a:srgbClr val="4E1E4A"/>
                </a:solidFill>
              </a:rPr>
              <a:t>3.2 Использование технологий дополненной реальности.</a:t>
            </a:r>
          </a:p>
          <a:p>
            <a:pPr>
              <a:lnSpc>
                <a:spcPts val="2300"/>
              </a:lnSpc>
            </a:pPr>
            <a:r>
              <a:rPr lang="ru-RU" sz="1800" b="1" dirty="0">
                <a:solidFill>
                  <a:srgbClr val="4E1E4A"/>
                </a:solidFill>
              </a:rPr>
              <a:t>4 Потенциальные потребительские сегменты</a:t>
            </a:r>
            <a:r>
              <a:rPr lang="ru-RU" sz="1800" b="1" dirty="0" smtClean="0">
                <a:solidFill>
                  <a:srgbClr val="4E1E4A"/>
                </a:solidFill>
              </a:rPr>
              <a:t>:</a:t>
            </a:r>
            <a:endParaRPr lang="ru-RU" sz="1800" b="1" dirty="0">
              <a:solidFill>
                <a:srgbClr val="4E1E4A"/>
              </a:solidFill>
            </a:endParaRPr>
          </a:p>
          <a:p>
            <a:pPr>
              <a:lnSpc>
                <a:spcPts val="2300"/>
              </a:lnSpc>
            </a:pPr>
            <a:r>
              <a:rPr lang="ru-RU" sz="1800" dirty="0">
                <a:solidFill>
                  <a:srgbClr val="4E1E4A"/>
                </a:solidFill>
              </a:rPr>
              <a:t>4.1 Туристы по всему миру (</a:t>
            </a:r>
            <a:r>
              <a:rPr lang="en-US" sz="1800" dirty="0">
                <a:solidFill>
                  <a:srgbClr val="4E1E4A"/>
                </a:solidFill>
              </a:rPr>
              <a:t>B</a:t>
            </a:r>
            <a:r>
              <a:rPr lang="ru-RU" sz="1800" dirty="0">
                <a:solidFill>
                  <a:srgbClr val="4E1E4A"/>
                </a:solidFill>
              </a:rPr>
              <a:t>2</a:t>
            </a:r>
            <a:r>
              <a:rPr lang="en-US" sz="1800" dirty="0">
                <a:solidFill>
                  <a:srgbClr val="4E1E4A"/>
                </a:solidFill>
              </a:rPr>
              <a:t>C</a:t>
            </a:r>
            <a:r>
              <a:rPr lang="ru-RU" sz="1800" dirty="0">
                <a:solidFill>
                  <a:srgbClr val="4E1E4A"/>
                </a:solidFill>
              </a:rPr>
              <a:t>).</a:t>
            </a:r>
          </a:p>
          <a:p>
            <a:pPr>
              <a:lnSpc>
                <a:spcPts val="2300"/>
              </a:lnSpc>
            </a:pPr>
            <a:r>
              <a:rPr lang="ru-RU" sz="1800" dirty="0">
                <a:solidFill>
                  <a:srgbClr val="4E1E4A"/>
                </a:solidFill>
              </a:rPr>
              <a:t>4.2 Домохозяйки (В2С).</a:t>
            </a:r>
          </a:p>
          <a:p>
            <a:pPr>
              <a:lnSpc>
                <a:spcPts val="2300"/>
              </a:lnSpc>
            </a:pPr>
            <a:r>
              <a:rPr lang="ru-RU" sz="1800" dirty="0">
                <a:solidFill>
                  <a:srgbClr val="4E1E4A"/>
                </a:solidFill>
              </a:rPr>
              <a:t>4.3 Пенсионеры (В2С).</a:t>
            </a:r>
          </a:p>
          <a:p>
            <a:pPr>
              <a:lnSpc>
                <a:spcPts val="2300"/>
              </a:lnSpc>
            </a:pPr>
            <a:r>
              <a:rPr lang="ru-RU" sz="1800" dirty="0">
                <a:solidFill>
                  <a:srgbClr val="4E1E4A"/>
                </a:solidFill>
              </a:rPr>
              <a:t>4.4 Маломобильные граждане (В2С).</a:t>
            </a:r>
          </a:p>
          <a:p>
            <a:pPr>
              <a:lnSpc>
                <a:spcPts val="2300"/>
              </a:lnSpc>
            </a:pPr>
            <a:r>
              <a:rPr lang="ru-RU" sz="1800" dirty="0">
                <a:solidFill>
                  <a:srgbClr val="4E1E4A"/>
                </a:solidFill>
              </a:rPr>
              <a:t>4.5 Студенты (В2С).</a:t>
            </a:r>
          </a:p>
          <a:p>
            <a:pPr>
              <a:lnSpc>
                <a:spcPts val="2300"/>
              </a:lnSpc>
            </a:pPr>
            <a:r>
              <a:rPr lang="ru-RU" sz="1800" dirty="0">
                <a:solidFill>
                  <a:srgbClr val="4E1E4A"/>
                </a:solidFill>
              </a:rPr>
              <a:t>4.6 Частные гиды (</a:t>
            </a:r>
            <a:r>
              <a:rPr lang="en-US" sz="1800" dirty="0">
                <a:solidFill>
                  <a:srgbClr val="4E1E4A"/>
                </a:solidFill>
              </a:rPr>
              <a:t>B</a:t>
            </a:r>
            <a:r>
              <a:rPr lang="ru-RU" sz="1800" dirty="0">
                <a:solidFill>
                  <a:srgbClr val="4E1E4A"/>
                </a:solidFill>
              </a:rPr>
              <a:t>2</a:t>
            </a:r>
            <a:r>
              <a:rPr lang="en-US" sz="1800" dirty="0">
                <a:solidFill>
                  <a:srgbClr val="4E1E4A"/>
                </a:solidFill>
              </a:rPr>
              <a:t>B</a:t>
            </a:r>
            <a:r>
              <a:rPr lang="ru-RU" sz="1800" dirty="0">
                <a:solidFill>
                  <a:srgbClr val="4E1E4A"/>
                </a:solidFill>
              </a:rPr>
              <a:t>).</a:t>
            </a:r>
          </a:p>
          <a:p>
            <a:pPr>
              <a:lnSpc>
                <a:spcPts val="2300"/>
              </a:lnSpc>
            </a:pPr>
            <a:r>
              <a:rPr lang="ru-RU" sz="1800" dirty="0">
                <a:solidFill>
                  <a:srgbClr val="4E1E4A"/>
                </a:solidFill>
              </a:rPr>
              <a:t>4.7 Экскурсионные и туристические компании (</a:t>
            </a:r>
            <a:r>
              <a:rPr lang="en-US" sz="1800" dirty="0">
                <a:solidFill>
                  <a:srgbClr val="4E1E4A"/>
                </a:solidFill>
              </a:rPr>
              <a:t>B</a:t>
            </a:r>
            <a:r>
              <a:rPr lang="ru-RU" sz="1800" dirty="0">
                <a:solidFill>
                  <a:srgbClr val="4E1E4A"/>
                </a:solidFill>
              </a:rPr>
              <a:t>2</a:t>
            </a:r>
            <a:r>
              <a:rPr lang="en-US" sz="1800" dirty="0">
                <a:solidFill>
                  <a:srgbClr val="4E1E4A"/>
                </a:solidFill>
              </a:rPr>
              <a:t>B</a:t>
            </a:r>
            <a:r>
              <a:rPr lang="ru-RU" sz="1800" dirty="0">
                <a:solidFill>
                  <a:srgbClr val="4E1E4A"/>
                </a:solidFill>
              </a:rPr>
              <a:t>).</a:t>
            </a:r>
          </a:p>
          <a:p>
            <a:pPr>
              <a:lnSpc>
                <a:spcPts val="2300"/>
              </a:lnSpc>
            </a:pPr>
            <a:r>
              <a:rPr lang="ru-RU" sz="1800" dirty="0">
                <a:solidFill>
                  <a:srgbClr val="4E1E4A"/>
                </a:solidFill>
              </a:rPr>
              <a:t>4.8 Государственные образовательные учреждения (</a:t>
            </a:r>
            <a:r>
              <a:rPr lang="en-US" sz="1800" dirty="0">
                <a:solidFill>
                  <a:srgbClr val="4E1E4A"/>
                </a:solidFill>
              </a:rPr>
              <a:t>B</a:t>
            </a:r>
            <a:r>
              <a:rPr lang="ru-RU" sz="1800" dirty="0">
                <a:solidFill>
                  <a:srgbClr val="4E1E4A"/>
                </a:solidFill>
              </a:rPr>
              <a:t>2</a:t>
            </a:r>
            <a:r>
              <a:rPr lang="en-US" sz="1800" dirty="0">
                <a:solidFill>
                  <a:srgbClr val="4E1E4A"/>
                </a:solidFill>
              </a:rPr>
              <a:t>G</a:t>
            </a:r>
            <a:r>
              <a:rPr lang="ru-RU" sz="1800" dirty="0">
                <a:solidFill>
                  <a:srgbClr val="4E1E4A"/>
                </a:solidFill>
              </a:rPr>
              <a:t>). 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b="1" dirty="0">
                <a:solidFill>
                  <a:srgbClr val="4E1E4A"/>
                </a:solidFill>
              </a:rPr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717789"/>
            <a:ext cx="18442940" cy="911089"/>
          </a:xfrm>
        </p:spPr>
        <p:txBody>
          <a:bodyPr/>
          <a:lstStyle/>
          <a:p>
            <a:r>
              <a:rPr lang="ru-RU" b="1" dirty="0">
                <a:solidFill>
                  <a:srgbClr val="4E1E4A"/>
                </a:solidFill>
              </a:rPr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484120"/>
            <a:ext cx="7624572" cy="4846320"/>
          </a:xfrm>
        </p:spPr>
        <p:txBody>
          <a:bodyPr/>
          <a:lstStyle/>
          <a:p>
            <a:pPr>
              <a:lnSpc>
                <a:spcPts val="3000"/>
              </a:lnSpc>
              <a:spcBef>
                <a:spcPts val="1800"/>
              </a:spcBef>
            </a:pPr>
            <a:r>
              <a:rPr lang="ru-RU" sz="2400" dirty="0">
                <a:solidFill>
                  <a:srgbClr val="4E1E4A"/>
                </a:solidFill>
              </a:rPr>
              <a:t>Есть потребность посещать экскурсии в знаковых местах культурно-исторического или личного характера, но для этого </a:t>
            </a:r>
            <a:r>
              <a:rPr lang="ru-RU" sz="2400" dirty="0" smtClean="0">
                <a:solidFill>
                  <a:srgbClr val="4E1E4A"/>
                </a:solidFill>
              </a:rPr>
              <a:t>нет физической, </a:t>
            </a:r>
            <a:r>
              <a:rPr lang="ru-RU" sz="2400" dirty="0">
                <a:solidFill>
                  <a:srgbClr val="4E1E4A"/>
                </a:solidFill>
              </a:rPr>
              <a:t>материальной или временной </a:t>
            </a:r>
            <a:r>
              <a:rPr lang="ru-RU" sz="2400" dirty="0" smtClean="0">
                <a:solidFill>
                  <a:srgbClr val="4E1E4A"/>
                </a:solidFill>
              </a:rPr>
              <a:t>возможности</a:t>
            </a:r>
            <a:r>
              <a:rPr lang="ru-RU" sz="2400" dirty="0">
                <a:solidFill>
                  <a:srgbClr val="4E1E4A"/>
                </a:solidFill>
              </a:rPr>
              <a:t>. </a:t>
            </a:r>
            <a:endParaRPr lang="ru-RU" sz="2400" dirty="0" smtClean="0">
              <a:solidFill>
                <a:srgbClr val="4E1E4A"/>
              </a:solidFill>
            </a:endParaRPr>
          </a:p>
          <a:p>
            <a:pPr>
              <a:lnSpc>
                <a:spcPts val="3000"/>
              </a:lnSpc>
              <a:spcBef>
                <a:spcPts val="1800"/>
              </a:spcBef>
            </a:pPr>
            <a:r>
              <a:rPr lang="ru-RU" sz="2400" dirty="0" smtClean="0">
                <a:solidFill>
                  <a:srgbClr val="4E1E4A"/>
                </a:solidFill>
              </a:rPr>
              <a:t>С </a:t>
            </a:r>
            <a:r>
              <a:rPr lang="ru-RU" sz="2400" dirty="0">
                <a:solidFill>
                  <a:srgbClr val="4E1E4A"/>
                </a:solidFill>
              </a:rPr>
              <a:t>другой стороны, гиды расширяют свою аудиторию за счёт онлайн-трансляции. Потенциальные туристы и реальные гиды смогут удовлетворить свои потребности с помощью нашего приложения.</a:t>
            </a:r>
          </a:p>
          <a:p>
            <a:endParaRPr lang="ru-RU" sz="2800" dirty="0">
              <a:solidFill>
                <a:srgbClr val="4E1E4A"/>
              </a:solidFill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55480" y="2942400"/>
            <a:ext cx="9601200" cy="7554912"/>
          </a:xfrm>
        </p:spPr>
        <p:txBody>
          <a:bodyPr/>
          <a:lstStyle/>
          <a:p>
            <a:pPr marL="473075" indent="-457200">
              <a:lnSpc>
                <a:spcPts val="3000"/>
              </a:lnSpc>
              <a:spcBef>
                <a:spcPts val="1800"/>
              </a:spcBef>
              <a:buAutoNum type="arabicPeriod"/>
            </a:pPr>
            <a:r>
              <a:rPr lang="ru-RU" sz="2400" dirty="0" smtClean="0">
                <a:solidFill>
                  <a:srgbClr val="4E1E4A"/>
                </a:solidFill>
              </a:rPr>
              <a:t>Все предлагаемые экскурсии с гидом предоставляются в записи. Это лишает мероприятие интерактивности. Нет возможности даже задать интересующий вопрос по ходу трансляции.</a:t>
            </a:r>
          </a:p>
          <a:p>
            <a:pPr marL="473075" indent="-457200">
              <a:lnSpc>
                <a:spcPts val="3000"/>
              </a:lnSpc>
              <a:spcBef>
                <a:spcPts val="1800"/>
              </a:spcBef>
              <a:buAutoNum type="arabicPeriod"/>
            </a:pPr>
            <a:r>
              <a:rPr lang="ru-RU" sz="2400" dirty="0" smtClean="0">
                <a:solidFill>
                  <a:srgbClr val="4E1E4A"/>
                </a:solidFill>
              </a:rPr>
              <a:t>Отсутствие интернет-площадки, где гиды из разных мест земли могли предложить свои виртуальные туры для столь же обширной аудитории зрителей по всему миру.</a:t>
            </a:r>
          </a:p>
          <a:p>
            <a:pPr marL="473075" indent="-457200">
              <a:lnSpc>
                <a:spcPts val="3000"/>
              </a:lnSpc>
              <a:spcBef>
                <a:spcPts val="1800"/>
              </a:spcBef>
              <a:buAutoNum type="arabicPeriod"/>
            </a:pPr>
            <a:r>
              <a:rPr lang="ru-RU" sz="2400" dirty="0" smtClean="0">
                <a:solidFill>
                  <a:srgbClr val="4E1E4A"/>
                </a:solidFill>
              </a:rPr>
              <a:t>Нет возможности заказать посещение определённого клиентом места для проведения экскурсии, и выбрать при этом исполнителя.</a:t>
            </a:r>
          </a:p>
          <a:p>
            <a:pPr marL="473075" indent="-457200">
              <a:lnSpc>
                <a:spcPts val="3000"/>
              </a:lnSpc>
              <a:spcBef>
                <a:spcPts val="1800"/>
              </a:spcBef>
              <a:buAutoNum type="arabicPeriod"/>
            </a:pPr>
            <a:r>
              <a:rPr lang="ru-RU" sz="2400" dirty="0" smtClean="0">
                <a:solidFill>
                  <a:srgbClr val="4E1E4A"/>
                </a:solidFill>
              </a:rPr>
              <a:t>Сложно организовать интерактивную тематическую экскурсию с несколькими гидами, находящихся в разных локациях.</a:t>
            </a:r>
          </a:p>
          <a:p>
            <a:pPr marL="473075" indent="-457200">
              <a:lnSpc>
                <a:spcPts val="3000"/>
              </a:lnSpc>
              <a:spcBef>
                <a:spcPts val="1800"/>
              </a:spcBef>
              <a:buAutoNum type="arabicPeriod"/>
            </a:pPr>
            <a:r>
              <a:rPr lang="ru-RU" sz="2400" dirty="0" smtClean="0">
                <a:solidFill>
                  <a:srgbClr val="4E1E4A"/>
                </a:solidFill>
              </a:rPr>
              <a:t>Очень затруднён возврат денег за плохо или вовсе не проведённую экскурсию.   </a:t>
            </a:r>
            <a:endParaRPr lang="ru-RU" sz="2400" dirty="0">
              <a:solidFill>
                <a:srgbClr val="4E1E4A"/>
              </a:solidFill>
            </a:endParaRP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55480" y="1813822"/>
            <a:ext cx="9782048" cy="911090"/>
          </a:xfrm>
        </p:spPr>
        <p:txBody>
          <a:bodyPr/>
          <a:lstStyle/>
          <a:p>
            <a:r>
              <a:rPr lang="ru-RU" b="1" dirty="0">
                <a:solidFill>
                  <a:srgbClr val="4E1E4A"/>
                </a:solidFill>
              </a:rPr>
              <a:t>Почему существующих вариантов решения </a:t>
            </a:r>
            <a:br>
              <a:rPr lang="ru-RU" b="1" dirty="0">
                <a:solidFill>
                  <a:srgbClr val="4E1E4A"/>
                </a:solidFill>
              </a:rPr>
            </a:br>
            <a:r>
              <a:rPr lang="ru-RU" b="1" dirty="0">
                <a:solidFill>
                  <a:srgbClr val="4E1E4A"/>
                </a:solidFill>
              </a:rPr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728887"/>
            <a:ext cx="8691371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b="1" dirty="0">
                <a:solidFill>
                  <a:srgbClr val="4E1E4A"/>
                </a:solidFill>
              </a:rPr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713495"/>
            <a:ext cx="18424652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>
                <a:solidFill>
                  <a:srgbClr val="4E1E4A"/>
                </a:solidFill>
              </a:rPr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2851892" cy="7554912"/>
          </a:xfrm>
        </p:spPr>
        <p:txBody>
          <a:bodyPr/>
          <a:lstStyle/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 smtClean="0">
                <a:solidFill>
                  <a:srgbClr val="4E1E4A"/>
                </a:solidFill>
              </a:rPr>
              <a:t>Концентрация </a:t>
            </a:r>
            <a:r>
              <a:rPr lang="ru-RU" sz="2400" dirty="0">
                <a:solidFill>
                  <a:srgbClr val="4E1E4A"/>
                </a:solidFill>
              </a:rPr>
              <a:t>гидов и клиентов со всего мира на одно интернет площадки, что делает общими для всех как гидов, так и клиентов. Это также даёт возможность работать на большом и ёмком рынке. И всё в одном приложении.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 smtClean="0">
                <a:solidFill>
                  <a:srgbClr val="4E1E4A"/>
                </a:solidFill>
              </a:rPr>
              <a:t>Прямые </a:t>
            </a:r>
            <a:r>
              <a:rPr lang="ru-RU" sz="2400" dirty="0">
                <a:solidFill>
                  <a:srgbClr val="4E1E4A"/>
                </a:solidFill>
              </a:rPr>
              <a:t>трансляции экскурсий, так скажем – вживую. Здесь и сейчас. С возможностью задавать вопросы гидам в чате экскурсии.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 smtClean="0">
                <a:solidFill>
                  <a:srgbClr val="4E1E4A"/>
                </a:solidFill>
              </a:rPr>
              <a:t>Клиенты </a:t>
            </a:r>
            <a:r>
              <a:rPr lang="ru-RU" sz="2400" dirty="0">
                <a:solidFill>
                  <a:srgbClr val="4E1E4A"/>
                </a:solidFill>
              </a:rPr>
              <a:t>могут заказать гиду посещение определённого места, поэтому роль гида может исполнить каждый, лишь бы в наличии было необходимое оборудование</a:t>
            </a:r>
            <a:r>
              <a:rPr lang="ru-RU" sz="2400" dirty="0" smtClean="0">
                <a:solidFill>
                  <a:srgbClr val="4E1E4A"/>
                </a:solidFill>
              </a:rPr>
              <a:t>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 smtClean="0">
                <a:solidFill>
                  <a:srgbClr val="4E1E4A"/>
                </a:solidFill>
              </a:rPr>
              <a:t>Организация интерактивных экскурсий несколькими гидами из разных мест одновременно.</a:t>
            </a:r>
            <a:endParaRPr lang="ru-RU" sz="2400" dirty="0">
              <a:solidFill>
                <a:srgbClr val="4E1E4A"/>
              </a:solidFill>
            </a:endParaRP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 smtClean="0">
                <a:solidFill>
                  <a:srgbClr val="4E1E4A"/>
                </a:solidFill>
              </a:rPr>
              <a:t>Безопасные </a:t>
            </a:r>
            <a:r>
              <a:rPr lang="ru-RU" sz="2400" dirty="0">
                <a:solidFill>
                  <a:srgbClr val="4E1E4A"/>
                </a:solidFill>
              </a:rPr>
              <a:t>оплата за просмотр и возврат средств при неудачно проведённой или совсем не проведённой экскурсии. 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 smtClean="0">
                <a:solidFill>
                  <a:srgbClr val="4E1E4A"/>
                </a:solidFill>
              </a:rPr>
              <a:t>После </a:t>
            </a:r>
            <a:r>
              <a:rPr lang="ru-RU" sz="2400" dirty="0">
                <a:solidFill>
                  <a:srgbClr val="4E1E4A"/>
                </a:solidFill>
              </a:rPr>
              <a:t>создания специального видео хостинга на новых принципах, пользователи получат возможность снимать не только с обычных девайсов, но и с продвинутых, дающие новое качество трансляции.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7" y="1791780"/>
            <a:ext cx="8112254" cy="1135824"/>
          </a:xfrm>
        </p:spPr>
        <p:txBody>
          <a:bodyPr/>
          <a:lstStyle/>
          <a:p>
            <a:pPr>
              <a:buNone/>
            </a:pPr>
            <a:r>
              <a:rPr lang="ru-RU" sz="2800" b="1" dirty="0">
                <a:solidFill>
                  <a:srgbClr val="4E1E4A"/>
                </a:solidFill>
              </a:rPr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728735"/>
            <a:ext cx="18368772" cy="911089"/>
          </a:xfrm>
        </p:spPr>
        <p:txBody>
          <a:bodyPr/>
          <a:lstStyle/>
          <a:p>
            <a:r>
              <a:rPr lang="ru-RU" b="1" dirty="0">
                <a:solidFill>
                  <a:srgbClr val="4E1E4A"/>
                </a:solidFill>
              </a:rPr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27604"/>
            <a:ext cx="9240013" cy="7878000"/>
          </a:xfrm>
        </p:spPr>
        <p:txBody>
          <a:bodyPr/>
          <a:lstStyle/>
          <a:p>
            <a:pPr>
              <a:lnSpc>
                <a:spcPts val="3000"/>
              </a:lnSpc>
              <a:spcBef>
                <a:spcPts val="1800"/>
              </a:spcBef>
            </a:pPr>
            <a:r>
              <a:rPr lang="ru-RU" sz="2400" dirty="0">
                <a:solidFill>
                  <a:srgbClr val="4E1E4A"/>
                </a:solidFill>
              </a:rPr>
              <a:t>Оценка рынка. За основу исследований берём Санкт-Петербург.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 В 2022 году более 8 млн туристов посетило город и принесли 366 млрд рулей, что на 57% больше прошлогодних показателей. В первые шесть месяцев этого года прирост составил 10% по отношению аналогичного периода 2022 года (</a:t>
            </a:r>
            <a:r>
              <a:rPr lang="en-US" sz="2400" dirty="0">
                <a:solidFill>
                  <a:srgbClr val="4E1E4A"/>
                </a:solidFill>
              </a:rPr>
              <a:t>TAM</a:t>
            </a:r>
            <a:r>
              <a:rPr lang="ru-RU" sz="2400" dirty="0">
                <a:solidFill>
                  <a:srgbClr val="4E1E4A"/>
                </a:solidFill>
              </a:rPr>
              <a:t>). 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Около 1042 наименований экскурсий предлагается в Санкт-Петербурге и области от 150 до 155 000 рублей. Средняя цена за экскурсию 2 500 рублей. Высокий туристический сезон в Питере с мая по ноябрь - 180 дней. Средне количество человек 10.</a:t>
            </a:r>
            <a:r>
              <a:rPr lang="en-US" sz="2400" dirty="0">
                <a:solidFill>
                  <a:srgbClr val="4E1E4A"/>
                </a:solidFill>
              </a:rPr>
              <a:t>SAM </a:t>
            </a:r>
            <a:r>
              <a:rPr lang="ru-RU" sz="2400" dirty="0">
                <a:solidFill>
                  <a:srgbClr val="4E1E4A"/>
                </a:solidFill>
              </a:rPr>
              <a:t>составит 4 689 000 000 рублей.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На первоначальном этапе мы будем стремиться освоить рынок продвигаясь в Питере объёмом 90 000 000 рублей. Расчёт: 100 наименований экскурсий х 500 рублей (средняя цена за тур) х 180 дней х </a:t>
            </a:r>
            <a:r>
              <a:rPr lang="ru-RU" sz="2400" dirty="0" smtClean="0">
                <a:solidFill>
                  <a:srgbClr val="4E1E4A"/>
                </a:solidFill>
              </a:rPr>
              <a:t>10 чел. </a:t>
            </a:r>
            <a:r>
              <a:rPr lang="ru-RU" sz="2400" dirty="0">
                <a:solidFill>
                  <a:srgbClr val="4E1E4A"/>
                </a:solidFill>
              </a:rPr>
              <a:t>Это наш </a:t>
            </a:r>
            <a:r>
              <a:rPr lang="en-US" sz="2400" dirty="0">
                <a:solidFill>
                  <a:srgbClr val="4E1E4A"/>
                </a:solidFill>
              </a:rPr>
              <a:t>SOM</a:t>
            </a:r>
            <a:r>
              <a:rPr lang="ru-RU" sz="2400" dirty="0">
                <a:solidFill>
                  <a:srgbClr val="4E1E4A"/>
                </a:solidFill>
              </a:rPr>
              <a:t>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На объём рынка влияет сезонный фактор.</a:t>
            </a:r>
          </a:p>
          <a:p>
            <a:pPr>
              <a:lnSpc>
                <a:spcPts val="3000"/>
              </a:lnSpc>
              <a:spcBef>
                <a:spcPts val="180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728887"/>
            <a:ext cx="10093451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b="1" dirty="0">
                <a:solidFill>
                  <a:srgbClr val="4E1E4A"/>
                </a:solidFill>
              </a:rPr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728735"/>
            <a:ext cx="18536412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>
                <a:solidFill>
                  <a:srgbClr val="4E1E4A"/>
                </a:solidFill>
              </a:rPr>
              <a:t>Бизнес-модель</a:t>
            </a:r>
            <a:endParaRPr lang="ru-RU" dirty="0">
              <a:solidFill>
                <a:srgbClr val="4E1E4A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424240"/>
            <a:ext cx="18292572" cy="8335200"/>
          </a:xfrm>
        </p:spPr>
        <p:txBody>
          <a:bodyPr/>
          <a:lstStyle/>
          <a:p>
            <a:pPr>
              <a:lnSpc>
                <a:spcPts val="2600"/>
              </a:lnSpc>
              <a:spcBef>
                <a:spcPts val="1400"/>
              </a:spcBef>
            </a:pPr>
            <a:r>
              <a:rPr lang="ru-RU" b="1" dirty="0">
                <a:solidFill>
                  <a:srgbClr val="4E1E4A"/>
                </a:solidFill>
              </a:rPr>
              <a:t>Способы получения прибыли:</a:t>
            </a:r>
          </a:p>
          <a:p>
            <a:pPr marL="473075" lvl="0" indent="-457200">
              <a:lnSpc>
                <a:spcPts val="2600"/>
              </a:lnSpc>
              <a:spcBef>
                <a:spcPts val="1400"/>
              </a:spcBef>
              <a:buFont typeface="+mj-lt"/>
              <a:buAutoNum type="arabicPeriod"/>
            </a:pPr>
            <a:r>
              <a:rPr lang="ru-RU" dirty="0">
                <a:solidFill>
                  <a:srgbClr val="4E1E4A"/>
                </a:solidFill>
              </a:rPr>
              <a:t>Выручка будет получаться от продажи «билетов» за просмотр клиентами представленными гидами своих виртуальных экскурсий. Часть её пойдёт гидам за их работу в виде фиксированной доли. Оставшаяся остаётся нам за предоставление площадки для ведения бизнеса. </a:t>
            </a:r>
          </a:p>
          <a:p>
            <a:pPr marL="473075" lvl="0" indent="-457200">
              <a:lnSpc>
                <a:spcPts val="2600"/>
              </a:lnSpc>
              <a:spcBef>
                <a:spcPts val="1400"/>
              </a:spcBef>
              <a:buFont typeface="+mj-lt"/>
              <a:buAutoNum type="arabicPeriod"/>
            </a:pPr>
            <a:r>
              <a:rPr lang="ru-RU" dirty="0">
                <a:solidFill>
                  <a:srgbClr val="4E1E4A"/>
                </a:solidFill>
              </a:rPr>
              <a:t>Вторая статья доходов формируется от размещения рекламы сопутствующих товаров и услуг. </a:t>
            </a:r>
          </a:p>
          <a:p>
            <a:pPr>
              <a:lnSpc>
                <a:spcPts val="2600"/>
              </a:lnSpc>
              <a:spcBef>
                <a:spcPts val="1400"/>
              </a:spcBef>
            </a:pPr>
            <a:r>
              <a:rPr lang="ru-RU" b="1" dirty="0">
                <a:solidFill>
                  <a:srgbClr val="4E1E4A"/>
                </a:solidFill>
              </a:rPr>
              <a:t>Отношения с гидами и клиентами.</a:t>
            </a:r>
          </a:p>
          <a:p>
            <a:pPr marL="473075" lvl="0" indent="-457200">
              <a:lnSpc>
                <a:spcPts val="2600"/>
              </a:lnSpc>
              <a:spcBef>
                <a:spcPts val="1400"/>
              </a:spcBef>
              <a:buFont typeface="+mj-lt"/>
              <a:buAutoNum type="arabicPeriod"/>
            </a:pPr>
            <a:r>
              <a:rPr lang="ru-RU" dirty="0">
                <a:solidFill>
                  <a:srgbClr val="4E1E4A"/>
                </a:solidFill>
              </a:rPr>
              <a:t>Гиды регистрируются в приложении и анонсируют свои туры клиентам по ряду ключевых показателей, например, стоимость. Мы накручиваем свою моржу и устанавливаем конечную цену экскурсии. </a:t>
            </a:r>
          </a:p>
          <a:p>
            <a:pPr marL="473075" lvl="0" indent="-457200">
              <a:lnSpc>
                <a:spcPts val="2600"/>
              </a:lnSpc>
              <a:spcBef>
                <a:spcPts val="1400"/>
              </a:spcBef>
              <a:buFont typeface="+mj-lt"/>
              <a:buAutoNum type="arabicPeriod"/>
            </a:pPr>
            <a:r>
              <a:rPr lang="ru-RU" dirty="0">
                <a:solidFill>
                  <a:srgbClr val="4E1E4A"/>
                </a:solidFill>
              </a:rPr>
              <a:t>После оповещения в нашем приложении о предстоящей трансляции мы собираем денежные средства с желающих её посмотреть и предоставляем ссылку для просмотра.</a:t>
            </a:r>
          </a:p>
          <a:p>
            <a:pPr marL="473075" lvl="0" indent="-457200">
              <a:lnSpc>
                <a:spcPts val="2600"/>
              </a:lnSpc>
              <a:spcBef>
                <a:spcPts val="1400"/>
              </a:spcBef>
              <a:buFont typeface="+mj-lt"/>
              <a:buAutoNum type="arabicPeriod"/>
            </a:pPr>
            <a:r>
              <a:rPr lang="ru-RU" dirty="0">
                <a:solidFill>
                  <a:srgbClr val="4E1E4A"/>
                </a:solidFill>
              </a:rPr>
              <a:t>Если экскурсия проведена гидом согласно ключевых показателей (см. выше), то мы переводим ему его долю. В противном случае собранные с клиентов деньги возвращаются обратно, а гид теряет свою регистрацию.</a:t>
            </a:r>
          </a:p>
          <a:p>
            <a:pPr marL="473075" lvl="0" indent="-457200">
              <a:lnSpc>
                <a:spcPts val="2600"/>
              </a:lnSpc>
              <a:spcBef>
                <a:spcPts val="1400"/>
              </a:spcBef>
              <a:buFont typeface="+mj-lt"/>
              <a:buAutoNum type="arabicPeriod"/>
            </a:pPr>
            <a:r>
              <a:rPr lang="ru-RU" dirty="0">
                <a:solidFill>
                  <a:srgbClr val="4E1E4A"/>
                </a:solidFill>
              </a:rPr>
              <a:t>Все персональные данные хранятся на стороне банка, предоставившего свои услуги. Через него мы будем управлять денежными потоками, в зависимости от ситуации.</a:t>
            </a:r>
          </a:p>
          <a:p>
            <a:pPr marL="473075" lvl="0" indent="-457200">
              <a:lnSpc>
                <a:spcPts val="2600"/>
              </a:lnSpc>
              <a:spcBef>
                <a:spcPts val="1400"/>
              </a:spcBef>
              <a:buFont typeface="+mj-lt"/>
              <a:buAutoNum type="arabicPeriod"/>
            </a:pPr>
            <a:r>
              <a:rPr lang="ru-RU" dirty="0">
                <a:solidFill>
                  <a:srgbClr val="4E1E4A"/>
                </a:solidFill>
              </a:rPr>
              <a:t>На первом этапе гиды будут создавать свои аккаунты на </a:t>
            </a:r>
            <a:r>
              <a:rPr lang="en-US" dirty="0">
                <a:solidFill>
                  <a:srgbClr val="4E1E4A"/>
                </a:solidFill>
              </a:rPr>
              <a:t>YouTube </a:t>
            </a:r>
            <a:r>
              <a:rPr lang="ru-RU" dirty="0">
                <a:solidFill>
                  <a:srgbClr val="4E1E4A"/>
                </a:solidFill>
              </a:rPr>
              <a:t>и через него передавать ссылки на свои трансляции.</a:t>
            </a:r>
          </a:p>
          <a:p>
            <a:pPr>
              <a:lnSpc>
                <a:spcPts val="2600"/>
              </a:lnSpc>
              <a:spcBef>
                <a:spcPts val="1400"/>
              </a:spcBef>
            </a:pPr>
            <a:r>
              <a:rPr lang="ru-RU" b="1" dirty="0">
                <a:solidFill>
                  <a:srgbClr val="4E1E4A"/>
                </a:solidFill>
              </a:rPr>
              <a:t>Привлечения финансов и продвижение продукта:</a:t>
            </a:r>
          </a:p>
          <a:p>
            <a:pPr marL="473075" lvl="0" indent="-457200">
              <a:lnSpc>
                <a:spcPts val="2600"/>
              </a:lnSpc>
              <a:spcBef>
                <a:spcPts val="1400"/>
              </a:spcBef>
              <a:buFont typeface="+mj-lt"/>
              <a:buAutoNum type="arabicPeriod"/>
            </a:pPr>
            <a:r>
              <a:rPr lang="ru-RU" dirty="0">
                <a:solidFill>
                  <a:srgbClr val="4E1E4A"/>
                </a:solidFill>
              </a:rPr>
              <a:t>На начальном этапе создания приложения и его продвижения (бесплатные каналы) мы рассчитываем на свои финансы.</a:t>
            </a:r>
          </a:p>
          <a:p>
            <a:pPr marL="473075" lvl="0" indent="-457200">
              <a:lnSpc>
                <a:spcPts val="2600"/>
              </a:lnSpc>
              <a:spcBef>
                <a:spcPts val="1400"/>
              </a:spcBef>
              <a:buFont typeface="+mj-lt"/>
              <a:buAutoNum type="arabicPeriod"/>
            </a:pPr>
            <a:r>
              <a:rPr lang="ru-RU" dirty="0">
                <a:solidFill>
                  <a:srgbClr val="4E1E4A"/>
                </a:solidFill>
              </a:rPr>
              <a:t>Когда пойдут первые клиенты и будет сформирован начальный спрос – ищем инвестора и гранты для доукомплектования команды нужными специалистами, для более глубокой переработки продукта и его продвижения на платных ресурсах. Размещаем в приложении сопутствующую рекламу.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756728"/>
            <a:ext cx="12547092" cy="1135824"/>
          </a:xfrm>
        </p:spPr>
        <p:txBody>
          <a:bodyPr/>
          <a:lstStyle/>
          <a:p>
            <a:pPr>
              <a:lnSpc>
                <a:spcPts val="3500"/>
              </a:lnSpc>
              <a:spcBef>
                <a:spcPts val="2000"/>
              </a:spcBef>
              <a:buNone/>
            </a:pPr>
            <a:r>
              <a:rPr lang="ru-RU" sz="2800" b="1" dirty="0">
                <a:solidFill>
                  <a:srgbClr val="4E1E4A"/>
                </a:solidFill>
              </a:rPr>
              <a:t>Текущие результаты: </a:t>
            </a:r>
            <a:r>
              <a:rPr lang="ru-RU" sz="2800" dirty="0">
                <a:solidFill>
                  <a:srgbClr val="4E1E4A"/>
                </a:solidFill>
              </a:rPr>
              <a:t>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728735"/>
            <a:ext cx="18432490" cy="911089"/>
          </a:xfrm>
        </p:spPr>
        <p:txBody>
          <a:bodyPr/>
          <a:lstStyle/>
          <a:p>
            <a:r>
              <a:rPr lang="ru-RU" b="1" dirty="0">
                <a:solidFill>
                  <a:srgbClr val="4E1E4A"/>
                </a:solidFill>
              </a:rPr>
              <a:t>Текущие результаты</a:t>
            </a:r>
            <a:endParaRPr lang="ru-RU" dirty="0">
              <a:solidFill>
                <a:srgbClr val="4E1E4A"/>
              </a:solidFill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892552"/>
            <a:ext cx="13110973" cy="7059168"/>
          </a:xfrm>
        </p:spPr>
        <p:txBody>
          <a:bodyPr/>
          <a:lstStyle/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Существует описание идеи и концепции продукта / стартапа.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Определена целевая аудитория и её группы.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Сформирован начальный состав команды из трёх человек. Ищем дополнительных специалистов.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Есть работающий сайт стартапа “</a:t>
            </a:r>
            <a:r>
              <a:rPr lang="en-US" sz="2400" dirty="0">
                <a:solidFill>
                  <a:srgbClr val="4E1E4A"/>
                </a:solidFill>
              </a:rPr>
              <a:t>viTravel</a:t>
            </a:r>
            <a:r>
              <a:rPr lang="ru-RU" sz="2400" dirty="0">
                <a:solidFill>
                  <a:srgbClr val="4E1E4A"/>
                </a:solidFill>
              </a:rPr>
              <a:t>” </a:t>
            </a:r>
            <a:r>
              <a:rPr lang="en-US" sz="2400" dirty="0">
                <a:solidFill>
                  <a:srgbClr val="4E1E4A"/>
                </a:solidFill>
              </a:rPr>
              <a:t>https</a:t>
            </a:r>
            <a:r>
              <a:rPr lang="ru-RU" sz="2400" dirty="0">
                <a:solidFill>
                  <a:srgbClr val="4E1E4A"/>
                </a:solidFill>
              </a:rPr>
              <a:t>://</a:t>
            </a:r>
            <a:r>
              <a:rPr lang="en-US" sz="2400" dirty="0">
                <a:solidFill>
                  <a:srgbClr val="4E1E4A"/>
                </a:solidFill>
              </a:rPr>
              <a:t>vi</a:t>
            </a:r>
            <a:r>
              <a:rPr lang="ru-RU" sz="2400" dirty="0">
                <a:solidFill>
                  <a:srgbClr val="4E1E4A"/>
                </a:solidFill>
              </a:rPr>
              <a:t>-</a:t>
            </a:r>
            <a:r>
              <a:rPr lang="en-US" sz="2400" dirty="0">
                <a:solidFill>
                  <a:srgbClr val="4E1E4A"/>
                </a:solidFill>
              </a:rPr>
              <a:t>travel</a:t>
            </a:r>
            <a:r>
              <a:rPr lang="ru-RU" sz="2400" dirty="0">
                <a:solidFill>
                  <a:srgbClr val="4E1E4A"/>
                </a:solidFill>
              </a:rPr>
              <a:t>.</a:t>
            </a:r>
            <a:r>
              <a:rPr lang="en-US" sz="2400" dirty="0">
                <a:solidFill>
                  <a:srgbClr val="4E1E4A"/>
                </a:solidFill>
              </a:rPr>
              <a:t>ru</a:t>
            </a:r>
            <a:r>
              <a:rPr lang="ru-RU" sz="2400" dirty="0">
                <a:solidFill>
                  <a:srgbClr val="4E1E4A"/>
                </a:solidFill>
              </a:rPr>
              <a:t>, на котором описана идея стартапа и собирается информация от потенциальных пользователей нашего продукта.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624584"/>
            <a:ext cx="8884158" cy="1100328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rgbClr val="4E1E4A"/>
                </a:solidFill>
              </a:rPr>
              <a:t>Ключевые члены ваше команды (</a:t>
            </a:r>
            <a:r>
              <a:rPr lang="en" sz="2800" dirty="0">
                <a:solidFill>
                  <a:srgbClr val="4E1E4A"/>
                </a:solidFill>
              </a:rPr>
              <a:t>CEO, CTO </a:t>
            </a:r>
            <a:r>
              <a:rPr lang="ru-RU" sz="2800" dirty="0">
                <a:solidFill>
                  <a:srgbClr val="4E1E4A"/>
                </a:solidFill>
              </a:rPr>
              <a:t>и С</a:t>
            </a:r>
            <a:r>
              <a:rPr lang="en" sz="2800" dirty="0">
                <a:solidFill>
                  <a:srgbClr val="4E1E4A"/>
                </a:solidFill>
              </a:rPr>
              <a:t>MO), </a:t>
            </a:r>
            <a:r>
              <a:rPr lang="ru-RU" sz="2800" dirty="0">
                <a:solidFill>
                  <a:srgbClr val="4E1E4A"/>
                </a:solidFill>
              </a:rPr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713495"/>
            <a:ext cx="17515332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>
                <a:solidFill>
                  <a:srgbClr val="4E1E4A"/>
                </a:solidFill>
              </a:rPr>
              <a:t>Команда</a:t>
            </a:r>
            <a:endParaRPr lang="ru-RU" dirty="0">
              <a:solidFill>
                <a:srgbClr val="4E1E4A"/>
              </a:solidFill>
            </a:endParaRP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846525"/>
            <a:ext cx="2748498" cy="151841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dirty="0" smtClean="0">
                <a:solidFill>
                  <a:srgbClr val="4E1E4A"/>
                </a:solidFill>
              </a:rPr>
              <a:t>Лидер, </a:t>
            </a:r>
            <a:endParaRPr lang="ru-RU" dirty="0" smtClean="0">
              <a:solidFill>
                <a:srgbClr val="4E1E4A"/>
              </a:solidFill>
            </a:endParaRPr>
          </a:p>
          <a:p>
            <a:pPr>
              <a:spcBef>
                <a:spcPts val="0"/>
              </a:spcBef>
            </a:pPr>
            <a:r>
              <a:rPr lang="ru-RU" dirty="0" smtClean="0">
                <a:solidFill>
                  <a:srgbClr val="4E1E4A"/>
                </a:solidFill>
              </a:rPr>
              <a:t>веб-разработчик</a:t>
            </a:r>
            <a:endParaRPr lang="ru-RU" dirty="0">
              <a:solidFill>
                <a:srgbClr val="4E1E4A"/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4" b="4460"/>
          <a:stretch/>
        </p:blipFill>
        <p:spPr/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6621739"/>
            <a:ext cx="4134612" cy="974814"/>
          </a:xfrm>
        </p:spPr>
        <p:txBody>
          <a:bodyPr/>
          <a:lstStyle/>
          <a:p>
            <a:pPr>
              <a:lnSpc>
                <a:spcPts val="2500"/>
              </a:lnSpc>
            </a:pPr>
            <a:r>
              <a:rPr lang="ru-RU" b="0" dirty="0" smtClean="0">
                <a:solidFill>
                  <a:srgbClr val="4E1E4A"/>
                </a:solidFill>
              </a:rPr>
              <a:t>Константин</a:t>
            </a:r>
            <a:r>
              <a:rPr lang="ru-RU" dirty="0" smtClean="0">
                <a:solidFill>
                  <a:srgbClr val="4E1E4A"/>
                </a:solidFill>
              </a:rPr>
              <a:t> </a:t>
            </a:r>
          </a:p>
          <a:p>
            <a:pPr>
              <a:lnSpc>
                <a:spcPts val="2500"/>
              </a:lnSpc>
            </a:pPr>
            <a:r>
              <a:rPr lang="ru-RU" dirty="0" smtClean="0">
                <a:solidFill>
                  <a:srgbClr val="4E1E4A"/>
                </a:solidFill>
              </a:rPr>
              <a:t>Смирнов</a:t>
            </a:r>
            <a:endParaRPr lang="ru-RU" dirty="0">
              <a:solidFill>
                <a:srgbClr val="4E1E4A"/>
              </a:solidFill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7846525"/>
            <a:ext cx="2324209" cy="1518414"/>
          </a:xfrm>
        </p:spPr>
        <p:txBody>
          <a:bodyPr/>
          <a:lstStyle/>
          <a:p>
            <a:r>
              <a:rPr lang="ru-RU" dirty="0" smtClean="0">
                <a:solidFill>
                  <a:srgbClr val="4E1E4A"/>
                </a:solidFill>
              </a:rPr>
              <a:t>Веб-разработчик</a:t>
            </a:r>
            <a:r>
              <a:rPr lang="ru-RU" dirty="0" smtClean="0">
                <a:solidFill>
                  <a:srgbClr val="4E1E4A"/>
                </a:solidFill>
              </a:rPr>
              <a:t>, </a:t>
            </a:r>
            <a:r>
              <a:rPr lang="en-US" dirty="0" smtClean="0">
                <a:solidFill>
                  <a:srgbClr val="4E1E4A"/>
                </a:solidFill>
              </a:rPr>
              <a:t>product-</a:t>
            </a:r>
            <a:r>
              <a:rPr lang="ru-RU" dirty="0" smtClean="0">
                <a:solidFill>
                  <a:srgbClr val="4E1E4A"/>
                </a:solidFill>
              </a:rPr>
              <a:t>менеджер</a:t>
            </a:r>
            <a:endParaRPr lang="ru-RU" dirty="0">
              <a:solidFill>
                <a:srgbClr val="4E1E4A"/>
              </a:solidFill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6" b="2346"/>
          <a:stretch>
            <a:fillRect/>
          </a:stretch>
        </p:blipFill>
        <p:spPr/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44134" y="6621738"/>
            <a:ext cx="4134612" cy="974815"/>
          </a:xfrm>
        </p:spPr>
        <p:txBody>
          <a:bodyPr/>
          <a:lstStyle/>
          <a:p>
            <a:pPr>
              <a:lnSpc>
                <a:spcPts val="2500"/>
              </a:lnSpc>
            </a:pPr>
            <a:r>
              <a:rPr lang="ru-RU" b="0" dirty="0" smtClean="0">
                <a:solidFill>
                  <a:srgbClr val="4E1E4A"/>
                </a:solidFill>
              </a:rPr>
              <a:t>Александр</a:t>
            </a:r>
          </a:p>
          <a:p>
            <a:pPr>
              <a:lnSpc>
                <a:spcPts val="2500"/>
              </a:lnSpc>
            </a:pPr>
            <a:r>
              <a:rPr lang="ru-RU" dirty="0" smtClean="0">
                <a:solidFill>
                  <a:srgbClr val="4E1E4A"/>
                </a:solidFill>
              </a:rPr>
              <a:t>Иванайский</a:t>
            </a:r>
            <a:endParaRPr lang="ru-RU" dirty="0">
              <a:solidFill>
                <a:srgbClr val="4E1E4A"/>
              </a:solidFill>
            </a:endParaRP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7846525"/>
            <a:ext cx="4134612" cy="1518414"/>
          </a:xfrm>
        </p:spPr>
        <p:txBody>
          <a:bodyPr/>
          <a:lstStyle/>
          <a:p>
            <a:r>
              <a:rPr lang="en-US" dirty="0" smtClean="0">
                <a:solidFill>
                  <a:srgbClr val="4E1E4A"/>
                </a:solidFill>
              </a:rPr>
              <a:t>UX/UI</a:t>
            </a:r>
            <a:r>
              <a:rPr lang="ru-RU" dirty="0" smtClean="0">
                <a:solidFill>
                  <a:srgbClr val="4E1E4A"/>
                </a:solidFill>
              </a:rPr>
              <a:t> дизайнер</a:t>
            </a:r>
            <a:endParaRPr lang="ru-RU" dirty="0">
              <a:solidFill>
                <a:srgbClr val="4E1E4A"/>
              </a:solidFill>
            </a:endParaRP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2" b="27026"/>
          <a:stretch/>
        </p:blipFill>
        <p:spPr/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93680" y="6621738"/>
            <a:ext cx="4134612" cy="974815"/>
          </a:xfrm>
        </p:spPr>
        <p:txBody>
          <a:bodyPr/>
          <a:lstStyle/>
          <a:p>
            <a:pPr>
              <a:lnSpc>
                <a:spcPts val="2500"/>
              </a:lnSpc>
            </a:pPr>
            <a:r>
              <a:rPr lang="ru-RU" b="0" dirty="0" smtClean="0">
                <a:solidFill>
                  <a:srgbClr val="4E1E4A"/>
                </a:solidFill>
              </a:rPr>
              <a:t>Евгения</a:t>
            </a:r>
            <a:r>
              <a:rPr lang="ru-RU" dirty="0" smtClean="0">
                <a:solidFill>
                  <a:srgbClr val="4E1E4A"/>
                </a:solidFill>
              </a:rPr>
              <a:t> </a:t>
            </a:r>
          </a:p>
          <a:p>
            <a:pPr>
              <a:lnSpc>
                <a:spcPts val="2500"/>
              </a:lnSpc>
            </a:pPr>
            <a:r>
              <a:rPr lang="ru-RU" dirty="0" smtClean="0">
                <a:solidFill>
                  <a:srgbClr val="4E1E4A"/>
                </a:solidFill>
              </a:rPr>
              <a:t>Иванайская</a:t>
            </a:r>
            <a:endParaRPr lang="ru-RU" dirty="0">
              <a:solidFill>
                <a:srgbClr val="4E1E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778064"/>
            <a:ext cx="9741217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rgbClr val="4E1E4A"/>
                </a:solidFill>
              </a:rPr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728735"/>
            <a:ext cx="18442940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>
                <a:solidFill>
                  <a:srgbClr val="4E1E4A"/>
                </a:solidFill>
              </a:rPr>
              <a:t>Планы развития</a:t>
            </a:r>
            <a:endParaRPr lang="ru-RU" dirty="0">
              <a:solidFill>
                <a:srgbClr val="4E1E4A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ts val="3000"/>
              </a:lnSpc>
              <a:spcBef>
                <a:spcPts val="1800"/>
              </a:spcBef>
            </a:pPr>
            <a:r>
              <a:rPr lang="ru-RU" sz="2400" b="1" dirty="0">
                <a:solidFill>
                  <a:srgbClr val="4E1E4A"/>
                </a:solidFill>
              </a:rPr>
              <a:t>План минимум: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Своими силами, без привлечения дополнительных ресурсов, провести исследование ЦА и рынка. 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Создать первый работающий прототип (</a:t>
            </a:r>
            <a:r>
              <a:rPr lang="en-US" sz="2400" dirty="0">
                <a:solidFill>
                  <a:srgbClr val="4E1E4A"/>
                </a:solidFill>
              </a:rPr>
              <a:t>MVP</a:t>
            </a:r>
            <a:r>
              <a:rPr lang="ru-RU" sz="2400" dirty="0">
                <a:solidFill>
                  <a:srgbClr val="4E1E4A"/>
                </a:solidFill>
              </a:rPr>
              <a:t>).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Привлечь к сотрудничеству банк партнёр и с его помощью запустить полноценное приложение.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Продвинуть его пока по бесплатным каналам.</a:t>
            </a:r>
          </a:p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3052128"/>
            <a:ext cx="8793162" cy="7445184"/>
          </a:xfrm>
        </p:spPr>
        <p:txBody>
          <a:bodyPr/>
          <a:lstStyle/>
          <a:p>
            <a:pPr>
              <a:lnSpc>
                <a:spcPts val="3000"/>
              </a:lnSpc>
              <a:spcBef>
                <a:spcPts val="1800"/>
              </a:spcBef>
            </a:pPr>
            <a:r>
              <a:rPr lang="ru-RU" sz="2400" b="1" dirty="0">
                <a:solidFill>
                  <a:srgbClr val="4E1E4A"/>
                </a:solidFill>
              </a:rPr>
              <a:t>План максимум: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Привлечь гранты или средства инвесторов.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Пригласить в команду нужных специалистов.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Провести более профессиональное и глубокое исследование ЦА и рынка.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Провести полноценное планирование и проектирование продукта.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Создать работающее приложение.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 Привлечь к сотрудничеству банк партнёр и с его помощью запустить полноценное приложение.</a:t>
            </a:r>
          </a:p>
          <a:p>
            <a:pPr marL="473075" lvl="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solidFill>
                  <a:srgbClr val="4E1E4A"/>
                </a:solidFill>
              </a:rPr>
              <a:t>Продвинуть продукт по платным каналам продвижения.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>
                <a:solidFill>
                  <a:srgbClr val="4E1E4A"/>
                </a:solidFill>
              </a:rPr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>
                <a:solidFill>
                  <a:srgbClr val="4E1E4A"/>
                </a:solidFill>
              </a:rPr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>
                <a:solidFill>
                  <a:srgbClr val="4E1E4A"/>
                </a:solidFill>
              </a:rPr>
              <a:t>email</a:t>
            </a:r>
            <a:endParaRPr lang="ru-RU" sz="1800" dirty="0">
              <a:solidFill>
                <a:srgbClr val="4E1E4A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5288280"/>
            <a:ext cx="9733828" cy="146256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>
                <a:solidFill>
                  <a:srgbClr val="4E1E4A"/>
                </a:solidFill>
              </a:rPr>
              <a:t>Контакты</a:t>
            </a:r>
            <a:endParaRPr lang="ru-RU" dirty="0">
              <a:solidFill>
                <a:srgbClr val="4E1E4A"/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>
                <a:solidFill>
                  <a:srgbClr val="4E1E4A"/>
                </a:solidFill>
              </a:rPr>
              <a:t>vi-travel.ru</a:t>
            </a:r>
            <a:r>
              <a:rPr lang="ru-RU" sz="2800" dirty="0" smtClean="0">
                <a:solidFill>
                  <a:srgbClr val="4E1E4A"/>
                </a:solidFill>
              </a:rPr>
              <a:t> </a:t>
            </a:r>
            <a:endParaRPr lang="ru-RU" sz="2800" dirty="0">
              <a:solidFill>
                <a:srgbClr val="4E1E4A"/>
              </a:solidFill>
            </a:endParaRPr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solidFill>
                  <a:srgbClr val="4E1E4A"/>
                </a:solidFill>
              </a:rPr>
              <a:t>+7 </a:t>
            </a:r>
            <a:r>
              <a:rPr lang="en-US" sz="2800" dirty="0" smtClean="0">
                <a:solidFill>
                  <a:srgbClr val="4E1E4A"/>
                </a:solidFill>
              </a:rPr>
              <a:t>(999</a:t>
            </a:r>
            <a:r>
              <a:rPr lang="ru-RU" sz="2800" dirty="0" smtClean="0">
                <a:solidFill>
                  <a:srgbClr val="4E1E4A"/>
                </a:solidFill>
              </a:rPr>
              <a:t>) </a:t>
            </a:r>
            <a:r>
              <a:rPr lang="en-US" sz="2800" dirty="0" smtClean="0">
                <a:solidFill>
                  <a:srgbClr val="4E1E4A"/>
                </a:solidFill>
              </a:rPr>
              <a:t>412</a:t>
            </a:r>
            <a:r>
              <a:rPr lang="ru-RU" sz="2800" dirty="0" smtClean="0">
                <a:solidFill>
                  <a:srgbClr val="4E1E4A"/>
                </a:solidFill>
              </a:rPr>
              <a:t>-</a:t>
            </a:r>
            <a:r>
              <a:rPr lang="en-US" sz="2800" dirty="0" smtClean="0">
                <a:solidFill>
                  <a:srgbClr val="4E1E4A"/>
                </a:solidFill>
              </a:rPr>
              <a:t>07</a:t>
            </a:r>
            <a:r>
              <a:rPr lang="ru-RU" sz="2800" dirty="0" smtClean="0">
                <a:solidFill>
                  <a:srgbClr val="4E1E4A"/>
                </a:solidFill>
              </a:rPr>
              <a:t>-</a:t>
            </a:r>
            <a:r>
              <a:rPr lang="en-US" sz="2800" dirty="0" smtClean="0">
                <a:solidFill>
                  <a:srgbClr val="4E1E4A"/>
                </a:solidFill>
              </a:rPr>
              <a:t>17</a:t>
            </a:r>
            <a:endParaRPr lang="ru-RU" sz="2800" dirty="0">
              <a:solidFill>
                <a:srgbClr val="4E1E4A"/>
              </a:solidFill>
            </a:endParaRPr>
          </a:p>
          <a:p>
            <a:pPr>
              <a:lnSpc>
                <a:spcPts val="4360"/>
              </a:lnSpc>
              <a:buClrTx/>
            </a:pPr>
            <a:r>
              <a:rPr lang="en-US" sz="2800" dirty="0" smtClean="0">
                <a:solidFill>
                  <a:srgbClr val="4E1E4A"/>
                </a:solidFill>
              </a:rPr>
              <a:t>vitravel.startup@yandex.ru</a:t>
            </a:r>
            <a:endParaRPr lang="ru-RU" sz="2800" dirty="0">
              <a:solidFill>
                <a:srgbClr val="4E1E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dae585fd-f7dc-4d5a-b1b8-e5742ef77c8f"/>
    <ds:schemaRef ds:uri="http://purl.org/dc/elements/1.1/"/>
    <ds:schemaRef ds:uri="http://schemas.microsoft.com/office/2006/metadata/properties"/>
    <ds:schemaRef ds:uri="f3f21cfc-4d3e-42b1-8a95-d7209818f9d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11684</TotalTime>
  <Words>1200</Words>
  <Application>Microsoft Office PowerPoint</Application>
  <PresentationFormat>Произвольный</PresentationFormat>
  <Paragraphs>104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Ubuntu</vt:lpstr>
      <vt:lpstr>ОБЛОЖКИ</vt:lpstr>
      <vt:lpstr>РАЗДЕЛИТЕЛИ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Еvвения Иvанайская</cp:lastModifiedBy>
  <cp:revision>255</cp:revision>
  <dcterms:created xsi:type="dcterms:W3CDTF">2021-03-01T12:07:13Z</dcterms:created>
  <dcterms:modified xsi:type="dcterms:W3CDTF">2023-11-16T13:32:08Z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