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07E1762-A4CC-4E22-9016-26C8B245944C}">
  <a:tblStyle styleId="{C07E1762-A4CC-4E22-9016-26C8B245944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F5BE26C3-2267-4FC6-815E-D438B1F65507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3" name="Google Shape;73;p2:notes"/>
          <p:cNvSpPr/>
          <p:nvPr>
            <p:ph idx="2" type="sldImg"/>
          </p:nvPr>
        </p:nvSpPr>
        <p:spPr>
          <a:xfrm>
            <a:off x="123913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" name="Google Shape;9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1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1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2" name="Google Shape;52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4" name="Google Shape;5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6.png"/><Relationship Id="rId7" Type="http://schemas.openxmlformats.org/officeDocument/2006/relationships/image" Target="../media/image9.png"/><Relationship Id="rId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60" name="Google Shape;6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/>
          <p:nvPr>
            <p:ph type="title"/>
          </p:nvPr>
        </p:nvSpPr>
        <p:spPr>
          <a:xfrm>
            <a:off x="456817" y="1257881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310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rPr>
              <a:t>HEALING THE DISABLED</a:t>
            </a:r>
            <a:endParaRPr b="1" sz="3100">
              <a:solidFill>
                <a:srgbClr val="8F00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456818" y="2340281"/>
            <a:ext cx="38253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О</a:t>
            </a:r>
            <a:r>
              <a:rPr lang="ru"/>
              <a:t>бразовательный сервис и мобильное приложение для обучения людей, ухаживающих за детьми-аутистами и инвалидами</a:t>
            </a:r>
            <a:endParaRPr/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>
            <a:off x="456818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15450" y="2251075"/>
            <a:ext cx="70227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●"/>
            </a:pP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За последние несколько лет число детей до 14 лет с диагнозом «аутизм»</a:t>
            </a:r>
            <a:endParaRPr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выросло почти в два раза: </a:t>
            </a:r>
            <a:r>
              <a:rPr lang="ru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с 29 тысяч в 2018-м до 50 тысяч в 2022-м</a:t>
            </a: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. По</a:t>
            </a:r>
            <a:endParaRPr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данным, опубликованным Росстатом, общая численность инвалидов на 1</a:t>
            </a:r>
            <a:endParaRPr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января </a:t>
            </a:r>
            <a:r>
              <a:rPr lang="ru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2023</a:t>
            </a: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 года составила </a:t>
            </a:r>
            <a:r>
              <a:rPr lang="ru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10933</a:t>
            </a: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 тысячи человек. </a:t>
            </a:r>
            <a:endParaRPr i="1" sz="16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5" name="Google Shape;85;p14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4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Родители ребенка больного аутизмом, активно занимающиеся его реабилитаций.</a:t>
            </a:r>
            <a:endParaRPr sz="14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4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Родственники человека с инвалидностью, проходящего реабилитацию после травм и операций.</a:t>
            </a:r>
            <a:endParaRPr sz="14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380550" y="2434575"/>
            <a:ext cx="7994100" cy="16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Родители и/или родственники аутистов и инвалидов самостоятельно не могут обеспечить своевременный и необходимый индивидуальный уход за больными, поскольку сталкиваются с затруднениями при поиске достоверной, одобренной медицинскими организациями информации по уходу, неперсонализированного обучения навыкам проведения реабилитационных процедур и мероприятий в отношении больного</a:t>
            </a:r>
            <a:endParaRPr b="0" i="0" sz="19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>
            <p:ph type="title"/>
          </p:nvPr>
        </p:nvSpPr>
        <p:spPr>
          <a:xfrm>
            <a:off x="286832" y="63848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320100" y="1679775"/>
            <a:ext cx="7213800" cy="22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HEALING THE DISABLED помогает родственникам и родителям в ситуации, когда их близкие нуждаются в реабилитации детей с расстройствами аутистического спектра и взрослых в реабилитации после травм и операций. Решаем проблему поиска структурированной и достоверной, одобренной медицинскими организациями информации по уходу за больными (аутизм, инвалидность) и некачественного обучения навыкам проведения реабилитационных процедур и мероприятий в отношении больного. </a:t>
            </a:r>
            <a:endParaRPr sz="12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Помогаем людям обеспечить своевременный и необходимый индивидуальный уход за больными.</a:t>
            </a:r>
            <a:endParaRPr sz="12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Приложение сможет полностью заменить обучение в центрах реабилитации.</a:t>
            </a:r>
            <a:endParaRPr sz="12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57192" y="85276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457200" y="2571750"/>
            <a:ext cx="6450300" cy="21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Проект</a:t>
            </a:r>
            <a:r>
              <a:rPr lang="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 основан на интеграции онлайн-обучения с персонализированными рекомендациями для ухода за детьми-аутистами и инвалидами.</a:t>
            </a:r>
            <a:endParaRPr sz="13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Образовательный сервис и приложение включает:</a:t>
            </a:r>
            <a:endParaRPr sz="13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Онлайн-курсы.</a:t>
            </a:r>
            <a:endParaRPr sz="13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Индивидуализированные рекомендации.</a:t>
            </a:r>
            <a:endParaRPr sz="13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Справочная база данных.</a:t>
            </a:r>
            <a:endParaRPr sz="13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Чат-бот. </a:t>
            </a:r>
            <a:endParaRPr b="0" i="0" sz="1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0" name="Google Shape;110;p1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12" name="Google Shape;11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827" y="1807325"/>
            <a:ext cx="2393600" cy="216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/>
          <p:nvPr/>
        </p:nvSpPr>
        <p:spPr>
          <a:xfrm>
            <a:off x="457200" y="1607825"/>
            <a:ext cx="56466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О</a:t>
            </a:r>
            <a:r>
              <a:rPr lang="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бразовательный сервис (по модели SaaS) и мобильное приложение по освоению умений проведения реабилитационных мероприятий в отношении детей-аутистов и инвалидов.</a:t>
            </a:r>
            <a:endParaRPr sz="13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8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0" name="Google Shape;120;p18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457200" y="1971025"/>
            <a:ext cx="8029500" cy="9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1. Мы работаем на рынке B2C (Business-to-Consumer).</a:t>
            </a:r>
            <a:endParaRPr sz="105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Сервис ориентирован на конечных пользователей - </a:t>
            </a:r>
            <a:r>
              <a:rPr lang="ru" sz="105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близких родственников больных аутизмом и инвалидов</a:t>
            </a:r>
            <a:r>
              <a:rPr lang="ru" sz="105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05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2. Наша ЦА - это близкие пациентов с </a:t>
            </a:r>
            <a:r>
              <a:rPr lang="ru" sz="105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хроническими заболеваниями</a:t>
            </a:r>
            <a:r>
              <a:rPr lang="ru" sz="105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 в России.</a:t>
            </a:r>
            <a:endParaRPr sz="105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3. Наше решение будет стоить 500 рублей за подписку в месяц.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2" name="Google Shape;122;p18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/>
          <p:nvPr/>
        </p:nvSpPr>
        <p:spPr>
          <a:xfrm>
            <a:off x="456826" y="10147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488944" y="2340288"/>
            <a:ext cx="69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19"/>
          <p:cNvSpPr txBox="1"/>
          <p:nvPr>
            <p:ph type="title"/>
          </p:nvPr>
        </p:nvSpPr>
        <p:spPr>
          <a:xfrm>
            <a:off x="456825" y="9802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31" name="Google Shape;131;p19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9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aphicFrame>
        <p:nvGraphicFramePr>
          <p:cNvPr id="133" name="Google Shape;133;p19"/>
          <p:cNvGraphicFramePr/>
          <p:nvPr/>
        </p:nvGraphicFramePr>
        <p:xfrm>
          <a:off x="488950" y="1796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{C07E1762-A4CC-4E22-9016-26C8B245944C}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РОО «дети дождя» </a:t>
                      </a:r>
                      <a:endParaRPr b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+высококвалифицированные специалисты,</a:t>
                      </a:r>
                      <a:endParaRPr b="1" sz="105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наблюдение медперсонала 24/7, «живое</a:t>
                      </a:r>
                      <a:endParaRPr b="1" sz="105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общение» со специалистами и другими больными</a:t>
                      </a:r>
                      <a:endParaRPr b="1" sz="105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 отдаленное местоположение, человек не</a:t>
                      </a:r>
                      <a:endParaRPr b="1" sz="105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сможет проживать на этой территории постоянно. </a:t>
                      </a:r>
                      <a:endParaRPr b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Наше приложение поможет</a:t>
                      </a:r>
                      <a:endParaRPr b="1" sz="105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осуществлять уход за пациентом в</a:t>
                      </a:r>
                      <a:endParaRPr b="1" sz="105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домашних условиях, связаться со</a:t>
                      </a:r>
                      <a:endParaRPr b="1" sz="105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специалистом можно через чат </a:t>
                      </a:r>
                      <a:endParaRPr b="1" sz="105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приложение «Альберт»</a:t>
                      </a:r>
                      <a:endParaRPr b="1" sz="105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 облегчает коммуникацию пациента с окружением</a:t>
                      </a:r>
                      <a:endParaRPr b="1" sz="105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 нет информации о реабилитации</a:t>
                      </a:r>
                      <a:endParaRPr b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Подробная информация о способах</a:t>
                      </a:r>
                      <a:endParaRPr b="1" sz="105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ухода за пациентом и методах</a:t>
                      </a:r>
                      <a:endParaRPr b="1" sz="105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5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реабилитации</a:t>
                      </a:r>
                      <a:endParaRPr b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/>
        </p:nvSpPr>
        <p:spPr>
          <a:xfrm>
            <a:off x="488944" y="2345556"/>
            <a:ext cx="69366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</a:pP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Продажа п</a:t>
            </a: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риложения с подпиской </a:t>
            </a:r>
            <a:endParaRPr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</a:pP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Людям, осуществляющим уход за </a:t>
            </a: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тяжелобольными</a:t>
            </a:r>
            <a:endParaRPr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</a:pPr>
            <a:r>
              <a:rPr lang="ru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Полную информацию, собранную в одном месте, онлайн-курсы, чат со специалистами, доступность 24/7</a:t>
            </a:r>
            <a:endParaRPr b="1" sz="13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9" name="Google Shape;139;p20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0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41" name="Google Shape;141;p2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0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43" name="Google Shape;143;p20"/>
          <p:cNvSpPr txBox="1"/>
          <p:nvPr/>
        </p:nvSpPr>
        <p:spPr>
          <a:xfrm>
            <a:off x="685800" y="3489150"/>
            <a:ext cx="58539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Для производства продукта:</a:t>
            </a:r>
            <a:endParaRPr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</a:pPr>
            <a:r>
              <a:rPr lang="ru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Серверное оборудование</a:t>
            </a:r>
            <a:endParaRPr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</a:pPr>
            <a:r>
              <a:rPr lang="ru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Рабочее помещение</a:t>
            </a:r>
            <a:endParaRPr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</a:pPr>
            <a:r>
              <a:rPr lang="ru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Рабочая техника(компьютеры)</a:t>
            </a:r>
            <a:endParaRPr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</a:pPr>
            <a:r>
              <a:rPr lang="ru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Мобильные разработчики, дизайнеры, SMM-персонал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9" name="Google Shape;149;p21"/>
          <p:cNvSpPr txBox="1"/>
          <p:nvPr>
            <p:ph idx="1" type="body"/>
          </p:nvPr>
        </p:nvSpPr>
        <p:spPr>
          <a:xfrm>
            <a:off x="456824" y="2340275"/>
            <a:ext cx="7089900" cy="12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</a:pPr>
            <a:r>
              <a:rPr lang="ru" sz="1400">
                <a:latin typeface="Trebuchet MS"/>
                <a:ea typeface="Trebuchet MS"/>
                <a:cs typeface="Trebuchet MS"/>
                <a:sym typeface="Trebuchet MS"/>
              </a:rPr>
              <a:t>Мы собрали команду из студентов, вовлеченных в данный проект</a:t>
            </a:r>
            <a:endParaRPr sz="1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</a:pPr>
            <a:r>
              <a:rPr lang="ru" sz="1400">
                <a:latin typeface="Trebuchet MS"/>
                <a:ea typeface="Trebuchet MS"/>
                <a:cs typeface="Trebuchet MS"/>
                <a:sym typeface="Trebuchet MS"/>
              </a:rPr>
              <a:t>Подготовили презентацию, обсудили ключевые моменты проекта</a:t>
            </a:r>
            <a:endParaRPr sz="1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50" name="Google Shape;150;p21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1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>
            <p:ph type="title"/>
          </p:nvPr>
        </p:nvSpPr>
        <p:spPr>
          <a:xfrm>
            <a:off x="457193" y="6384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157" name="Google Shape;157;p22"/>
          <p:cNvGraphicFramePr/>
          <p:nvPr/>
        </p:nvGraphicFramePr>
        <p:xfrm>
          <a:off x="456810" y="1284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{F5BE26C3-2267-4FC6-815E-D438B1F65507}</a:tableStyleId>
              </a:tblPr>
              <a:tblGrid>
                <a:gridCol w="2829150"/>
                <a:gridCol w="1718950"/>
                <a:gridCol w="3939350"/>
              </a:tblGrid>
              <a:tr h="300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</a:tr>
              <a:tr h="478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Елманбетова Сабина</a:t>
                      </a:r>
                      <a:endParaRPr sz="1100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лидер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Организовывать совместную деятельность участников по достижению цели.</a:t>
                      </a:r>
                      <a:endParaRPr sz="1100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0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Царенко Владлена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маркетолог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Изучать рынок и потребности целевой аудитории, разрабатывать рекламы, которые привлекут внимание клиентов.</a:t>
                      </a:r>
                      <a:endParaRPr sz="1100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2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Яровенко Даниил</a:t>
                      </a:r>
                      <a:endParaRPr sz="1100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разработчик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Принимать технические решения, которые могут быть реализованы и использованы, создавать продукт.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6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Бохирова Нилуфар</a:t>
                      </a:r>
                      <a:endParaRPr sz="1100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инженер </a:t>
                      </a:r>
                      <a:endParaRPr sz="1100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Выполняет работ по проектированию, информационному обслуживанию, организация производства. 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6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Амирджони Нозанин</a:t>
                      </a:r>
                      <a:endParaRPr sz="1100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финансист</a:t>
                      </a:r>
                      <a:endParaRPr sz="1100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Анализирует финансовую информацию, оценивает экономический риск. 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6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Гамидова Рагимат</a:t>
                      </a:r>
                      <a:endParaRPr sz="1100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менеджер </a:t>
                      </a:r>
                      <a:endParaRPr sz="1100">
                        <a:solidFill>
                          <a:srgbClr val="132C4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Ставит цели и согласованные задачи. 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8" name="Google Shape;158;p22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2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5" name="Google Shape;165;p2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Елманбетова Сабина 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6" name="Google Shape;166;p23"/>
          <p:cNvSpPr txBox="1"/>
          <p:nvPr>
            <p:ph idx="1" type="body"/>
          </p:nvPr>
        </p:nvSpPr>
        <p:spPr>
          <a:xfrm>
            <a:off x="456822" y="3010456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latin typeface="Trebuchet MS"/>
                <a:ea typeface="Trebuchet MS"/>
                <a:cs typeface="Trebuchet MS"/>
                <a:sym typeface="Trebuchet MS"/>
              </a:rPr>
              <a:t>89224483320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7" name="Google Shape;167;p2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69" name="Google Shape;16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2525" y="1543625"/>
            <a:ext cx="3099500" cy="333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