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9144000" cy="51435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oboto" panose="020B0604020202020204" charset="0"/>
      <p:regular r:id="rId20"/>
      <p:bold r:id="rId21"/>
      <p:italic r:id="rId22"/>
      <p:boldItalic r:id="rId23"/>
    </p:embeddedFont>
    <p:embeddedFont>
      <p:font typeface="Microsoft JhengHei" panose="020B0604030504040204" pitchFamily="34" charset="-120"/>
      <p:regular r:id="rId24"/>
      <p:bold r:id="rId25"/>
    </p:embeddedFont>
    <p:embeddedFont>
      <p:font typeface="Geo" panose="020B0604020202020204"/>
      <p:regular r:id="rId26"/>
      <p:italic r:id="rId27"/>
    </p:embeddedFont>
    <p:embeddedFont>
      <p:font typeface="Arial Black" panose="020B0A04020102020204" pitchFamily="34" charset="0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iayXNZWjBgwoj+WEhPZpiR6ARE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630217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:notes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458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2:notes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130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1156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711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8474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7651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433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8225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1146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0938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4972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4840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1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7647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537407" y="4922007"/>
            <a:ext cx="63563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8537407" y="4922007"/>
            <a:ext cx="635634" cy="2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57480" marR="0" lvl="0" indent="0" algn="l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57480" marR="0" lvl="1" indent="0" algn="l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57480" marR="0" lvl="2" indent="0" algn="l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57480" marR="0" lvl="3" indent="0" algn="l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7480" marR="0" lvl="4" indent="0" algn="l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57480" marR="0" lvl="5" indent="0" algn="l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7480" marR="0" lvl="6" indent="0" algn="l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57480" marR="0" lvl="7" indent="0" algn="l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57480" marR="0" lvl="8" indent="0" algn="l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748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r>
              <a:rPr lang="ru-RU"/>
              <a:t> / 10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 txBox="1">
            <a:spLocks noGrp="1"/>
          </p:cNvSpPr>
          <p:nvPr>
            <p:ph type="title"/>
          </p:nvPr>
        </p:nvSpPr>
        <p:spPr>
          <a:xfrm>
            <a:off x="3487905" y="267718"/>
            <a:ext cx="2168189" cy="467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00" b="1" i="0">
                <a:solidFill>
                  <a:srgbClr val="26411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body" idx="1"/>
          </p:nvPr>
        </p:nvSpPr>
        <p:spPr>
          <a:xfrm>
            <a:off x="615165" y="897421"/>
            <a:ext cx="7913669" cy="2985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sldNum" idx="12"/>
          </p:nvPr>
        </p:nvSpPr>
        <p:spPr>
          <a:xfrm>
            <a:off x="8537407" y="4922007"/>
            <a:ext cx="635634" cy="2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57480" marR="0" lvl="0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57480" marR="0" lvl="1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57480" marR="0" lvl="2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57480" marR="0" lvl="3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7480" marR="0" lvl="4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57480" marR="0" lvl="5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7480" marR="0" lvl="6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57480" marR="0" lvl="7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57480" marR="0" lvl="8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748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r>
              <a:rPr lang="ru-RU"/>
              <a:t> / 10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2069" y="4793927"/>
            <a:ext cx="214307" cy="24984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8"/>
          <p:cNvSpPr/>
          <p:nvPr/>
        </p:nvSpPr>
        <p:spPr>
          <a:xfrm>
            <a:off x="779400" y="4698224"/>
            <a:ext cx="663575" cy="445134"/>
          </a:xfrm>
          <a:custGeom>
            <a:avLst/>
            <a:gdLst/>
            <a:ahLst/>
            <a:cxnLst/>
            <a:rect l="l" t="t" r="r" b="b"/>
            <a:pathLst>
              <a:path w="663575" h="445135" extrusionOk="0">
                <a:moveTo>
                  <a:pt x="662999" y="444599"/>
                </a:moveTo>
                <a:lnTo>
                  <a:pt x="0" y="444599"/>
                </a:lnTo>
                <a:lnTo>
                  <a:pt x="0" y="0"/>
                </a:lnTo>
                <a:lnTo>
                  <a:pt x="662999" y="0"/>
                </a:lnTo>
                <a:lnTo>
                  <a:pt x="662999" y="444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8"/>
          <p:cNvSpPr txBox="1">
            <a:spLocks noGrp="1"/>
          </p:cNvSpPr>
          <p:nvPr>
            <p:ph type="title"/>
          </p:nvPr>
        </p:nvSpPr>
        <p:spPr>
          <a:xfrm>
            <a:off x="3487905" y="267718"/>
            <a:ext cx="2168189" cy="467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00" b="1" i="0">
                <a:solidFill>
                  <a:srgbClr val="26411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sldNum" idx="12"/>
          </p:nvPr>
        </p:nvSpPr>
        <p:spPr>
          <a:xfrm>
            <a:off x="8537407" y="4922007"/>
            <a:ext cx="635634" cy="2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57480" marR="0" lvl="0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57480" marR="0" lvl="1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57480" marR="0" lvl="2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57480" marR="0" lvl="3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7480" marR="0" lvl="4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57480" marR="0" lvl="5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7480" marR="0" lvl="6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57480" marR="0" lvl="7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57480" marR="0" lvl="8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748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r>
              <a:rPr lang="ru-RU"/>
              <a:t> / 10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>
            <a:spLocks noGrp="1"/>
          </p:cNvSpPr>
          <p:nvPr>
            <p:ph type="title"/>
          </p:nvPr>
        </p:nvSpPr>
        <p:spPr>
          <a:xfrm>
            <a:off x="1143000" y="1939976"/>
            <a:ext cx="685800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1"/>
          </p:nvPr>
        </p:nvSpPr>
        <p:spPr>
          <a:xfrm>
            <a:off x="1143000" y="2701527"/>
            <a:ext cx="68580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None/>
              <a:defRPr sz="1800"/>
            </a:lvl1pPr>
            <a:lvl2pPr marL="914400" lvl="1" indent="-228600" algn="ctr"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 sz="1800"/>
            </a:lvl2pPr>
            <a:lvl3pPr marL="1371600" lvl="2" indent="-228600" algn="ctr"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 sz="1800"/>
            </a:lvl3pPr>
            <a:lvl4pPr marL="1828800" lvl="3" indent="-228600" algn="ctr"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 sz="1800"/>
            </a:lvl4pPr>
            <a:lvl5pPr marL="2286000" lvl="4" indent="-228600" algn="ctr"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 sz="18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8537407" y="4922007"/>
            <a:ext cx="63563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/>
          <p:nvPr/>
        </p:nvSpPr>
        <p:spPr>
          <a:xfrm>
            <a:off x="7145997" y="4934965"/>
            <a:ext cx="1998345" cy="0"/>
          </a:xfrm>
          <a:custGeom>
            <a:avLst/>
            <a:gdLst/>
            <a:ahLst/>
            <a:cxnLst/>
            <a:rect l="l" t="t" r="r" b="b"/>
            <a:pathLst>
              <a:path w="1998345" h="120000" extrusionOk="0">
                <a:moveTo>
                  <a:pt x="0" y="0"/>
                </a:moveTo>
                <a:lnTo>
                  <a:pt x="1998002" y="0"/>
                </a:lnTo>
              </a:path>
            </a:pathLst>
          </a:custGeom>
          <a:noFill/>
          <a:ln w="9525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Google Shape;47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2069" y="4793927"/>
            <a:ext cx="214307" cy="249842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0"/>
          <p:cNvSpPr/>
          <p:nvPr/>
        </p:nvSpPr>
        <p:spPr>
          <a:xfrm>
            <a:off x="779400" y="4698224"/>
            <a:ext cx="663575" cy="445134"/>
          </a:xfrm>
          <a:custGeom>
            <a:avLst/>
            <a:gdLst/>
            <a:ahLst/>
            <a:cxnLst/>
            <a:rect l="l" t="t" r="r" b="b"/>
            <a:pathLst>
              <a:path w="663575" h="445135" extrusionOk="0">
                <a:moveTo>
                  <a:pt x="662999" y="444599"/>
                </a:moveTo>
                <a:lnTo>
                  <a:pt x="0" y="444599"/>
                </a:lnTo>
                <a:lnTo>
                  <a:pt x="0" y="0"/>
                </a:lnTo>
                <a:lnTo>
                  <a:pt x="662999" y="0"/>
                </a:lnTo>
                <a:lnTo>
                  <a:pt x="662999" y="444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0"/>
          <p:cNvSpPr txBox="1">
            <a:spLocks noGrp="1"/>
          </p:cNvSpPr>
          <p:nvPr>
            <p:ph type="title"/>
          </p:nvPr>
        </p:nvSpPr>
        <p:spPr>
          <a:xfrm>
            <a:off x="3487905" y="267718"/>
            <a:ext cx="2168189" cy="467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00" b="1" i="0">
                <a:solidFill>
                  <a:srgbClr val="26411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sldNum" idx="12"/>
          </p:nvPr>
        </p:nvSpPr>
        <p:spPr>
          <a:xfrm>
            <a:off x="8537407" y="4922007"/>
            <a:ext cx="635634" cy="2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57480" marR="0" lvl="0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57480" marR="0" lvl="1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57480" marR="0" lvl="2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57480" marR="0" lvl="3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7480" marR="0" lvl="4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57480" marR="0" lvl="5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7480" marR="0" lvl="6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57480" marR="0" lvl="7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57480" marR="0" lvl="8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748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r>
              <a:rPr lang="ru-RU"/>
              <a:t> / 10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1037" y="258012"/>
            <a:ext cx="4782962" cy="4885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896" y="337010"/>
            <a:ext cx="2470989" cy="898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17315" y="330174"/>
            <a:ext cx="2914246" cy="25681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1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537407" y="4922007"/>
            <a:ext cx="635634" cy="2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57480" marR="0" lvl="0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57480" marR="0" lvl="1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57480" marR="0" lvl="2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57480" marR="0" lvl="3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7480" marR="0" lvl="4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57480" marR="0" lvl="5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7480" marR="0" lvl="6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57480" marR="0" lvl="7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57480" marR="0" lvl="8" indent="0" algn="l">
              <a:lnSpc>
                <a:spcPct val="119545"/>
              </a:lnSpc>
              <a:spcBef>
                <a:spcPts val="0"/>
              </a:spcBef>
              <a:buNone/>
              <a:defRPr sz="1100" b="0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748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r>
              <a:rPr lang="ru-RU"/>
              <a:t> / 10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92068" y="4793927"/>
            <a:ext cx="214307" cy="24984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4"/>
          <p:cNvSpPr txBox="1">
            <a:spLocks noGrp="1"/>
          </p:cNvSpPr>
          <p:nvPr>
            <p:ph type="title"/>
          </p:nvPr>
        </p:nvSpPr>
        <p:spPr>
          <a:xfrm>
            <a:off x="3487905" y="267718"/>
            <a:ext cx="2168189" cy="467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00" b="1" i="0" u="none" strike="noStrike" cap="none">
                <a:solidFill>
                  <a:srgbClr val="26411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body" idx="1"/>
          </p:nvPr>
        </p:nvSpPr>
        <p:spPr>
          <a:xfrm>
            <a:off x="615165" y="897421"/>
            <a:ext cx="7913669" cy="2985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sldNum" idx="12"/>
          </p:nvPr>
        </p:nvSpPr>
        <p:spPr>
          <a:xfrm>
            <a:off x="8537407" y="4922007"/>
            <a:ext cx="635634" cy="2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57480" marR="0" lvl="0" indent="0" algn="l" rtl="0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57480" marR="0" lvl="1" indent="0" algn="l" rtl="0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57480" marR="0" lvl="2" indent="0" algn="l" rtl="0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57480" marR="0" lvl="3" indent="0" algn="l" rtl="0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7480" marR="0" lvl="4" indent="0" algn="l" rtl="0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57480" marR="0" lvl="5" indent="0" algn="l" rtl="0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7480" marR="0" lvl="6" indent="0" algn="l" rtl="0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57480" marR="0" lvl="7" indent="0" algn="l" rtl="0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57480" marR="0" lvl="8" indent="0" algn="l" rtl="0">
              <a:lnSpc>
                <a:spcPct val="119545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748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r>
              <a:rPr lang="ru-RU"/>
              <a:t> / 10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3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" descr="C:\Users\morozova\Desktop\новый стиль\угол сети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3018" y="0"/>
            <a:ext cx="1850982" cy="3539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 descr="C:\Users\morozova\Desktop\новый стиль\угол сети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92" y="1233225"/>
            <a:ext cx="1970516" cy="391783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1143000" y="2343150"/>
            <a:ext cx="6858000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0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Программа «Акселератор КИУ - 2023»</a:t>
            </a:r>
            <a:br>
              <a:rPr lang="ru-RU" sz="3000" b="0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</a:br>
            <a:endParaRPr sz="3000" b="1" i="0" u="none" strike="noStrike" cap="non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КАЗАНСКИЙ ИННОВАЦИОННЫЙ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УНИВЕРСИТЕТ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имени В.Г. ТИМИРЯСОВА</a:t>
            </a:r>
            <a:endParaRPr sz="1800" b="1" i="0" u="none" strike="noStrike" cap="non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69" name="Google Shape;69;p1" descr="C:\Users\gabidullin\Downloads\logo_KIU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86105" y="744844"/>
            <a:ext cx="1181071" cy="97676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"/>
          <p:cNvSpPr txBox="1">
            <a:spLocks noGrp="1"/>
          </p:cNvSpPr>
          <p:nvPr>
            <p:ph type="sldNum" idx="12"/>
          </p:nvPr>
        </p:nvSpPr>
        <p:spPr>
          <a:xfrm>
            <a:off x="8537407" y="4922007"/>
            <a:ext cx="63563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  <p:sp>
        <p:nvSpPr>
          <p:cNvPr id="71" name="Google Shape;71;p1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" name="Google Shape;7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19600" y="732721"/>
            <a:ext cx="1670068" cy="909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2" descr="C:\Users\morozova\Desktop\новый стиль\угол сети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3018" y="254"/>
            <a:ext cx="1850982" cy="3539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2" descr="C:\Users\morozova\Desktop\новый стиль\угол сети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994" y="1239631"/>
            <a:ext cx="1970516" cy="3917838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2"/>
          <p:cNvSpPr txBox="1"/>
          <p:nvPr/>
        </p:nvSpPr>
        <p:spPr>
          <a:xfrm>
            <a:off x="2438400" y="2183760"/>
            <a:ext cx="5338491" cy="109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Цифровая платформа</a:t>
            </a:r>
            <a:endParaRPr/>
          </a:p>
          <a:p>
            <a:pPr marL="12700" marR="0" lvl="0" indent="0" algn="ct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32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«Диплом как игра»</a:t>
            </a:r>
            <a:endParaRPr/>
          </a:p>
        </p:txBody>
      </p:sp>
      <p:sp>
        <p:nvSpPr>
          <p:cNvPr id="81" name="Google Shape;81;p2"/>
          <p:cNvSpPr txBox="1"/>
          <p:nvPr/>
        </p:nvSpPr>
        <p:spPr>
          <a:xfrm>
            <a:off x="2162894" y="3779621"/>
            <a:ext cx="5562618" cy="495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23" b="1" i="0" u="none" strike="noStrike" cap="none">
                <a:solidFill>
                  <a:srgbClr val="17327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Лидер проекта: Заикина Валерия </a:t>
            </a:r>
            <a:endParaRPr sz="2248" b="1" i="0" u="none" strike="noStrike" cap="none">
              <a:solidFill>
                <a:srgbClr val="17327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82" name="Google Shape;82;p2" descr="C:\Users\gabidullin\Downloads\logo_KIU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28258" y="677018"/>
            <a:ext cx="1071562" cy="88619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"/>
          <p:cNvSpPr txBox="1">
            <a:spLocks noGrp="1"/>
          </p:cNvSpPr>
          <p:nvPr>
            <p:ph type="sldNum" idx="12"/>
          </p:nvPr>
        </p:nvSpPr>
        <p:spPr>
          <a:xfrm>
            <a:off x="8537407" y="4922007"/>
            <a:ext cx="63563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pic>
        <p:nvPicPr>
          <p:cNvPr id="84" name="Google Shape;84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85078" y="768034"/>
            <a:ext cx="1670068" cy="909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6200" y="5111"/>
            <a:ext cx="9247909" cy="513327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3"/>
          <p:cNvSpPr txBox="1"/>
          <p:nvPr/>
        </p:nvSpPr>
        <p:spPr>
          <a:xfrm>
            <a:off x="557213" y="1414463"/>
            <a:ext cx="6693694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 национальном проекте «Образование» есть инициатива «Социальные лифты для каждого», одной из задач которой является раскрытия потенциала обучающегося населения страны в инновационной форме. </a:t>
            </a:r>
            <a:endParaRPr sz="2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"/>
          <p:cNvSpPr txBox="1"/>
          <p:nvPr/>
        </p:nvSpPr>
        <p:spPr>
          <a:xfrm>
            <a:off x="3200400" y="209550"/>
            <a:ext cx="281940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endParaRPr sz="4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50907" y="13770"/>
            <a:ext cx="1633870" cy="1292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85750"/>
            <a:ext cx="2627604" cy="97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 txBox="1"/>
          <p:nvPr/>
        </p:nvSpPr>
        <p:spPr>
          <a:xfrm>
            <a:off x="5874727" y="1501699"/>
            <a:ext cx="1173773" cy="1338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61%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Желают работать по профессии 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4"/>
          <p:cNvSpPr txBox="1"/>
          <p:nvPr/>
        </p:nvSpPr>
        <p:spPr>
          <a:xfrm>
            <a:off x="1558588" y="1293950"/>
            <a:ext cx="2017835" cy="1546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73%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Студентов предпочитают самостоятельное написание диплома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4"/>
          <p:cNvSpPr txBox="1"/>
          <p:nvPr/>
        </p:nvSpPr>
        <p:spPr>
          <a:xfrm>
            <a:off x="1558588" y="3522449"/>
            <a:ext cx="2251411" cy="1546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97%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Считают необходимым применять инновационные подходы в образовании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5715000" y="3314700"/>
            <a:ext cx="2667000" cy="1546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76%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Респондентов заинтересованы в работе с цифровой платформой «Диплом как игра»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"/>
          <p:cNvSpPr txBox="1"/>
          <p:nvPr/>
        </p:nvSpPr>
        <p:spPr>
          <a:xfrm>
            <a:off x="2476500" y="306658"/>
            <a:ext cx="4572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Результаты исследования</a:t>
            </a:r>
            <a:endParaRPr sz="3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865822"/>
            <a:ext cx="1011073" cy="101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515" y="4019550"/>
            <a:ext cx="1011073" cy="101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5800" y="1833042"/>
            <a:ext cx="995362" cy="995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5800" y="3960793"/>
            <a:ext cx="1092344" cy="109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15200" y="133350"/>
            <a:ext cx="1633870" cy="1292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3855" y="294535"/>
            <a:ext cx="2627604" cy="97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41148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5"/>
          <p:cNvSpPr txBox="1">
            <a:spLocks noGrp="1"/>
          </p:cNvSpPr>
          <p:nvPr>
            <p:ph type="title"/>
          </p:nvPr>
        </p:nvSpPr>
        <p:spPr>
          <a:xfrm>
            <a:off x="5562600" y="209550"/>
            <a:ext cx="2148205" cy="467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002060"/>
                </a:solidFill>
              </a:rPr>
              <a:t>ПРОБЛЕМА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5154931" y="895350"/>
            <a:ext cx="3377565" cy="1986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75" rIns="0" bIns="0" anchor="t" anchorCtr="0">
            <a:spAutoFit/>
          </a:bodyPr>
          <a:lstStyle/>
          <a:p>
            <a:pPr marL="12700" marR="5080" lvl="0" indent="0" algn="l" rtl="0">
              <a:lnSpc>
                <a:spcPct val="10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результатам исследования сегодня в России не хватает инновационных методов в написании дипломной работы, а также замотивированности  студентов.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4800" y="-5195"/>
            <a:ext cx="1295400" cy="102471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5"/>
          <p:cNvSpPr/>
          <p:nvPr/>
        </p:nvSpPr>
        <p:spPr>
          <a:xfrm>
            <a:off x="4350702" y="3486150"/>
            <a:ext cx="45720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Потенциальные потребители: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1.Студенты выпускных курсов вузов и колледжей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(на начальном этапе :специальности туризм)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2.Компании, желающие выявить и затем приобрести квалифицированные кадры.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6927" y="232064"/>
            <a:ext cx="2627604" cy="97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4400" y="1504950"/>
            <a:ext cx="213360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5265" y="5111"/>
            <a:ext cx="9254530" cy="513327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6"/>
          <p:cNvSpPr txBox="1">
            <a:spLocks noGrp="1"/>
          </p:cNvSpPr>
          <p:nvPr>
            <p:ph type="title"/>
          </p:nvPr>
        </p:nvSpPr>
        <p:spPr>
          <a:xfrm>
            <a:off x="1371600" y="99696"/>
            <a:ext cx="2168189" cy="467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7432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</a:rPr>
              <a:t>РЕШЕНИЕ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6" name="Google Shape;126;p6"/>
          <p:cNvSpPr txBox="1">
            <a:spLocks noGrp="1"/>
          </p:cNvSpPr>
          <p:nvPr>
            <p:ph type="body" idx="1"/>
          </p:nvPr>
        </p:nvSpPr>
        <p:spPr>
          <a:xfrm>
            <a:off x="-2432094" y="567055"/>
            <a:ext cx="7004094" cy="502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75" rIns="0" bIns="0" anchor="t" anchorCtr="0">
            <a:spAutoFit/>
          </a:bodyPr>
          <a:lstStyle/>
          <a:p>
            <a:pPr marL="3134360" marR="5080" lvl="0" indent="0" algn="l" rtl="0">
              <a:lnSpc>
                <a:spcPct val="10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работа на платформе «Диплом как игра» с инновационным кейсом поможет повысить уровень интереса к самостоятельному написанию диплома, а также решить проблему поиска ваканский по профессии.</a:t>
            </a:r>
            <a:endParaRPr/>
          </a:p>
          <a:p>
            <a:pPr marL="3134360" marR="5080" lvl="0" indent="0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0109" marR="5080" lvl="0" indent="-285749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Оборудованная платформа для написания диплома</a:t>
            </a:r>
            <a:endParaRPr/>
          </a:p>
          <a:p>
            <a:pPr marL="3420109" marR="5080" lvl="0" indent="-184149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Noto Sans Symbols"/>
              <a:buNone/>
            </a:pPr>
            <a:endParaRPr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0109" marR="5080" lvl="0" indent="-285749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lang="ru-RU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Личный наставник</a:t>
            </a:r>
            <a:endParaRPr/>
          </a:p>
          <a:p>
            <a:pPr marL="3420109" marR="5080" lvl="0" indent="-184149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Noto Sans Symbols"/>
              <a:buNone/>
            </a:pPr>
            <a:endParaRPr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0109" marR="5080" lvl="0" indent="-285749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lang="ru-RU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Бонусная система skillsсoin</a:t>
            </a:r>
            <a:endParaRPr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0109" marR="5080" lvl="0" indent="-184149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Noto Sans Symbols"/>
              <a:buNone/>
            </a:pPr>
            <a:endParaRPr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0109" marR="5080" lvl="0" indent="-285749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lang="ru-RU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Перечень ваканский</a:t>
            </a:r>
            <a:endParaRPr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0109" marR="5080" lvl="0" indent="-184149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Noto Sans Symbols"/>
              <a:buNone/>
            </a:pPr>
            <a:endParaRPr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0109" marR="5080" lvl="0" indent="-285749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lang="ru-RU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Наличие интерактивных программ </a:t>
            </a:r>
            <a:endParaRPr/>
          </a:p>
          <a:p>
            <a:pPr marL="3420109" marR="5080" lvl="0" indent="-184149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Noto Sans Symbols"/>
              <a:buNone/>
            </a:pP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77259" marR="5080" lvl="0" indent="-206375" algn="l" rtl="0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>
                <a:srgbClr val="666666"/>
              </a:buClr>
              <a:buSzPts val="2150"/>
              <a:buFont typeface="Noto Sans Symbols"/>
              <a:buNone/>
            </a:pPr>
            <a:endParaRPr sz="2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1600" y="545624"/>
            <a:ext cx="3836982" cy="3836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7" descr="Вырезка экрана"/>
          <p:cNvPicPr preferRelativeResize="0"/>
          <p:nvPr/>
        </p:nvPicPr>
        <p:blipFill rotWithShape="1">
          <a:blip r:embed="rId3">
            <a:alphaModFix/>
          </a:blip>
          <a:srcRect l="23737" t="23707" r="26072"/>
          <a:stretch/>
        </p:blipFill>
        <p:spPr>
          <a:xfrm>
            <a:off x="3621649" y="682638"/>
            <a:ext cx="2133333" cy="260542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7"/>
          <p:cNvSpPr txBox="1">
            <a:spLocks noGrp="1"/>
          </p:cNvSpPr>
          <p:nvPr>
            <p:ph type="title"/>
          </p:nvPr>
        </p:nvSpPr>
        <p:spPr>
          <a:xfrm>
            <a:off x="263620" y="118870"/>
            <a:ext cx="559587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Механизм реализации проекта: функциональная схема </a:t>
            </a:r>
            <a:r>
              <a:rPr lang="ru-RU" sz="24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проекта</a:t>
            </a:r>
            <a:endParaRPr/>
          </a:p>
        </p:txBody>
      </p:sp>
      <p:grpSp>
        <p:nvGrpSpPr>
          <p:cNvPr id="134" name="Google Shape;134;p7"/>
          <p:cNvGrpSpPr/>
          <p:nvPr/>
        </p:nvGrpSpPr>
        <p:grpSpPr>
          <a:xfrm>
            <a:off x="-354940" y="814344"/>
            <a:ext cx="4393540" cy="2443206"/>
            <a:chOff x="-431313" y="844353"/>
            <a:chExt cx="4916466" cy="3326130"/>
          </a:xfrm>
        </p:grpSpPr>
        <p:grpSp>
          <p:nvGrpSpPr>
            <p:cNvPr id="135" name="Google Shape;135;p7"/>
            <p:cNvGrpSpPr/>
            <p:nvPr/>
          </p:nvGrpSpPr>
          <p:grpSpPr>
            <a:xfrm>
              <a:off x="-431313" y="844353"/>
              <a:ext cx="4916466" cy="3326130"/>
              <a:chOff x="-321606" y="1955365"/>
              <a:chExt cx="4916466" cy="3326130"/>
            </a:xfrm>
          </p:grpSpPr>
          <p:pic>
            <p:nvPicPr>
              <p:cNvPr id="136" name="Google Shape;136;p7" descr="Вырезка экрана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321606" y="1955365"/>
                <a:ext cx="4916466" cy="332613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37" name="Google Shape;137;p7"/>
              <p:cNvGrpSpPr/>
              <p:nvPr/>
            </p:nvGrpSpPr>
            <p:grpSpPr>
              <a:xfrm>
                <a:off x="609600" y="3395384"/>
                <a:ext cx="3345180" cy="1007690"/>
                <a:chOff x="609600" y="3395384"/>
                <a:chExt cx="3345180" cy="1007690"/>
              </a:xfrm>
            </p:grpSpPr>
            <p:pic>
              <p:nvPicPr>
                <p:cNvPr id="138" name="Google Shape;138;p7" descr="Вырезка экрана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l="31694" t="17917" r="23448" b="51076"/>
                <a:stretch/>
              </p:blipFill>
              <p:spPr>
                <a:xfrm>
                  <a:off x="609600" y="3941212"/>
                  <a:ext cx="3345180" cy="46186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9" name="Google Shape;139;p7" descr="Вырезка экрана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609600" y="3395384"/>
                  <a:ext cx="1676400" cy="44609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140" name="Google Shape;140;p7" descr="Вырезка экрана"/>
            <p:cNvPicPr preferRelativeResize="0"/>
            <p:nvPr/>
          </p:nvPicPr>
          <p:blipFill rotWithShape="1">
            <a:blip r:embed="rId7">
              <a:alphaModFix/>
            </a:blip>
            <a:srcRect l="13212" t="50337" r="13214" b="20501"/>
            <a:stretch/>
          </p:blipFill>
          <p:spPr>
            <a:xfrm>
              <a:off x="537993" y="3391798"/>
              <a:ext cx="2773289" cy="1743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1" name="Google Shape;141;p7"/>
          <p:cNvGrpSpPr/>
          <p:nvPr/>
        </p:nvGrpSpPr>
        <p:grpSpPr>
          <a:xfrm>
            <a:off x="5470228" y="651029"/>
            <a:ext cx="4212347" cy="2493156"/>
            <a:chOff x="4122015" y="958071"/>
            <a:chExt cx="4919898" cy="3322608"/>
          </a:xfrm>
        </p:grpSpPr>
        <p:pic>
          <p:nvPicPr>
            <p:cNvPr id="142" name="Google Shape;142;p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122015" y="958071"/>
              <a:ext cx="4919898" cy="33226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7" descr="Вырезка экрана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762095" y="1288218"/>
              <a:ext cx="3526192" cy="24384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4" name="Google Shape;144;p7" descr="Вырезка экрана"/>
          <p:cNvPicPr preferRelativeResize="0"/>
          <p:nvPr/>
        </p:nvPicPr>
        <p:blipFill rotWithShape="1">
          <a:blip r:embed="rId10">
            <a:alphaModFix/>
          </a:blip>
          <a:srcRect b="12179"/>
          <a:stretch/>
        </p:blipFill>
        <p:spPr>
          <a:xfrm>
            <a:off x="-45720" y="3737113"/>
            <a:ext cx="9220200" cy="1408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7" descr="Вырезка экрана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718773" y="2699592"/>
            <a:ext cx="4041813" cy="1056416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146" name="Google Shape;146;p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987066" y="2813624"/>
            <a:ext cx="1823785" cy="958958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47" name="Google Shape;147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816299" y="-38523"/>
            <a:ext cx="1090174" cy="86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45609"/>
            <a:ext cx="2627604" cy="97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5265" y="-1683"/>
            <a:ext cx="9254530" cy="513327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8"/>
          <p:cNvSpPr txBox="1">
            <a:spLocks noGrp="1"/>
          </p:cNvSpPr>
          <p:nvPr>
            <p:ph type="title"/>
          </p:nvPr>
        </p:nvSpPr>
        <p:spPr>
          <a:xfrm>
            <a:off x="381000" y="-71015"/>
            <a:ext cx="6027551" cy="905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Механизм реализации проекта: монетизация</a:t>
            </a:r>
            <a:endParaRPr b="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5" name="Google Shape;155;p8"/>
          <p:cNvSpPr/>
          <p:nvPr/>
        </p:nvSpPr>
        <p:spPr>
          <a:xfrm>
            <a:off x="76200" y="2681942"/>
            <a:ext cx="5762625" cy="2748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Работодатели размещают информацию  на следующих условиях:</a:t>
            </a:r>
            <a:endParaRPr/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3500"/>
              <a:buFont typeface="Calibri"/>
              <a:buAutoNum type="arabicPeriod"/>
            </a:pPr>
            <a:r>
              <a:rPr lang="ru-RU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Абонентская плата за включение в список рекомендуемых мест работы (например, 10 тыс.руб. / мес.)</a:t>
            </a:r>
            <a:endParaRPr/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3500"/>
              <a:buFont typeface="Calibri"/>
              <a:buAutoNum type="arabicPeriod"/>
            </a:pPr>
            <a:r>
              <a:rPr lang="ru-RU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Оплата услуг технологической платформы для 1001 студента-5000 руб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3500"/>
              <a:buFont typeface="Calibri"/>
              <a:buAutoNum type="arabicPeriod"/>
            </a:pPr>
            <a:r>
              <a:rPr lang="ru-RU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Реклама на сайте для третьих лиц (продажа образовательных  курсов для студентов вузов и ссузов)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381000" y="791692"/>
            <a:ext cx="457200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Услуги цифровой платформы для первых 1000 студентов, желающих написать диплом будут предоставляться бесплатно. </a:t>
            </a:r>
            <a:endParaRPr/>
          </a:p>
        </p:txBody>
      </p:sp>
      <p:pic>
        <p:nvPicPr>
          <p:cNvPr id="157" name="Google Shape;15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9800" y="1047750"/>
            <a:ext cx="26670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82974" y="814206"/>
            <a:ext cx="2627604" cy="97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 txBox="1">
            <a:spLocks noGrp="1"/>
          </p:cNvSpPr>
          <p:nvPr>
            <p:ph type="title"/>
          </p:nvPr>
        </p:nvSpPr>
        <p:spPr>
          <a:xfrm>
            <a:off x="5079302" y="6799"/>
            <a:ext cx="4064698" cy="93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АНАЛИЗ КОНКУРЕНТОВ И КОНКУРЕНТНЫЕ ПРЕИМУЩЕСТВА</a:t>
            </a:r>
            <a:endParaRPr sz="2000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4" name="Google Shape;164;p9" descr="Вырезка экран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9311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9"/>
          <p:cNvSpPr/>
          <p:nvPr/>
        </p:nvSpPr>
        <p:spPr>
          <a:xfrm>
            <a:off x="5064062" y="1047750"/>
            <a:ext cx="4217098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✔"/>
            </a:pPr>
            <a:r>
              <a:rPr lang="ru-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Проводится диагностика знаний и подбирается алгоритм работы для написания диплома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✔"/>
            </a:pPr>
            <a:r>
              <a:rPr lang="ru-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Интерактивные задания полностью соответствуют законодательным нормам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✔"/>
            </a:pPr>
            <a:r>
              <a:rPr lang="ru-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Получение  официальных дипломов, грамот.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✔"/>
            </a:pPr>
            <a:r>
              <a:rPr lang="ru-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Рост интереса к обучению и повышение образовательных результатов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✔"/>
            </a:pPr>
            <a:r>
              <a:rPr lang="ru-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Помощь  с трудоустройством.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✔"/>
            </a:pPr>
            <a:r>
              <a:rPr lang="ru-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Диплом как игра – открытая технологическая платформа электронного образования для студентов .</a:t>
            </a:r>
            <a:endParaRPr/>
          </a:p>
        </p:txBody>
      </p:sp>
      <p:sp>
        <p:nvSpPr>
          <p:cNvPr id="166" name="Google Shape;166;p9"/>
          <p:cNvSpPr/>
          <p:nvPr/>
        </p:nvSpPr>
        <p:spPr>
          <a:xfrm>
            <a:off x="5016151" y="4881890"/>
            <a:ext cx="4191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https://br-analytics.ru/blog/top-20-education-2021-2022/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9"/>
          <p:cNvSpPr txBox="1"/>
          <p:nvPr/>
        </p:nvSpPr>
        <p:spPr>
          <a:xfrm>
            <a:off x="5327073" y="4410857"/>
            <a:ext cx="350832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Диплом как путевка в будущее!</a:t>
            </a:r>
            <a:endParaRPr sz="2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"/>
          <p:cNvSpPr/>
          <p:nvPr/>
        </p:nvSpPr>
        <p:spPr>
          <a:xfrm>
            <a:off x="4724400" y="0"/>
            <a:ext cx="4495800" cy="519156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TAM: 49,2 млрд.руб.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Объем рынка=4 920 000 (общая сумма потенциальных потребителей платформы, включая работодателей и студентов)* 10 000 руб(средняя стоимость абонентской платы ) = 49 200 000 000 руб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SAM: 1,005 млрд.руб</a:t>
            </a:r>
            <a:endParaRPr sz="1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 целом с учетом государственных и негосударственных вузов (всего – 45 заведений высшей школы в РТ) общая численность обучающихся в РТ превышает 100 тыс. человек. предположим, 500 компаний желающих найти профессиональные кадры Потенциал продаж= 100500 * 5 тыс. руб.= 50 250 000 рублей.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SOM (наш план продаж) </a:t>
            </a:r>
            <a:endParaRPr sz="1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Обозначим, что  Среднее количество посещений платформы  в месяц 15 человек ( студентов ) . Среднее количество компаний, желающих принять на практику студента выпускника и принять участие как руководитель диплома от предприятия составляет приимпнерно  в месяц -10 предприятий Средняя стоимость абонентской платы за участие и сопровождение проекта на  платформе для предприятий (работодателя) составляет -10 000 рублей 10 компаний в месяц *10 000 руб стоимость абонентской платы *12 месяцев =  1 200 000 руб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Доля рынка=SOM/SAM= 1 200  000/1 005 000 000* 100%=0,12%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Рентабельность инвестиций </a:t>
            </a:r>
            <a:endParaRPr sz="14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(600 000/1000000)*100%=60%</a:t>
            </a:r>
            <a:endParaRPr/>
          </a:p>
        </p:txBody>
      </p:sp>
      <p:sp>
        <p:nvSpPr>
          <p:cNvPr id="173" name="Google Shape;173;p10"/>
          <p:cNvSpPr txBox="1">
            <a:spLocks noGrp="1"/>
          </p:cNvSpPr>
          <p:nvPr>
            <p:ph type="title"/>
          </p:nvPr>
        </p:nvSpPr>
        <p:spPr>
          <a:xfrm>
            <a:off x="838200" y="352846"/>
            <a:ext cx="4446905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АНАЛИЗ РЫНКА</a:t>
            </a:r>
            <a:endParaRPr sz="2400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4" name="Google Shape;174;p10"/>
          <p:cNvSpPr/>
          <p:nvPr/>
        </p:nvSpPr>
        <p:spPr>
          <a:xfrm>
            <a:off x="381000" y="1112579"/>
            <a:ext cx="3886200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В настоящее время российский рынок обладает высоким потенциалом для развития цифровой платформы в сфере образования. </a:t>
            </a:r>
            <a:endParaRPr sz="28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782" y="209550"/>
            <a:ext cx="2627604" cy="97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"/>
          <p:cNvSpPr txBox="1">
            <a:spLocks noGrp="1"/>
          </p:cNvSpPr>
          <p:nvPr>
            <p:ph type="title"/>
          </p:nvPr>
        </p:nvSpPr>
        <p:spPr>
          <a:xfrm>
            <a:off x="2427185" y="6857"/>
            <a:ext cx="3970150" cy="4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НАША КОМАНДА</a:t>
            </a:r>
            <a:endParaRPr/>
          </a:p>
        </p:txBody>
      </p:sp>
      <p:sp>
        <p:nvSpPr>
          <p:cNvPr id="181" name="Google Shape;181;p11"/>
          <p:cNvSpPr txBox="1"/>
          <p:nvPr/>
        </p:nvSpPr>
        <p:spPr>
          <a:xfrm>
            <a:off x="194111" y="2830550"/>
            <a:ext cx="2667000" cy="2641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50" rIns="0" bIns="0" anchor="t" anchorCtr="0">
            <a:spAutoFit/>
          </a:bodyPr>
          <a:lstStyle/>
          <a:p>
            <a:pPr marL="12700" marR="60325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Цепелев Иван</a:t>
            </a:r>
            <a:endParaRPr sz="11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Char char="✔"/>
            </a:pPr>
            <a:r>
              <a:rPr lang="ru-RU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студент 4  курса факультета менеджмента и инженерного бизнеса Набережночелнинского филиала Казанского инновационного университета имени В.Г. Тимирясова</a:t>
            </a:r>
            <a:endParaRPr sz="1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Char char="✔"/>
            </a:pPr>
            <a:r>
              <a:rPr lang="ru-RU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финансово-экономические функции и функции технического специалиста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Char char="✔"/>
            </a:pPr>
            <a:r>
              <a:rPr lang="ru-RU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Участник форума «Бизнес на Амуре»</a:t>
            </a:r>
            <a:endParaRPr/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endParaRPr sz="1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endParaRPr sz="1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1"/>
          <p:cNvSpPr txBox="1"/>
          <p:nvPr/>
        </p:nvSpPr>
        <p:spPr>
          <a:xfrm>
            <a:off x="6574129" y="2116309"/>
            <a:ext cx="2507933" cy="2562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50" rIns="0" bIns="0" anchor="t" anchorCtr="0">
            <a:spAutoFit/>
          </a:bodyPr>
          <a:lstStyle/>
          <a:p>
            <a:pPr marL="12700" marR="55244" lvl="0" indent="0" algn="ctr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Кожуховский Данил</a:t>
            </a:r>
            <a:endParaRPr/>
          </a:p>
          <a:p>
            <a:pPr marL="298450" marR="55244" lvl="0" indent="-285750" algn="l" rtl="0">
              <a:lnSpc>
                <a:spcPct val="107142"/>
              </a:lnSpc>
              <a:spcBef>
                <a:spcPts val="55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Noto Sans Symbols"/>
              <a:buChar char="✔"/>
            </a:pPr>
            <a:r>
              <a:rPr lang="ru-RU" sz="1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студент 4 курса факультета менеджмента и инженерного бизнеса Набережночелнинского филиала Казанского инновационного университета имени В.Г. Тимирясова,</a:t>
            </a:r>
            <a:endParaRPr/>
          </a:p>
          <a:p>
            <a:pPr marL="298450" marR="55244" lvl="0" indent="-285750" algn="l" rtl="0">
              <a:lnSpc>
                <a:spcPct val="125000"/>
              </a:lnSpc>
              <a:spcBef>
                <a:spcPts val="55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Char char="✔"/>
            </a:pPr>
            <a:r>
              <a:rPr lang="ru-RU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маркетинг, продвижение проекта, постановка и проверка гипотез </a:t>
            </a:r>
            <a:endParaRPr/>
          </a:p>
          <a:p>
            <a:pPr marL="298450" marR="55244" lvl="0" indent="-285750" algn="l" rtl="0">
              <a:lnSpc>
                <a:spcPct val="125000"/>
              </a:lnSpc>
              <a:spcBef>
                <a:spcPts val="55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Char char="✔"/>
            </a:pPr>
            <a:r>
              <a:rPr lang="ru-RU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Прохождение Курса «Маркетинг для предпринимателей»</a:t>
            </a:r>
            <a:endParaRPr sz="1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1"/>
          <p:cNvSpPr txBox="1"/>
          <p:nvPr/>
        </p:nvSpPr>
        <p:spPr>
          <a:xfrm>
            <a:off x="1295400" y="4782868"/>
            <a:ext cx="7037326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Статус топ-50 Акселератор КИУ</a:t>
            </a:r>
            <a:endParaRPr sz="20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4" name="Google Shape;184;p11"/>
          <p:cNvSpPr txBox="1"/>
          <p:nvPr/>
        </p:nvSpPr>
        <p:spPr>
          <a:xfrm>
            <a:off x="2947163" y="2615683"/>
            <a:ext cx="3733800" cy="270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250" rIns="0" bIns="0" anchor="t" anchorCtr="0">
            <a:spAutoFit/>
          </a:bodyPr>
          <a:lstStyle/>
          <a:p>
            <a:pPr marL="12700" marR="5080" lvl="0" indent="18415" algn="ctr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Заикина Валерия</a:t>
            </a:r>
            <a:endParaRPr/>
          </a:p>
          <a:p>
            <a:pPr marL="12700" marR="5080" lvl="0" indent="18415" algn="l" rtl="0">
              <a:lnSpc>
                <a:spcPct val="102000"/>
              </a:lnSpc>
              <a:spcBef>
                <a:spcPts val="65"/>
              </a:spcBef>
              <a:spcAft>
                <a:spcPts val="0"/>
              </a:spcAft>
              <a:buNone/>
            </a:pPr>
            <a:endParaRPr sz="12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1625" marR="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ru-RU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CEO, инициатор проекта, лидер</a:t>
            </a:r>
            <a:endParaRPr/>
          </a:p>
          <a:p>
            <a:pPr marL="301625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✔"/>
            </a:pPr>
            <a:r>
              <a:rPr lang="ru-RU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Знания и опыт в экономике предприятий и организаций (обучение на 4 курсе факультета менеджмента и инженерного бизнеса Казанского инновационного университета имени В.Г. Тимирясова (КИУ))</a:t>
            </a:r>
            <a:endParaRPr/>
          </a:p>
          <a:p>
            <a:pPr marL="301625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✔"/>
            </a:pPr>
            <a:r>
              <a:rPr lang="ru-RU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формирование предпринимательских компетенций и создания стартапа в Акселераторе КИУ 2022</a:t>
            </a:r>
            <a:endParaRPr sz="1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875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Главные функции в проекте: общее управление</a:t>
            </a:r>
            <a:r>
              <a:rPr lang="ru-RU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постановка задач, организация бизнес-процессов, участие в построении бизнес-модели</a:t>
            </a:r>
            <a:endParaRPr/>
          </a:p>
          <a:p>
            <a:pPr marL="12700" marR="5080" lvl="0" indent="18415" algn="l" rtl="0">
              <a:lnSpc>
                <a:spcPct val="102000"/>
              </a:lnSpc>
              <a:spcBef>
                <a:spcPts val="65"/>
              </a:spcBef>
              <a:spcAft>
                <a:spcPts val="0"/>
              </a:spcAft>
              <a:buNone/>
            </a:pPr>
            <a:endParaRPr sz="1400" b="1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11" descr="Вырезка экран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79066" y="809926"/>
            <a:ext cx="1600200" cy="1895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1" descr="Вырезка экран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34200" y="236407"/>
            <a:ext cx="1524000" cy="187817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1"/>
          <p:cNvSpPr txBox="1"/>
          <p:nvPr/>
        </p:nvSpPr>
        <p:spPr>
          <a:xfrm>
            <a:off x="343817" y="142791"/>
            <a:ext cx="2895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 sz="3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23000" y="67113"/>
            <a:ext cx="993883" cy="786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1" descr="Вырезка экрана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6294" y="822588"/>
            <a:ext cx="1466850" cy="205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09325"/>
            <a:ext cx="2627604" cy="97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985"/>
            <a:ext cx="9144000" cy="514547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2"/>
          <p:cNvSpPr txBox="1"/>
          <p:nvPr/>
        </p:nvSpPr>
        <p:spPr>
          <a:xfrm>
            <a:off x="557213" y="1414463"/>
            <a:ext cx="6693694" cy="2569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AutoNum type="arabicPeriod"/>
            </a:pPr>
            <a:r>
              <a:rPr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Популяризация цифровых платформ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AutoNum type="arabicPeriod"/>
            </a:pPr>
            <a:r>
              <a:rPr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Развитие инновационных методов в написании дипломной работы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AutoNum type="arabicPeriod"/>
            </a:pPr>
            <a:r>
              <a:rPr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Поддержка национального проекта «Образование»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2"/>
          <p:cNvSpPr txBox="1"/>
          <p:nvPr/>
        </p:nvSpPr>
        <p:spPr>
          <a:xfrm>
            <a:off x="3200400" y="209550"/>
            <a:ext cx="281940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Эффекты</a:t>
            </a:r>
            <a:endParaRPr sz="4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2800" y="3785833"/>
            <a:ext cx="1633870" cy="1292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438150"/>
            <a:ext cx="2627604" cy="97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"/>
          <p:cNvSpPr/>
          <p:nvPr/>
        </p:nvSpPr>
        <p:spPr>
          <a:xfrm>
            <a:off x="321380" y="4610100"/>
            <a:ext cx="1066800" cy="53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3"/>
          <p:cNvSpPr txBox="1"/>
          <p:nvPr/>
        </p:nvSpPr>
        <p:spPr>
          <a:xfrm>
            <a:off x="2767222" y="742950"/>
            <a:ext cx="3623409" cy="3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Благодарим за внимание!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25427" y="92869"/>
            <a:ext cx="2009136" cy="153558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3"/>
          <p:cNvSpPr/>
          <p:nvPr/>
        </p:nvSpPr>
        <p:spPr>
          <a:xfrm>
            <a:off x="2353427" y="3181350"/>
            <a:ext cx="457200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6204" marR="110489" lvl="0" indent="0" algn="ctr" rtl="0">
              <a:lnSpc>
                <a:spcPct val="119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Заикина Валерия, </a:t>
            </a:r>
            <a:endParaRPr/>
          </a:p>
          <a:p>
            <a:pPr marL="116204" marR="110489" lvl="0" indent="0" algn="ctr" rtl="0">
              <a:lnSpc>
                <a:spcPct val="119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8-909-311-15-20</a:t>
            </a:r>
            <a:endParaRPr/>
          </a:p>
          <a:p>
            <a:pPr marL="116204" marR="110489" lvl="0" indent="0" algn="ctr" rtl="0">
              <a:lnSpc>
                <a:spcPct val="119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u="sng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Zaikina.valeriya.00@mail.ru</a:t>
            </a:r>
            <a:endParaRPr sz="1200" b="1" u="sng">
              <a:solidFill>
                <a:srgbClr val="7030A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9000" y="122310"/>
            <a:ext cx="2209800" cy="174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34343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712</Words>
  <Application>Microsoft Office PowerPoint</Application>
  <PresentationFormat>Экран (16:9)</PresentationFormat>
  <Paragraphs>93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Noto Sans Symbols</vt:lpstr>
      <vt:lpstr>Calibri</vt:lpstr>
      <vt:lpstr>Roboto</vt:lpstr>
      <vt:lpstr>Microsoft JhengHei</vt:lpstr>
      <vt:lpstr>Geo</vt:lpstr>
      <vt:lpstr>Arial</vt:lpstr>
      <vt:lpstr>Arial Black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ПРОБЛЕМА</vt:lpstr>
      <vt:lpstr>РЕШЕНИЕ</vt:lpstr>
      <vt:lpstr>Механизм реализации проекта: функциональная схема проекта</vt:lpstr>
      <vt:lpstr>Механизм реализации проекта: монетизация</vt:lpstr>
      <vt:lpstr>АНАЛИЗ КОНКУРЕНТОВ И КОНКУРЕНТНЫЕ ПРЕИМУЩЕСТВА</vt:lpstr>
      <vt:lpstr>АНАЛИЗ РЫНКА</vt:lpstr>
      <vt:lpstr>НАША КОМАНДА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Валера</cp:lastModifiedBy>
  <cp:revision>1</cp:revision>
  <dcterms:created xsi:type="dcterms:W3CDTF">2022-11-06T14:31:41Z</dcterms:created>
  <dcterms:modified xsi:type="dcterms:W3CDTF">2024-01-10T17:26:57Z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2021-07-26T00:00:00Z</vt:filetime>
  </property>
  <property fmtid="{D5CDD505-2E9C-101B-9397-08002B2CF9AE}" pid="3" name="Creator">
    <vt:lpwstr>Google</vt:lpwstr>
  </property>
  <property fmtid="{D5CDD505-2E9C-101B-9397-08002B2CF9AE}" pid="4" name="LastSaved">
    <vt:filetime>2022-11-06T00:00:00Z</vt:filetime>
  </property>
</Properties>
</file>