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 varScale="1">
        <p:scale>
          <a:sx n="79" d="100"/>
          <a:sy n="79" d="100"/>
        </p:scale>
        <p:origin x="-846" y="-84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 smtClean="0"/>
            <a:t>Лыжник</a:t>
          </a:r>
          <a:endParaRPr lang="ru-RU" sz="4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 algn="ctr"/>
          <a:r>
            <a:rPr lang="ru-RU" sz="2800" dirty="0" smtClean="0"/>
            <a:t>Обслуживание лыж перед тренировкой или соревнованиями </a:t>
          </a:r>
          <a:endParaRPr lang="ru-RU" sz="24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smtClean="0"/>
            <a:t>Нет возможности обслуживать лыжи под заказ.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Точка спорта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Спорт-сервис18</a:t>
          </a:r>
          <a:endParaRPr lang="ru-RU" dirty="0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400" dirty="0" smtClean="0"/>
            <a:t>Ценовая политика предусматривает скидки.</a:t>
          </a:r>
          <a:endParaRPr lang="ru-RU" sz="2400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61F00819-B290-48CB-8272-47EBB9088E0B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ЭКИП-ЦЕНТР18</a:t>
          </a:r>
          <a:endParaRPr lang="ru-RU" dirty="0"/>
        </a:p>
      </dgm:t>
    </dgm:pt>
    <dgm:pt modelId="{B6C7EB23-A7FE-4FDC-9C29-A5798A685696}" type="parTrans" cxnId="{DA90D074-8BDD-4CEB-9BF1-B929A204F5EB}">
      <dgm:prSet/>
      <dgm:spPr/>
      <dgm:t>
        <a:bodyPr/>
        <a:lstStyle/>
        <a:p>
          <a:endParaRPr lang="ru-RU"/>
        </a:p>
      </dgm:t>
    </dgm:pt>
    <dgm:pt modelId="{AC2548D5-4536-482F-9F0F-E060DEAE33DE}" type="sibTrans" cxnId="{DA90D074-8BDD-4CEB-9BF1-B929A204F5EB}">
      <dgm:prSet/>
      <dgm:spPr/>
      <dgm:t>
        <a:bodyPr/>
        <a:lstStyle/>
        <a:p>
          <a:endParaRPr lang="ru-RU"/>
        </a:p>
      </dgm:t>
    </dgm:pt>
    <dgm:pt modelId="{B690BCF3-1F76-4D9D-8072-B35C8FD18A6B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err="1" smtClean="0"/>
            <a:t>Альпина</a:t>
          </a:r>
          <a:r>
            <a:rPr lang="ru-RU" dirty="0" smtClean="0"/>
            <a:t> </a:t>
          </a:r>
          <a:r>
            <a:rPr lang="en-US" dirty="0" smtClean="0"/>
            <a:t>sport</a:t>
          </a:r>
          <a:endParaRPr lang="ru-RU" dirty="0"/>
        </a:p>
      </dgm:t>
    </dgm:pt>
    <dgm:pt modelId="{71291A08-2C8C-4237-84AF-F9E1F8758364}" type="parTrans" cxnId="{8FE1F9CE-6B24-46F3-90C8-6A2232CFFA4D}">
      <dgm:prSet/>
      <dgm:spPr/>
      <dgm:t>
        <a:bodyPr/>
        <a:lstStyle/>
        <a:p>
          <a:endParaRPr lang="ru-RU"/>
        </a:p>
      </dgm:t>
    </dgm:pt>
    <dgm:pt modelId="{02C6F417-84C0-40CE-98AF-6A227E61095D}" type="sibTrans" cxnId="{8FE1F9CE-6B24-46F3-90C8-6A2232CFFA4D}">
      <dgm:prSet/>
      <dgm:spPr/>
      <dgm:t>
        <a:bodyPr/>
        <a:lstStyle/>
        <a:p>
          <a:endParaRPr lang="ru-RU"/>
        </a:p>
      </dgm:t>
    </dgm:pt>
    <dgm:pt modelId="{928D9E2E-3E09-4672-B19F-007310EC3E08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 smtClean="0"/>
            <a:t>Salomon Nordic</a:t>
          </a:r>
          <a:endParaRPr lang="ru-RU" dirty="0"/>
        </a:p>
      </dgm:t>
    </dgm:pt>
    <dgm:pt modelId="{A07368B3-C356-4EB2-8DEF-97AC913CE46B}" type="parTrans" cxnId="{96CEDF5B-2861-4563-936F-3CE9BBAA7E78}">
      <dgm:prSet/>
      <dgm:spPr/>
      <dgm:t>
        <a:bodyPr/>
        <a:lstStyle/>
        <a:p>
          <a:endParaRPr lang="ru-RU"/>
        </a:p>
      </dgm:t>
    </dgm:pt>
    <dgm:pt modelId="{2FAC7EED-9334-497A-8C38-6B31D22109B4}" type="sibTrans" cxnId="{96CEDF5B-2861-4563-936F-3CE9BBAA7E78}">
      <dgm:prSet/>
      <dgm:spPr/>
      <dgm:t>
        <a:bodyPr/>
        <a:lstStyle/>
        <a:p>
          <a:endParaRPr lang="ru-RU"/>
        </a:p>
      </dgm:t>
    </dgm:pt>
    <dgm:pt modelId="{38E2721C-C077-47EC-8153-F7D1DA1BB5E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400" dirty="0" smtClean="0"/>
            <a:t>Возможность сделать лыжи под заказ</a:t>
          </a:r>
          <a:endParaRPr lang="ru-RU" sz="2400" dirty="0"/>
        </a:p>
      </dgm:t>
    </dgm:pt>
    <dgm:pt modelId="{F42E95FF-C8A7-4A29-852B-52E0BD1344C9}" type="parTrans" cxnId="{7B84F471-B223-412F-94DE-F49CFE63A10E}">
      <dgm:prSet/>
      <dgm:spPr/>
      <dgm:t>
        <a:bodyPr/>
        <a:lstStyle/>
        <a:p>
          <a:endParaRPr lang="ru-RU"/>
        </a:p>
      </dgm:t>
    </dgm:pt>
    <dgm:pt modelId="{93B11B2B-1B7D-430E-9009-60095B300699}" type="sibTrans" cxnId="{7B84F471-B223-412F-94DE-F49CFE63A10E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E739DC8A-F73B-4F0E-9BC8-92666F91F7CD}" srcId="{FD45624C-83CF-47B9-8EDE-C4DE60E9F279}" destId="{70FEF942-57F6-4407-9CA8-343290DE9E26}" srcOrd="4" destOrd="0" parTransId="{E56E026B-AB5F-440B-BB8F-26694A248EDA}" sibTransId="{976B19DA-419E-4846-9F70-5052FB87E709}"/>
    <dgm:cxn modelId="{7B84F471-B223-412F-94DE-F49CFE63A10E}" srcId="{C1DCF8D2-41C8-416E-B988-A9BFE3AC37E6}" destId="{38E2721C-C077-47EC-8153-F7D1DA1BB5EA}" srcOrd="1" destOrd="0" parTransId="{F42E95FF-C8A7-4A29-852B-52E0BD1344C9}" sibTransId="{93B11B2B-1B7D-430E-9009-60095B300699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CE8636CA-4078-4314-9115-B9A063E17C11}" type="presOf" srcId="{928D9E2E-3E09-4672-B19F-007310EC3E08}" destId="{400F4E5D-F016-41EA-97FB-BF5BA36522C2}" srcOrd="0" destOrd="3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8FE1F9CE-6B24-46F3-90C8-6A2232CFFA4D}" srcId="{FD45624C-83CF-47B9-8EDE-C4DE60E9F279}" destId="{B690BCF3-1F76-4D9D-8072-B35C8FD18A6B}" srcOrd="2" destOrd="0" parTransId="{71291A08-2C8C-4237-84AF-F9E1F8758364}" sibTransId="{02C6F417-84C0-40CE-98AF-6A227E61095D}"/>
    <dgm:cxn modelId="{6FA05D58-C5CE-4A85-80B8-5CC1B2AB2425}" type="presOf" srcId="{70FEF942-57F6-4407-9CA8-343290DE9E26}" destId="{400F4E5D-F016-41EA-97FB-BF5BA36522C2}" srcOrd="0" destOrd="4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96CEDF5B-2861-4563-936F-3CE9BBAA7E78}" srcId="{FD45624C-83CF-47B9-8EDE-C4DE60E9F279}" destId="{928D9E2E-3E09-4672-B19F-007310EC3E08}" srcOrd="3" destOrd="0" parTransId="{A07368B3-C356-4EB2-8DEF-97AC913CE46B}" sibTransId="{2FAC7EED-9334-497A-8C38-6B31D22109B4}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3838E60A-FD50-423C-B87B-18940FBCD0D5}" type="presOf" srcId="{38E2721C-C077-47EC-8153-F7D1DA1BB5EA}" destId="{0C85A15E-56D2-44B3-8E52-7FFFB1AE2983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DA90D074-8BDD-4CEB-9BF1-B929A204F5EB}" srcId="{FD45624C-83CF-47B9-8EDE-C4DE60E9F279}" destId="{61F00819-B290-48CB-8272-47EBB9088E0B}" srcOrd="1" destOrd="0" parTransId="{B6C7EB23-A7FE-4FDC-9C29-A5798A685696}" sibTransId="{AC2548D5-4536-482F-9F0F-E060DEAE33DE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4CCDF06F-E2DC-4E9B-890E-0C1F1FD4B9B8}" type="presOf" srcId="{61F00819-B290-48CB-8272-47EBB9088E0B}" destId="{400F4E5D-F016-41EA-97FB-BF5BA36522C2}" srcOrd="0" destOrd="1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6B77662D-62C6-4B19-BC53-3B2F45BC90DF}" type="presOf" srcId="{B690BCF3-1F76-4D9D-8072-B35C8FD18A6B}" destId="{400F4E5D-F016-41EA-97FB-BF5BA36522C2}" srcOrd="0" destOrd="2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ctr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Обслуживание лыж перед тренировкой или соревнованиями </a:t>
          </a:r>
          <a:endParaRPr lang="ru-RU" sz="2400" kern="1200" dirty="0"/>
        </a:p>
      </dsp:txBody>
      <dsp:txXfrm rot="5400000">
        <a:off x="5895172" y="-2254143"/>
        <a:ext cx="1332392" cy="6175406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Лыжник</a:t>
          </a:r>
          <a:endParaRPr lang="ru-RU" sz="4000" kern="1200" dirty="0"/>
        </a:p>
      </dsp:txBody>
      <dsp:txXfrm>
        <a:off x="0" y="814"/>
        <a:ext cx="3473665" cy="16654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640678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Конкуренты Продукты/Услуги</a:t>
          </a:r>
        </a:p>
      </dsp:txBody>
      <dsp:txXfrm>
        <a:off x="3137" y="640678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1497830"/>
          <a:ext cx="3059169" cy="2581865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Нет возможности обслуживать лыжи под заказ.</a:t>
          </a:r>
          <a:endParaRPr lang="ru-RU" sz="2600" kern="1200" dirty="0"/>
        </a:p>
      </dsp:txBody>
      <dsp:txXfrm>
        <a:off x="0" y="1497830"/>
        <a:ext cx="3059169" cy="2581865"/>
      </dsp:txXfrm>
    </dsp:sp>
    <dsp:sp modelId="{34E68AF3-FEED-4A3D-869A-6E2B7BBFBA4D}">
      <dsp:nvSpPr>
        <dsp:cNvPr id="0" name=""/>
        <dsp:cNvSpPr/>
      </dsp:nvSpPr>
      <dsp:spPr>
        <a:xfrm>
          <a:off x="3490590" y="640678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Фирмы конкуренты</a:t>
          </a:r>
        </a:p>
      </dsp:txBody>
      <dsp:txXfrm>
        <a:off x="3490590" y="640678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0590" y="1537874"/>
          <a:ext cx="3059169" cy="2581865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Точка спорта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ЭКИП-ЦЕНТР18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err="1" smtClean="0"/>
            <a:t>Альпина</a:t>
          </a:r>
          <a:r>
            <a:rPr lang="ru-RU" sz="2600" kern="1200" dirty="0" smtClean="0"/>
            <a:t> </a:t>
          </a:r>
          <a:r>
            <a:rPr lang="en-US" sz="2600" kern="1200" dirty="0" smtClean="0"/>
            <a:t>sport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Salomon Nordic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Спорт-сервис18</a:t>
          </a:r>
          <a:endParaRPr lang="ru-RU" sz="2600" kern="1200" dirty="0"/>
        </a:p>
      </dsp:txBody>
      <dsp:txXfrm>
        <a:off x="3490590" y="1537874"/>
        <a:ext cx="3059169" cy="2581865"/>
      </dsp:txXfrm>
    </dsp:sp>
    <dsp:sp modelId="{869E6585-1C72-4E82-914E-39E2C4E28665}">
      <dsp:nvSpPr>
        <dsp:cNvPr id="0" name=""/>
        <dsp:cNvSpPr/>
      </dsp:nvSpPr>
      <dsp:spPr>
        <a:xfrm>
          <a:off x="6981180" y="633249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Наши преимущества</a:t>
          </a:r>
        </a:p>
      </dsp:txBody>
      <dsp:txXfrm>
        <a:off x="6981180" y="633249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1537874"/>
          <a:ext cx="3059169" cy="2581865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Ценовая политика предусматривает скидки.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Возможность сделать лыжи под заказ</a:t>
          </a:r>
          <a:endParaRPr lang="ru-RU" sz="2400" kern="1200" dirty="0"/>
        </a:p>
      </dsp:txBody>
      <dsp:txXfrm>
        <a:off x="6978043" y="1537874"/>
        <a:ext cx="3059169" cy="25818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 smtClean="0"/>
              <a:t> Лыжный сервис</a:t>
            </a:r>
            <a:endParaRPr lang="ru-RU" sz="4400" dirty="0"/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3768" y="4131420"/>
            <a:ext cx="2664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Студент </a:t>
            </a:r>
            <a:r>
              <a:rPr lang="ru-RU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ИНиГ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им. М.С.</a:t>
            </a:r>
          </a:p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Гуцериева, 1 курс </a:t>
            </a:r>
          </a:p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Группа: ОБ-21.03.01.01-11</a:t>
            </a:r>
          </a:p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Копанин В.П.</a:t>
            </a:r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xmlns="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3456136" y="3771379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/>
              <a:t>Копанин Владислав Павлович</a:t>
            </a:r>
            <a:endParaRPr lang="ru-RU" sz="14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/>
              <a:t>Инициативность</a:t>
            </a:r>
            <a:endParaRPr lang="ru-RU" sz="14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/>
              <a:t>Лидер</a:t>
            </a:r>
            <a:endParaRPr lang="ru-RU" sz="1400" i="1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xmlns="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98444" y="3254793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026" name="Picture 2" descr="C:\Users\Владислав\Pictures\IMG-2cd3dbfcf996ea979881cc681b648774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2120" y="1323107"/>
            <a:ext cx="2965522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Обработка лыж парафинами, порошками, эмульсиями , жидкими парафинами и мазями держания для классических лыж.</a:t>
            </a:r>
            <a:endParaRPr lang="ru-RU" sz="15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322459967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r>
              <a:rPr lang="ru-RU" sz="4400" dirty="0" smtClean="0">
                <a:latin typeface="+mn-lt"/>
              </a:rPr>
              <a:t>Что </a:t>
            </a:r>
            <a:r>
              <a:rPr lang="ru-RU" sz="4400" dirty="0">
                <a:latin typeface="+mn-lt"/>
              </a:rPr>
              <a:t>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xmlns="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87784" y="117909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 smtClean="0">
                <a:solidFill>
                  <a:srgbClr val="666666"/>
                </a:solidFill>
              </a:rPr>
              <a:t>            </a:t>
            </a:r>
            <a:r>
              <a:rPr lang="ru-RU" sz="1400" kern="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Подготовка лыж к зимнему сезону, соревнованиям, тренировкам и консервация, а также очистка скользящей поверхности от грязи и пропитка фтором.  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По проекту в настоящее время готово: стол, парафины, скребки, щётки и утюг.</a:t>
            </a:r>
            <a:endParaRPr lang="ru-RU" sz="1400" kern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2050" name="Picture 2" descr="C:\Users\Владислав\Downloads\2c7f3b5s-19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848" y="2403227"/>
            <a:ext cx="8136904" cy="31233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itchFamily="49" charset="-128"/>
              </a:rPr>
              <a:t/>
            </a:r>
            <a:br>
              <a:rPr lang="ru-RU" sz="2800" dirty="0" smtClean="0">
                <a:ea typeface="MS Gothic" pitchFamily="49" charset="-128"/>
              </a:rPr>
            </a:br>
            <a:r>
              <a:rPr lang="ru-RU" sz="2800" dirty="0" smtClean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xmlns="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91438881"/>
              </p:ext>
            </p:extLst>
          </p:nvPr>
        </p:nvGraphicFramePr>
        <p:xfrm>
          <a:off x="503808" y="1251099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xmlns="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None/>
                      </a:pPr>
                      <a:r>
                        <a:rPr lang="ru-RU" dirty="0" smtClean="0"/>
                        <a:t>Регион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Новые</a:t>
                      </a:r>
                      <a:r>
                        <a:rPr lang="ru-RU" baseline="0" dirty="0" smtClean="0"/>
                        <a:t> производственные технологии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2480" y="2619251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2480" y="3195315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878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03E01CC-4B1D-4F09-A925-4AB4E0FDEE93}"/>
              </a:ext>
            </a:extLst>
          </p:cNvPr>
          <p:cNvSpPr txBox="1"/>
          <p:nvPr/>
        </p:nvSpPr>
        <p:spPr>
          <a:xfrm>
            <a:off x="0" y="1539131"/>
            <a:ext cx="1008062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 smtClean="0"/>
              <a:t>Лыжники, биатлонисты и просто любители активного отдыха на лыжах, которые катаются в зимний период на лыжных базах и на спортивно-оздоровительных лыжных комплексах. Именно спортсмены занимающиеся лыжным видом спорта нуждаются </a:t>
            </a:r>
          </a:p>
          <a:p>
            <a:endParaRPr lang="ru-RU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u-RU" sz="1400" dirty="0">
                <a:solidFill>
                  <a:schemeClr val="bg1">
                    <a:lumMod val="50000"/>
                  </a:schemeClr>
                </a:solidFill>
              </a:rPr>
            </a:b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2259211"/>
            <a:ext cx="55446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dirty="0" smtClean="0"/>
              <a:t>1. Имя: Александр</a:t>
            </a:r>
          </a:p>
          <a:p>
            <a:pPr fontAlgn="base"/>
            <a:r>
              <a:rPr lang="ru-RU" sz="1400" dirty="0" smtClean="0"/>
              <a:t>2. Возраст: 27 лет</a:t>
            </a:r>
          </a:p>
          <a:p>
            <a:pPr fontAlgn="base"/>
            <a:r>
              <a:rPr lang="ru-RU" sz="1400" dirty="0" smtClean="0"/>
              <a:t>3. Пол: Мужской</a:t>
            </a:r>
          </a:p>
          <a:p>
            <a:pPr fontAlgn="base"/>
            <a:r>
              <a:rPr lang="ru-RU" sz="1400" dirty="0" smtClean="0"/>
              <a:t>4. География: Живет в городе</a:t>
            </a:r>
          </a:p>
          <a:p>
            <a:pPr fontAlgn="base"/>
            <a:r>
              <a:rPr lang="ru-RU" sz="1400" dirty="0" smtClean="0"/>
              <a:t>5. Занятость: Работает на заводе</a:t>
            </a:r>
          </a:p>
          <a:p>
            <a:pPr fontAlgn="base"/>
            <a:r>
              <a:rPr lang="ru-RU" sz="1400" dirty="0" smtClean="0"/>
              <a:t>6. Интересы: Любит активный отдых особенно участие в соревнованиях по лыжным гонкам</a:t>
            </a:r>
          </a:p>
          <a:p>
            <a:pPr fontAlgn="base"/>
            <a:r>
              <a:rPr lang="ru-RU" sz="1400" dirty="0" smtClean="0"/>
              <a:t>7. Образ жизни: Заботится о своем здоровье и предпочитает натуральные и качественные продукты</a:t>
            </a:r>
          </a:p>
          <a:p>
            <a:pPr fontAlgn="base"/>
            <a:r>
              <a:rPr lang="ru-RU" sz="1400" dirty="0" smtClean="0"/>
              <a:t>8. Потребности: Ищет место, где найдет качественный, добросовестный и ответственный сервис по обслуживанию лыж.</a:t>
            </a:r>
            <a:endParaRPr lang="ru-RU" sz="1400" dirty="0"/>
          </a:p>
        </p:txBody>
      </p:sp>
      <p:pic>
        <p:nvPicPr>
          <p:cNvPr id="1026" name="Picture 2" descr="C:\Users\Владислав\Downloads\32507.9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4328" y="2259211"/>
            <a:ext cx="4758791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71BE8D6-196E-41C8-BA47-838D526FF8FF}"/>
              </a:ext>
            </a:extLst>
          </p:cNvPr>
          <p:cNvSpPr txBox="1"/>
          <p:nvPr/>
        </p:nvSpPr>
        <p:spPr>
          <a:xfrm>
            <a:off x="4470055" y="931084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200" b="1" i="1" dirty="0">
                <a:effectLst/>
              </a:rPr>
              <a:t>PAM (</a:t>
            </a:r>
            <a:r>
              <a:rPr lang="ru-RU" sz="1200" b="1" i="1" dirty="0" err="1">
                <a:effectLst/>
              </a:rPr>
              <a:t>Potential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Available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>
                <a:effectLst/>
              </a:rPr>
              <a:t>) 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– </a:t>
            </a:r>
            <a:r>
              <a:rPr lang="ru-RU" sz="1200" dirty="0" smtClean="0"/>
              <a:t>В Удмуртской республике 80 сервисов по обработке лыж. По прогнозам ФЛГР, в ближайшие три года число сервисов по обработке лыж увеличится на 5% — до 84. Стоимость полной услуги —  24 000 рублей в год. PAM будет равен 84 × 24 000 рублей — это  2 млн рублей, 45 клиентов.</a:t>
            </a:r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r>
              <a:rPr lang="ru-RU" sz="1200" b="1" i="1" dirty="0">
                <a:effectLst/>
              </a:rPr>
              <a:t>TAM (</a:t>
            </a:r>
            <a:r>
              <a:rPr lang="ru-RU" sz="1200" b="1" i="1" dirty="0" err="1">
                <a:effectLst/>
              </a:rPr>
              <a:t>Total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Addressable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 smtClean="0">
                <a:effectLst/>
              </a:rPr>
              <a:t>Market</a:t>
            </a:r>
            <a:r>
              <a:rPr lang="ru-RU" sz="1200" b="1" i="1" dirty="0" smtClean="0">
                <a:effectLst/>
              </a:rPr>
              <a:t>) – В </a:t>
            </a:r>
            <a:r>
              <a:rPr lang="ru-RU" sz="1200" dirty="0" smtClean="0"/>
              <a:t>Удмуртской республике 80 сервисов по обработке лыж. Наши услуги стоят 20 000 рублей, а это значит, что </a:t>
            </a:r>
            <a:r>
              <a:rPr lang="en-US" sz="1200" dirty="0" smtClean="0"/>
              <a:t>TAM</a:t>
            </a:r>
            <a:r>
              <a:rPr lang="ru-RU" sz="1200" dirty="0" smtClean="0"/>
              <a:t> будет  1,5 млн рублей, 40 клиентов.</a:t>
            </a:r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fontAlgn="base"/>
            <a:r>
              <a:rPr lang="ru-RU" sz="1200" b="1" i="1" dirty="0">
                <a:effectLst/>
              </a:rPr>
              <a:t>SAM (</a:t>
            </a:r>
            <a:r>
              <a:rPr lang="ru-RU" sz="1200" b="1" i="1" dirty="0" err="1">
                <a:effectLst/>
              </a:rPr>
              <a:t>Serviceable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Available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>
                <a:effectLst/>
              </a:rPr>
              <a:t>) – </a:t>
            </a:r>
            <a:r>
              <a:rPr lang="ru-RU" sz="1200" dirty="0" smtClean="0"/>
              <a:t>В Удмуртской республике 80 сервисов по обработке лыж, которые могут оказать полную услугу. Однако только 45% таких </a:t>
            </a:r>
            <a:r>
              <a:rPr lang="ru-RU" sz="1200" dirty="0" err="1" smtClean="0"/>
              <a:t>сервиосв</a:t>
            </a:r>
            <a:r>
              <a:rPr lang="ru-RU" sz="1200" dirty="0" smtClean="0"/>
              <a:t> могут оказать полную услугу.</a:t>
            </a:r>
          </a:p>
          <a:p>
            <a:pPr fontAlgn="base"/>
            <a:r>
              <a:rPr lang="ru-RU" sz="1200" dirty="0" smtClean="0"/>
              <a:t>SAM будет равен 80 × 55% × 24 000 рублей (цена полной услуги). Получится, что SAM — 1 млн рублей в год, 35 клиентов.</a:t>
            </a:r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r>
              <a:rPr lang="ru-RU" sz="1200" b="1" i="1" dirty="0">
                <a:effectLst/>
              </a:rPr>
              <a:t>SOM (</a:t>
            </a:r>
            <a:r>
              <a:rPr lang="ru-RU" sz="1200" b="1" i="1" dirty="0" err="1">
                <a:effectLst/>
              </a:rPr>
              <a:t>Serviceable</a:t>
            </a:r>
            <a:r>
              <a:rPr lang="ru-RU" sz="1200" b="1" i="1" dirty="0">
                <a:effectLst/>
              </a:rPr>
              <a:t> &amp; </a:t>
            </a:r>
            <a:r>
              <a:rPr lang="ru-RU" sz="1200" b="1" i="1" dirty="0" err="1">
                <a:effectLst/>
              </a:rPr>
              <a:t>Obtainable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>
                <a:effectLst/>
              </a:rPr>
              <a:t>) – </a:t>
            </a:r>
            <a:r>
              <a:rPr lang="ru-RU" sz="1200" i="1" dirty="0" smtClean="0"/>
              <a:t>80-45%=44 клиента, наша полная услуга стоит 20 000 рублей, значит 44 </a:t>
            </a:r>
            <a:r>
              <a:rPr lang="ru-RU" sz="1200" dirty="0" smtClean="0"/>
              <a:t>× 20 000 рублей – 0,888 млн рублей, 25 клиентов.</a:t>
            </a:r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497503286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xmlns="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xmlns="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издержек         </a:t>
                      </a:r>
                      <a:r>
                        <a:rPr lang="ru-RU" sz="1400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Переменные издержки</a:t>
                      </a:r>
                    </a:p>
                    <a:p>
                      <a:r>
                        <a:rPr lang="ru-RU" sz="1400" i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                                          </a:t>
                      </a:r>
                      <a:r>
                        <a:rPr lang="ru-RU" sz="1400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 расходы на заработную плату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Нишевой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рынок</a:t>
            </a:r>
            <a:endParaRPr lang="ru-RU" sz="1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Изготовление на 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заказ</a:t>
            </a: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Сокращение 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расходов</a:t>
            </a: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Доступность</a:t>
            </a: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593FF6-DBE7-4402-A77C-0B148DED1794}"/>
              </a:ext>
            </a:extLst>
          </p:cNvPr>
          <p:cNvSpPr txBox="1"/>
          <p:nvPr/>
        </p:nvSpPr>
        <p:spPr>
          <a:xfrm>
            <a:off x="6048424" y="2691259"/>
            <a:ext cx="18719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Прямые 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напрямую от производителя к конечному покупателю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Персональная 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поддержка</a:t>
            </a: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94357B-2D23-4FCD-B5C5-38AAC0299F7B}"/>
              </a:ext>
            </a:extLst>
          </p:cNvPr>
          <p:cNvSpPr txBox="1"/>
          <p:nvPr/>
        </p:nvSpPr>
        <p:spPr>
          <a:xfrm>
            <a:off x="5040311" y="4215662"/>
            <a:ext cx="5040314" cy="64633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Разовые 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сделки</a:t>
            </a:r>
            <a:endParaRPr lang="ru-RU" sz="1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Реклама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Материальные 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ресурсы</a:t>
            </a: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Финансы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 smtClean="0"/>
              <a:t>Аренда помещения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Оборудование</a:t>
            </a: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/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Разрешение проблем (сфера услуг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Поставщики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Спортмастер</a:t>
            </a:r>
            <a:endParaRPr lang="ru-RU" sz="1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BA9E95C-9ADE-4F77-9636-FB94B462239A}"/>
              </a:ext>
            </a:extLst>
          </p:cNvPr>
          <p:cNvSpPr txBox="1"/>
          <p:nvPr/>
        </p:nvSpPr>
        <p:spPr>
          <a:xfrm>
            <a:off x="0" y="4275435"/>
            <a:ext cx="5040314" cy="150810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Фиксированные издержки:</a:t>
            </a:r>
          </a:p>
          <a:p>
            <a:pPr>
              <a:buFont typeface="Arial" pitchFamily="34" charset="0"/>
              <a:buChar char="•"/>
            </a:pP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Расходы на парафины, порошки и т. д.</a:t>
            </a:r>
          </a:p>
          <a:p>
            <a:pPr>
              <a:buFont typeface="Arial" pitchFamily="34" charset="0"/>
              <a:buChar char="•"/>
            </a:pP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Расходы на оборудование</a:t>
            </a:r>
          </a:p>
          <a:p>
            <a:pPr>
              <a:buFont typeface="Arial" pitchFamily="34" charset="0"/>
              <a:buChar char="•"/>
            </a:pP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Расходы на электроэнергию</a:t>
            </a:r>
            <a:endParaRPr lang="ru-RU" sz="1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 smtClean="0">
                <a:ea typeface="MS Gothic" pitchFamily="49" charset="-128"/>
              </a:rPr>
              <a:t>Процесс оказания услуги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2" name="Picture 2" descr="C:\Users\Владислав\Pictures\Безымянны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63067"/>
            <a:ext cx="10096500" cy="47074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1800" y="963067"/>
            <a:ext cx="94330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</a:rPr>
              <a:t>S</a:t>
            </a:r>
            <a:r>
              <a:rPr lang="en-US" sz="2400" b="1" dirty="0" err="1" smtClean="0"/>
              <a:t>pecifik</a:t>
            </a:r>
            <a:r>
              <a:rPr lang="en-US" sz="2400" dirty="0" smtClean="0"/>
              <a:t> (</a:t>
            </a:r>
            <a:r>
              <a:rPr lang="ru-RU" sz="2400" dirty="0" smtClean="0"/>
              <a:t>конкретность) – оказание услуг в сфере лыжного спорта </a:t>
            </a:r>
            <a:endParaRPr lang="en-US" sz="2400" dirty="0" smtClean="0"/>
          </a:p>
          <a:p>
            <a:r>
              <a:rPr lang="en-US" sz="2400" b="1" dirty="0" smtClean="0">
                <a:solidFill>
                  <a:srgbClr val="FF0000"/>
                </a:solidFill>
              </a:rPr>
              <a:t>M</a:t>
            </a:r>
            <a:r>
              <a:rPr lang="en-US" sz="2400" b="1" dirty="0" smtClean="0"/>
              <a:t>easurable</a:t>
            </a:r>
            <a:r>
              <a:rPr lang="ru-RU" sz="2400" dirty="0" smtClean="0"/>
              <a:t> (измеримость) – результат будет измеряться в количестве оказанных услуг (45 клиентов)</a:t>
            </a:r>
            <a:endParaRPr lang="en-US" sz="2400" dirty="0" smtClean="0"/>
          </a:p>
          <a:p>
            <a:r>
              <a:rPr lang="en-US" sz="2400" b="1" dirty="0" smtClean="0">
                <a:solidFill>
                  <a:srgbClr val="FF0000"/>
                </a:solidFill>
              </a:rPr>
              <a:t>A</a:t>
            </a:r>
            <a:r>
              <a:rPr lang="en-US" sz="2400" b="1" dirty="0" smtClean="0"/>
              <a:t>ttainable</a:t>
            </a:r>
            <a:r>
              <a:rPr lang="ru-RU" sz="2400" dirty="0" smtClean="0"/>
              <a:t> (достижимость) – для привлечения клиентов нужно разработать рекламу и маркетинговую </a:t>
            </a:r>
            <a:r>
              <a:rPr lang="ru-RU" sz="2400" dirty="0"/>
              <a:t>стратегию (45 клиентов</a:t>
            </a:r>
            <a:r>
              <a:rPr lang="ru-RU" sz="2400" dirty="0" smtClean="0"/>
              <a:t>)</a:t>
            </a:r>
            <a:endParaRPr lang="en-US" sz="2400" dirty="0" smtClean="0"/>
          </a:p>
          <a:p>
            <a:r>
              <a:rPr lang="en-US" sz="2400" b="1" dirty="0" smtClean="0">
                <a:solidFill>
                  <a:srgbClr val="FF0000"/>
                </a:solidFill>
              </a:rPr>
              <a:t>R</a:t>
            </a:r>
            <a:r>
              <a:rPr lang="en-US" sz="2400" b="1" dirty="0" smtClean="0"/>
              <a:t>elevant</a:t>
            </a:r>
            <a:r>
              <a:rPr lang="ru-RU" sz="2400" dirty="0" smtClean="0"/>
              <a:t> (актуальность) – обслуживание лыж, тем самым продлевая их работоспособность </a:t>
            </a:r>
            <a:endParaRPr lang="en-US" sz="2400" dirty="0" smtClean="0"/>
          </a:p>
          <a:p>
            <a:r>
              <a:rPr lang="en-US" sz="2400" b="1" dirty="0" smtClean="0">
                <a:solidFill>
                  <a:srgbClr val="FF0000"/>
                </a:solidFill>
              </a:rPr>
              <a:t>T</a:t>
            </a:r>
            <a:r>
              <a:rPr lang="en-US" sz="2400" b="1" dirty="0" smtClean="0"/>
              <a:t>ime-bound</a:t>
            </a:r>
            <a:r>
              <a:rPr lang="ru-RU" sz="2400" dirty="0" smtClean="0"/>
              <a:t> (ограниченность по времени) – цель должна быть достигнута перед лыжным сезоном (01.11.2024)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xmlns="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51705569"/>
              </p:ext>
            </p:extLst>
          </p:nvPr>
        </p:nvGraphicFramePr>
        <p:xfrm>
          <a:off x="143768" y="891059"/>
          <a:ext cx="9793089" cy="4604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004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57914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6261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Утюг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2 500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Собственные</a:t>
                      </a:r>
                      <a:r>
                        <a:rPr lang="ru-RU" sz="2300" baseline="0" dirty="0" smtClean="0"/>
                        <a:t>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Парафины</a:t>
                      </a:r>
                      <a:r>
                        <a:rPr lang="ru-RU" sz="2300" baseline="0" dirty="0" smtClean="0"/>
                        <a:t>, порошки, эмульсии, мази</a:t>
                      </a:r>
                      <a:r>
                        <a:rPr lang="ru-RU" sz="2300" dirty="0" smtClean="0"/>
                        <a:t> 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10</a:t>
                      </a:r>
                      <a:r>
                        <a:rPr lang="ru-RU" sz="2300" baseline="0" dirty="0" smtClean="0"/>
                        <a:t> 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Стол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4 700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 smtClean="0"/>
                        <a:t>Собственные</a:t>
                      </a:r>
                      <a:r>
                        <a:rPr lang="ru-RU" sz="2300" baseline="0" dirty="0" smtClean="0"/>
                        <a:t> средства</a:t>
                      </a:r>
                      <a:endParaRPr lang="ru-RU" sz="2300" dirty="0" smtClean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6740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Скребки, щетки, пробки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3 500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 smtClean="0"/>
                        <a:t>Собственные</a:t>
                      </a:r>
                      <a:r>
                        <a:rPr lang="ru-RU" sz="2300" baseline="0" dirty="0" smtClean="0"/>
                        <a:t> средства</a:t>
                      </a:r>
                      <a:endParaRPr lang="ru-RU" sz="2300" dirty="0" smtClean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6740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Перчатки,</a:t>
                      </a:r>
                      <a:r>
                        <a:rPr lang="ru-RU" sz="2300" baseline="0" dirty="0" smtClean="0"/>
                        <a:t> респираторы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500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 smtClean="0"/>
                        <a:t>Собственные</a:t>
                      </a:r>
                      <a:r>
                        <a:rPr lang="ru-RU" sz="2300" baseline="0" dirty="0" smtClean="0"/>
                        <a:t> средства</a:t>
                      </a:r>
                      <a:endParaRPr lang="ru-RU" sz="2300" dirty="0" smtClean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6740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smtClean="0"/>
                        <a:t>21 200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 smtClean="0"/>
                        <a:t>Собственные</a:t>
                      </a:r>
                      <a:r>
                        <a:rPr lang="ru-RU" sz="2300" baseline="0" dirty="0" smtClean="0"/>
                        <a:t> средства</a:t>
                      </a:r>
                      <a:endParaRPr lang="ru-RU" sz="2300" dirty="0" smtClean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 smtClean="0">
                <a:ea typeface="MS Gothic" pitchFamily="49" charset="-128"/>
              </a:rPr>
              <a:t>Выбранная организационно-правовая форма ИП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</a:t>
            </a:r>
            <a:r>
              <a:rPr lang="ru-RU" sz="3200" dirty="0" smtClean="0">
                <a:ea typeface="MS Gothic" pitchFamily="49" charset="-128"/>
              </a:rPr>
              <a:t>налогообложения УСН (налог 6%)</a:t>
            </a: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 smtClean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95290400"/>
              </p:ext>
            </p:extLst>
          </p:nvPr>
        </p:nvGraphicFramePr>
        <p:xfrm>
          <a:off x="79749" y="982800"/>
          <a:ext cx="9921126" cy="4516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:a16="http://schemas.microsoft.com/office/drawing/2014/main" xmlns="" val="3224622018"/>
                    </a:ext>
                  </a:extLst>
                </a:gridCol>
                <a:gridCol w="3202748">
                  <a:extLst>
                    <a:ext uri="{9D8B030D-6E8A-4147-A177-3AD203B41FA5}">
                      <a16:colId xmlns:a16="http://schemas.microsoft.com/office/drawing/2014/main" xmlns="" val="715545213"/>
                    </a:ext>
                  </a:extLst>
                </a:gridCol>
                <a:gridCol w="469660">
                  <a:extLst>
                    <a:ext uri="{9D8B030D-6E8A-4147-A177-3AD203B41FA5}">
                      <a16:colId xmlns:a16="http://schemas.microsoft.com/office/drawing/2014/main" xmlns="" val="134300992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xmlns="" val="2280980107"/>
                    </a:ext>
                  </a:extLst>
                </a:gridCol>
              </a:tblGrid>
              <a:tr h="45181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(за 2 года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срок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3464860"/>
                  </a:ext>
                </a:extLst>
              </a:tr>
              <a:tr h="2564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6054789"/>
                  </a:ext>
                </a:extLst>
              </a:tr>
              <a:tr h="256489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50044102"/>
                  </a:ext>
                </a:extLst>
              </a:tr>
              <a:tr h="306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5500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37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547570"/>
                  </a:ext>
                </a:extLst>
              </a:tr>
              <a:tr h="31568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2650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2650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2650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2650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2650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2650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31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800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5775521"/>
                  </a:ext>
                </a:extLst>
              </a:tr>
              <a:tr h="31568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1173379"/>
                  </a:ext>
                </a:extLst>
              </a:tr>
              <a:tr h="31568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Аренда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1900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1900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1900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1900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1900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1900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22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800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1351755"/>
                  </a:ext>
                </a:extLst>
              </a:tr>
              <a:tr h="31568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1512174"/>
                  </a:ext>
                </a:extLst>
              </a:tr>
              <a:tr h="46055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Материалы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750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750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750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750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750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750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2926052"/>
                  </a:ext>
                </a:extLst>
              </a:tr>
              <a:tr h="33357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5400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5400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5400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5400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5400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5400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5842100"/>
                  </a:ext>
                </a:extLst>
              </a:tr>
              <a:tr h="31568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 smtClean="0">
                          <a:effectLst/>
                          <a:latin typeface="+mn-lt"/>
                        </a:rPr>
                        <a:t>НАЛОГ (6%)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888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754930"/>
                  </a:ext>
                </a:extLst>
              </a:tr>
              <a:tr h="31568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5076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5076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5076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5076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5076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5076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30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456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8235069"/>
                  </a:ext>
                </a:extLst>
              </a:tr>
              <a:tr h="246627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2866590"/>
                  </a:ext>
                </a:extLst>
              </a:tr>
              <a:tr h="31022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21200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21 200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46331863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xmlns="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xmlns="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37 200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31 800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30 456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136 080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1,43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1026" name="Picture 2" descr="C:\Users\Владислав\Desktop\Безымянный 22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776" y="1539131"/>
            <a:ext cx="9631914" cy="29496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xmlns="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3816176" y="3407581"/>
            <a:ext cx="244827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Копанин Владислав, 89501794668, 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vkopanin@yandex.ru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1" name="Picture 2" descr="C:\Users\Владислав\Pictures\IMG-2cd3dbfcf996ea979881cc681b648774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8144" y="1035075"/>
            <a:ext cx="2965522" cy="2376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13938</TotalTime>
  <Words>685</Words>
  <Application>Microsoft Office PowerPoint</Application>
  <PresentationFormat>Произвольный</PresentationFormat>
  <Paragraphs>383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Office Theme</vt:lpstr>
      <vt:lpstr>Office Theme</vt:lpstr>
      <vt:lpstr>Office Theme</vt:lpstr>
      <vt:lpstr>Слайд 1</vt:lpstr>
      <vt:lpstr>Команда проекта</vt:lpstr>
      <vt:lpstr>Слайд 3</vt:lpstr>
      <vt:lpstr>О проекте.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Windows User</cp:lastModifiedBy>
  <cp:revision>110</cp:revision>
  <dcterms:created xsi:type="dcterms:W3CDTF">2022-10-14T10:42:52Z</dcterms:created>
  <dcterms:modified xsi:type="dcterms:W3CDTF">2023-11-19T08:03:20Z</dcterms:modified>
  <dc:language>ru-RU</dc:language>
</cp:coreProperties>
</file>