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66" r:id="rId4"/>
    <p:sldId id="262" r:id="rId5"/>
    <p:sldId id="264" r:id="rId6"/>
    <p:sldId id="263" r:id="rId7"/>
    <p:sldId id="265" r:id="rId8"/>
  </p:sldIdLst>
  <p:sldSz cx="20105688" cy="11314113"/>
  <p:notesSz cx="6858000" cy="9144000"/>
  <p:defaultTextStyle>
    <a:defPPr>
      <a:defRPr lang="ru-RU"/>
    </a:defPPr>
    <a:lvl1pPr marL="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06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12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18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24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030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436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842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2480" algn="l" defTabSz="1508120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11798" userDrawn="1">
          <p15:clr>
            <a:srgbClr val="A4A3A4"/>
          </p15:clr>
        </p15:guide>
        <p15:guide id="6" orient="horz" pos="3563">
          <p15:clr>
            <a:srgbClr val="A4A3A4"/>
          </p15:clr>
        </p15:guide>
        <p15:guide id="7" orient="horz" pos="661" userDrawn="1">
          <p15:clr>
            <a:srgbClr val="A4A3A4"/>
          </p15:clr>
        </p15:guide>
        <p15:guide id="8" orient="horz" pos="13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50F"/>
    <a:srgbClr val="FFFFFF"/>
    <a:srgbClr val="5E97F0"/>
    <a:srgbClr val="F4AFB4"/>
    <a:srgbClr val="7D34E8"/>
    <a:srgbClr val="1410A3"/>
    <a:srgbClr val="3FDC99"/>
    <a:srgbClr val="E600FF"/>
    <a:srgbClr val="00B1FF"/>
    <a:srgbClr val="803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74"/>
    <p:restoredTop sz="97152"/>
  </p:normalViewPr>
  <p:slideViewPr>
    <p:cSldViewPr snapToGrid="0" snapToObjects="1" showGuides="1">
      <p:cViewPr varScale="1">
        <p:scale>
          <a:sx n="78" d="100"/>
          <a:sy n="78" d="100"/>
        </p:scale>
        <p:origin x="416" y="168"/>
      </p:cViewPr>
      <p:guideLst>
        <p:guide pos="11798"/>
        <p:guide orient="horz" pos="3563"/>
        <p:guide orient="horz" pos="661"/>
        <p:guide orient="horz" pos="13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26" d="100"/>
          <a:sy n="126" d="100"/>
        </p:scale>
        <p:origin x="447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12B60A2B-77F7-1C49-B5FC-5D5D754D09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9CBEA-EFD8-6A44-9E12-216581CFFF40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378B5F8-4A72-7A46-8C7D-110562A398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AA2FDA6-5B5E-F748-B11F-BB544C47C5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40D62-2DC6-0F44-91CB-21016B2D25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843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028EB-9F30-E54E-A923-656DF26965B0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6B2D-1C28-4347-8131-F3C5D5280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968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76B2D-1C28-4347-8131-F3C5D5280D5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921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76B2D-1C28-4347-8131-F3C5D5280D5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313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2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19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23" Type="http://schemas.openxmlformats.org/officeDocument/2006/relationships/image" Target="../media/image18.png"/><Relationship Id="rId10" Type="http://schemas.openxmlformats.org/officeDocument/2006/relationships/image" Target="../media/image9.png"/><Relationship Id="rId19" Type="http://schemas.openxmlformats.org/officeDocument/2006/relationships/image" Target="../media/image20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1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1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1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gradFill>
          <a:gsLst>
            <a:gs pos="0">
              <a:srgbClr val="3FC078"/>
            </a:gs>
            <a:gs pos="32000">
              <a:srgbClr val="52B1D0">
                <a:lumMod val="95000"/>
              </a:srgbClr>
            </a:gs>
            <a:gs pos="63000">
              <a:srgbClr val="5E00FE">
                <a:lumMod val="88000"/>
                <a:lumOff val="12000"/>
              </a:srgbClr>
            </a:gs>
            <a:gs pos="82000">
              <a:srgbClr val="5E00FE">
                <a:lumMod val="79000"/>
                <a:lumOff val="21000"/>
              </a:srgbClr>
            </a:gs>
            <a:gs pos="100000">
              <a:srgbClr val="A500A4">
                <a:lumMod val="80000"/>
                <a:lumOff val="2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6273250-6073-FC42-B3BB-089915A65C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31"/>
            <a:ext cx="20105688" cy="113094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94CBB84-E0E7-4440-B109-BFE1744BC3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3873095" y="7976484"/>
            <a:ext cx="1924117" cy="325619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9ABEB7B-1ABE-9849-B3CC-1B4279B6E02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3058008" y="2452561"/>
            <a:ext cx="1959007" cy="3365475"/>
          </a:xfrm>
          <a:prstGeom prst="rect">
            <a:avLst/>
          </a:prstGeom>
        </p:spPr>
      </p:pic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0E3AD741-8D1A-4340-B94E-620510272E78}"/>
              </a:ext>
            </a:extLst>
          </p:cNvPr>
          <p:cNvCxnSpPr>
            <a:cxnSpLocks/>
          </p:cNvCxnSpPr>
          <p:nvPr userDrawn="1"/>
        </p:nvCxnSpPr>
        <p:spPr>
          <a:xfrm>
            <a:off x="17023901" y="5963554"/>
            <a:ext cx="3036556" cy="0"/>
          </a:xfrm>
          <a:prstGeom prst="line">
            <a:avLst/>
          </a:prstGeom>
          <a:ln w="31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>
            <a:extLst>
              <a:ext uri="{FF2B5EF4-FFF2-40B4-BE49-F238E27FC236}">
                <a16:creationId xmlns:a16="http://schemas.microsoft.com/office/drawing/2014/main" id="{13E1B59A-886F-1D4D-B7BA-928587B18A3A}"/>
              </a:ext>
            </a:extLst>
          </p:cNvPr>
          <p:cNvSpPr/>
          <p:nvPr userDrawn="1"/>
        </p:nvSpPr>
        <p:spPr>
          <a:xfrm>
            <a:off x="10543454" y="2128057"/>
            <a:ext cx="7693746" cy="7693746"/>
          </a:xfrm>
          <a:prstGeom prst="ellipse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0AD16912-7FC1-1549-84CC-DE9AB7A98BC0}"/>
              </a:ext>
            </a:extLst>
          </p:cNvPr>
          <p:cNvSpPr/>
          <p:nvPr userDrawn="1"/>
        </p:nvSpPr>
        <p:spPr>
          <a:xfrm>
            <a:off x="8720197" y="304800"/>
            <a:ext cx="11340260" cy="11340260"/>
          </a:xfrm>
          <a:prstGeom prst="ellipse">
            <a:avLst/>
          </a:prstGeom>
          <a:noFill/>
          <a:ln w="3175"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32E30900-7A22-C247-A8A4-4F1A32003E52}"/>
              </a:ext>
            </a:extLst>
          </p:cNvPr>
          <p:cNvSpPr/>
          <p:nvPr userDrawn="1"/>
        </p:nvSpPr>
        <p:spPr>
          <a:xfrm>
            <a:off x="6905898" y="-1509499"/>
            <a:ext cx="14968858" cy="14968858"/>
          </a:xfrm>
          <a:prstGeom prst="ellipse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9240" y="3134530"/>
            <a:ext cx="8802145" cy="2634831"/>
          </a:xfrm>
        </p:spPr>
        <p:txBody>
          <a:bodyPr anchor="t">
            <a:normAutofit/>
          </a:bodyPr>
          <a:lstStyle>
            <a:lvl1pPr algn="l">
              <a:defRPr sz="5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9240" y="6552479"/>
            <a:ext cx="8802145" cy="2722233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753969" indent="0" algn="ctr">
              <a:buNone/>
              <a:defRPr sz="3298"/>
            </a:lvl2pPr>
            <a:lvl3pPr marL="1507937" indent="0" algn="ctr">
              <a:buNone/>
              <a:defRPr sz="2968"/>
            </a:lvl3pPr>
            <a:lvl4pPr marL="2261906" indent="0" algn="ctr">
              <a:buNone/>
              <a:defRPr sz="2639"/>
            </a:lvl4pPr>
            <a:lvl5pPr marL="3015874" indent="0" algn="ctr">
              <a:buNone/>
              <a:defRPr sz="2639"/>
            </a:lvl5pPr>
            <a:lvl6pPr marL="3769843" indent="0" algn="ctr">
              <a:buNone/>
              <a:defRPr sz="2639"/>
            </a:lvl6pPr>
            <a:lvl7pPr marL="4523811" indent="0" algn="ctr">
              <a:buNone/>
              <a:defRPr sz="2639"/>
            </a:lvl7pPr>
            <a:lvl8pPr marL="5277780" indent="0" algn="ctr">
              <a:buNone/>
              <a:defRPr sz="2639"/>
            </a:lvl8pPr>
            <a:lvl9pPr marL="6031748" indent="0" algn="ctr">
              <a:buNone/>
              <a:defRPr sz="2639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A58A3F0-7795-9A42-B9F3-B322AE4D219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186445" y="-1318436"/>
            <a:ext cx="8443262" cy="985750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1837852-9DF7-D24E-8197-163E12ED8C6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15090070" y="5709796"/>
            <a:ext cx="1952776" cy="331230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E2C60DA-A0CB-DA44-8E11-8F9AFFF1754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15030037" y="57725"/>
            <a:ext cx="2050641" cy="331067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D81A66B-DB00-DB4C-8DFC-0B2592762A7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73316" y="8366778"/>
            <a:ext cx="1003300" cy="17018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B53C208-5536-7744-AB24-C7BA7C12CF8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5400000">
            <a:off x="13599974" y="3957566"/>
            <a:ext cx="2139823" cy="3454652"/>
          </a:xfrm>
          <a:prstGeom prst="rect">
            <a:avLst/>
          </a:prstGeom>
        </p:spPr>
      </p:pic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E8396B1E-2E15-E442-8E28-05641984E6CF}"/>
              </a:ext>
            </a:extLst>
          </p:cNvPr>
          <p:cNvCxnSpPr/>
          <p:nvPr userDrawn="1"/>
        </p:nvCxnSpPr>
        <p:spPr>
          <a:xfrm>
            <a:off x="0" y="5963554"/>
            <a:ext cx="14390327" cy="0"/>
          </a:xfrm>
          <a:prstGeom prst="line">
            <a:avLst/>
          </a:prstGeom>
          <a:ln w="31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79EC62F8-FDE0-5D43-9968-CF6729954827}"/>
              </a:ext>
            </a:extLst>
          </p:cNvPr>
          <p:cNvCxnSpPr>
            <a:cxnSpLocks/>
          </p:cNvCxnSpPr>
          <p:nvPr userDrawn="1"/>
        </p:nvCxnSpPr>
        <p:spPr>
          <a:xfrm>
            <a:off x="14390327" y="0"/>
            <a:ext cx="0" cy="11314113"/>
          </a:xfrm>
          <a:prstGeom prst="line">
            <a:avLst/>
          </a:prstGeom>
          <a:ln w="31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BD0530F-8DCA-DD47-9411-0D51C6516C3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905898" y="-1551164"/>
            <a:ext cx="15029438" cy="15029436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0314D44-2CF0-744E-A4E7-7304F7C51B2C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95548" y="884954"/>
            <a:ext cx="1151125" cy="66083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7CFCF3A7-F099-304E-AF7B-94FB0C9372E8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376363" y="9761207"/>
            <a:ext cx="2990940" cy="60641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BF9FE60-31BE-A04D-8AB9-2DF3603CA70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73316" y="1540675"/>
            <a:ext cx="1003300" cy="17018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E6450BD9-9DD2-2A40-AE96-E0459CD4A87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528269" y="3887812"/>
            <a:ext cx="1003300" cy="17018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AE2A897-186F-6847-89A6-6A056D28A642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286089" y="868363"/>
            <a:ext cx="1194729" cy="67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08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7" userDrawn="1">
          <p15:clr>
            <a:srgbClr val="FBAE40"/>
          </p15:clr>
        </p15:guide>
        <p15:guide id="2" orient="horz" pos="1159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6149" userDrawn="1">
          <p15:clr>
            <a:srgbClr val="FBAE40"/>
          </p15:clr>
        </p15:guide>
        <p15:guide id="5" orient="horz" pos="54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bg>
      <p:bgPr>
        <a:gradFill>
          <a:gsLst>
            <a:gs pos="0">
              <a:srgbClr val="3FC078"/>
            </a:gs>
            <a:gs pos="32000">
              <a:srgbClr val="52B1D0">
                <a:lumMod val="95000"/>
              </a:srgbClr>
            </a:gs>
            <a:gs pos="63000">
              <a:srgbClr val="5E00FE">
                <a:lumMod val="88000"/>
                <a:lumOff val="12000"/>
              </a:srgbClr>
            </a:gs>
            <a:gs pos="82000">
              <a:srgbClr val="5E00FE">
                <a:lumMod val="79000"/>
                <a:lumOff val="21000"/>
              </a:srgbClr>
            </a:gs>
            <a:gs pos="100000">
              <a:srgbClr val="A500A4">
                <a:lumMod val="80000"/>
                <a:lumOff val="2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6273250-6073-FC42-B3BB-089915A65C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31"/>
            <a:ext cx="20105688" cy="113094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94CBB84-E0E7-4440-B109-BFE1744BC3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3873095" y="7976484"/>
            <a:ext cx="1924117" cy="325619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9ABEB7B-1ABE-9849-B3CC-1B4279B6E02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3058008" y="2452561"/>
            <a:ext cx="1959007" cy="3365475"/>
          </a:xfrm>
          <a:prstGeom prst="rect">
            <a:avLst/>
          </a:prstGeom>
        </p:spPr>
      </p:pic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0E3AD741-8D1A-4340-B94E-620510272E78}"/>
              </a:ext>
            </a:extLst>
          </p:cNvPr>
          <p:cNvCxnSpPr>
            <a:cxnSpLocks/>
          </p:cNvCxnSpPr>
          <p:nvPr userDrawn="1"/>
        </p:nvCxnSpPr>
        <p:spPr>
          <a:xfrm>
            <a:off x="17023901" y="5963554"/>
            <a:ext cx="3036556" cy="0"/>
          </a:xfrm>
          <a:prstGeom prst="line">
            <a:avLst/>
          </a:prstGeom>
          <a:ln w="31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>
            <a:extLst>
              <a:ext uri="{FF2B5EF4-FFF2-40B4-BE49-F238E27FC236}">
                <a16:creationId xmlns:a16="http://schemas.microsoft.com/office/drawing/2014/main" id="{13E1B59A-886F-1D4D-B7BA-928587B18A3A}"/>
              </a:ext>
            </a:extLst>
          </p:cNvPr>
          <p:cNvSpPr/>
          <p:nvPr userDrawn="1"/>
        </p:nvSpPr>
        <p:spPr>
          <a:xfrm>
            <a:off x="10543454" y="2128057"/>
            <a:ext cx="7693746" cy="7693746"/>
          </a:xfrm>
          <a:prstGeom prst="ellipse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0AD16912-7FC1-1549-84CC-DE9AB7A98BC0}"/>
              </a:ext>
            </a:extLst>
          </p:cNvPr>
          <p:cNvSpPr/>
          <p:nvPr userDrawn="1"/>
        </p:nvSpPr>
        <p:spPr>
          <a:xfrm>
            <a:off x="8720197" y="304800"/>
            <a:ext cx="11340260" cy="11340260"/>
          </a:xfrm>
          <a:prstGeom prst="ellipse">
            <a:avLst/>
          </a:prstGeom>
          <a:noFill/>
          <a:ln w="3175"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32E30900-7A22-C247-A8A4-4F1A32003E52}"/>
              </a:ext>
            </a:extLst>
          </p:cNvPr>
          <p:cNvSpPr/>
          <p:nvPr userDrawn="1"/>
        </p:nvSpPr>
        <p:spPr>
          <a:xfrm>
            <a:off x="6905898" y="-1509499"/>
            <a:ext cx="14968858" cy="14968858"/>
          </a:xfrm>
          <a:prstGeom prst="ellipse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9240" y="3134530"/>
            <a:ext cx="8802145" cy="2634831"/>
          </a:xfrm>
        </p:spPr>
        <p:txBody>
          <a:bodyPr anchor="t">
            <a:normAutofit/>
          </a:bodyPr>
          <a:lstStyle>
            <a:lvl1pPr algn="l">
              <a:defRPr sz="5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9240" y="6552479"/>
            <a:ext cx="8802145" cy="2722233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753969" indent="0" algn="ctr">
              <a:buNone/>
              <a:defRPr sz="3298"/>
            </a:lvl2pPr>
            <a:lvl3pPr marL="1507937" indent="0" algn="ctr">
              <a:buNone/>
              <a:defRPr sz="2968"/>
            </a:lvl3pPr>
            <a:lvl4pPr marL="2261906" indent="0" algn="ctr">
              <a:buNone/>
              <a:defRPr sz="2639"/>
            </a:lvl4pPr>
            <a:lvl5pPr marL="3015874" indent="0" algn="ctr">
              <a:buNone/>
              <a:defRPr sz="2639"/>
            </a:lvl5pPr>
            <a:lvl6pPr marL="3769843" indent="0" algn="ctr">
              <a:buNone/>
              <a:defRPr sz="2639"/>
            </a:lvl6pPr>
            <a:lvl7pPr marL="4523811" indent="0" algn="ctr">
              <a:buNone/>
              <a:defRPr sz="2639"/>
            </a:lvl7pPr>
            <a:lvl8pPr marL="5277780" indent="0" algn="ctr">
              <a:buNone/>
              <a:defRPr sz="2639"/>
            </a:lvl8pPr>
            <a:lvl9pPr marL="6031748" indent="0" algn="ctr">
              <a:buNone/>
              <a:defRPr sz="2639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A58A3F0-7795-9A42-B9F3-B322AE4D219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186445" y="-1318436"/>
            <a:ext cx="8443262" cy="985750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1837852-9DF7-D24E-8197-163E12ED8C6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15090070" y="5709796"/>
            <a:ext cx="1952776" cy="331230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E2C60DA-A0CB-DA44-8E11-8F9AFFF1754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15030037" y="57725"/>
            <a:ext cx="2050641" cy="331067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D81A66B-DB00-DB4C-8DFC-0B2592762A7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73316" y="8366778"/>
            <a:ext cx="1003300" cy="17018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B53C208-5536-7744-AB24-C7BA7C12CF8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5400000">
            <a:off x="13599974" y="3957566"/>
            <a:ext cx="2139823" cy="3454652"/>
          </a:xfrm>
          <a:prstGeom prst="rect">
            <a:avLst/>
          </a:prstGeom>
        </p:spPr>
      </p:pic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E8396B1E-2E15-E442-8E28-05641984E6CF}"/>
              </a:ext>
            </a:extLst>
          </p:cNvPr>
          <p:cNvCxnSpPr/>
          <p:nvPr userDrawn="1"/>
        </p:nvCxnSpPr>
        <p:spPr>
          <a:xfrm>
            <a:off x="0" y="5963554"/>
            <a:ext cx="14390327" cy="0"/>
          </a:xfrm>
          <a:prstGeom prst="line">
            <a:avLst/>
          </a:prstGeom>
          <a:ln w="31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79EC62F8-FDE0-5D43-9968-CF6729954827}"/>
              </a:ext>
            </a:extLst>
          </p:cNvPr>
          <p:cNvCxnSpPr>
            <a:cxnSpLocks/>
          </p:cNvCxnSpPr>
          <p:nvPr userDrawn="1"/>
        </p:nvCxnSpPr>
        <p:spPr>
          <a:xfrm>
            <a:off x="14390327" y="0"/>
            <a:ext cx="0" cy="11314113"/>
          </a:xfrm>
          <a:prstGeom prst="line">
            <a:avLst/>
          </a:prstGeom>
          <a:ln w="31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BD0530F-8DCA-DD47-9411-0D51C6516C3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905898" y="-1551164"/>
            <a:ext cx="15029438" cy="15029436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0314D44-2CF0-744E-A4E7-7304F7C51B2C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032911" y="884954"/>
            <a:ext cx="1151125" cy="66083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BF9FE60-31BE-A04D-8AB9-2DF3603CA70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73316" y="1540675"/>
            <a:ext cx="1003300" cy="17018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E6450BD9-9DD2-2A40-AE96-E0459CD4A87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528269" y="3887812"/>
            <a:ext cx="1003300" cy="17018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AE2A897-186F-6847-89A6-6A056D28A64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671143" y="868363"/>
            <a:ext cx="1194729" cy="6723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A3A8D0-1A27-7E45-A78D-4DF4A97C7B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376363" y="599297"/>
            <a:ext cx="1263546" cy="126354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F43E3FD-06D4-9146-B0BF-158442DBAD10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376363" y="9761207"/>
            <a:ext cx="2990940" cy="60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50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7">
          <p15:clr>
            <a:srgbClr val="FBAE40"/>
          </p15:clr>
        </p15:guide>
        <p15:guide id="2" orient="horz" pos="1159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6149">
          <p15:clr>
            <a:srgbClr val="FBAE40"/>
          </p15:clr>
        </p15:guide>
        <p15:guide id="5" orient="horz" pos="547">
          <p15:clr>
            <a:srgbClr val="FBAE40"/>
          </p15:clr>
        </p15:guide>
        <p15:guide id="6" orient="horz" pos="819" userDrawn="1">
          <p15:clr>
            <a:srgbClr val="FBAE40"/>
          </p15:clr>
        </p15:guide>
        <p15:guide id="7" orient="horz" pos="70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17D8884-CCB5-664D-A4B0-444851564D4D}"/>
              </a:ext>
            </a:extLst>
          </p:cNvPr>
          <p:cNvSpPr/>
          <p:nvPr userDrawn="1"/>
        </p:nvSpPr>
        <p:spPr>
          <a:xfrm>
            <a:off x="16281400" y="1041991"/>
            <a:ext cx="2835940" cy="1063256"/>
          </a:xfrm>
          <a:prstGeom prst="roundRect">
            <a:avLst/>
          </a:prstGeom>
          <a:gradFill>
            <a:gsLst>
              <a:gs pos="0">
                <a:srgbClr val="1410A3"/>
              </a:gs>
              <a:gs pos="100000">
                <a:srgbClr val="7D34E8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C058C57-79FB-7E4A-A67D-9A814A6B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66" y="602372"/>
            <a:ext cx="17341156" cy="2071006"/>
          </a:xfrm>
        </p:spPr>
        <p:txBody>
          <a:bodyPr>
            <a:normAutofit/>
          </a:bodyPr>
          <a:lstStyle>
            <a:lvl1pPr>
              <a:defRPr sz="3958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BFDD3C-AFF8-544C-A95F-6CB23B5E00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63097" y="1347397"/>
            <a:ext cx="760325" cy="4278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5CC5B6-C37E-884E-BC00-9CB4A9759D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695624" y="1347397"/>
            <a:ext cx="783266" cy="44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44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2">
          <p15:clr>
            <a:srgbClr val="FBAE40"/>
          </p15:clr>
        </p15:guide>
        <p15:guide id="2" orient="horz" pos="1132">
          <p15:clr>
            <a:srgbClr val="FBAE40"/>
          </p15:clr>
        </p15:guide>
        <p15:guide id="3" orient="horz" pos="819">
          <p15:clr>
            <a:srgbClr val="FBAE40"/>
          </p15:clr>
        </p15:guide>
        <p15:guide id="4" pos="102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72954E-BA9B-514D-8116-A3FD976E2C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31"/>
            <a:ext cx="20105688" cy="1130945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C058C57-79FB-7E4A-A67D-9A814A6B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66" y="602372"/>
            <a:ext cx="17341156" cy="2071006"/>
          </a:xfrm>
        </p:spPr>
        <p:txBody>
          <a:bodyPr>
            <a:normAutofit/>
          </a:bodyPr>
          <a:lstStyle>
            <a:lvl1pPr>
              <a:defRPr sz="3958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BFDD3C-AFF8-544C-A95F-6CB23B5E00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63097" y="1347397"/>
            <a:ext cx="760325" cy="4278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5CC5B6-C37E-884E-BC00-9CB4A9759D1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695624" y="1347397"/>
            <a:ext cx="783266" cy="449653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1BAE6935-0166-924B-87B2-A46104655F78}"/>
              </a:ext>
            </a:extLst>
          </p:cNvPr>
          <p:cNvSpPr/>
          <p:nvPr userDrawn="1"/>
        </p:nvSpPr>
        <p:spPr>
          <a:xfrm>
            <a:off x="16301706" y="1041991"/>
            <a:ext cx="2815634" cy="1063256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71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2">
          <p15:clr>
            <a:srgbClr val="FBAE40"/>
          </p15:clr>
        </p15:guide>
        <p15:guide id="2" orient="horz" pos="1132">
          <p15:clr>
            <a:srgbClr val="FBAE40"/>
          </p15:clr>
        </p15:guide>
        <p15:guide id="3" orient="horz" pos="819">
          <p15:clr>
            <a:srgbClr val="FBAE40"/>
          </p15:clr>
        </p15:guide>
        <p15:guide id="4" pos="1025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gradFill>
          <a:gsLst>
            <a:gs pos="0">
              <a:srgbClr val="3FDC99"/>
            </a:gs>
            <a:gs pos="39000">
              <a:srgbClr val="52B1D0">
                <a:lumMod val="95000"/>
              </a:srgbClr>
            </a:gs>
            <a:gs pos="74000">
              <a:srgbClr val="5E00FE">
                <a:lumMod val="88000"/>
                <a:lumOff val="12000"/>
              </a:srgbClr>
            </a:gs>
            <a:gs pos="86000">
              <a:srgbClr val="5E00FE">
                <a:lumMod val="79000"/>
                <a:lumOff val="21000"/>
              </a:srgbClr>
            </a:gs>
            <a:gs pos="100000">
              <a:srgbClr val="A500A4">
                <a:lumMod val="80000"/>
                <a:lumOff val="2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37E9B2-5C7E-2444-806A-D658493524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31"/>
            <a:ext cx="20105688" cy="113094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90B9C09-3219-B74E-8201-B7AF09463BAA}"/>
              </a:ext>
            </a:extLst>
          </p:cNvPr>
          <p:cNvSpPr/>
          <p:nvPr userDrawn="1"/>
        </p:nvSpPr>
        <p:spPr>
          <a:xfrm>
            <a:off x="10090484" y="0"/>
            <a:ext cx="10015204" cy="113141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C058C57-79FB-7E4A-A67D-9A814A6B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66" y="602372"/>
            <a:ext cx="17341156" cy="2071006"/>
          </a:xfrm>
        </p:spPr>
        <p:txBody>
          <a:bodyPr>
            <a:normAutofit/>
          </a:bodyPr>
          <a:lstStyle>
            <a:lvl1pPr>
              <a:defRPr sz="3958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3160170-D278-C746-A8E6-115429D85849}"/>
              </a:ext>
            </a:extLst>
          </p:cNvPr>
          <p:cNvGrpSpPr/>
          <p:nvPr userDrawn="1"/>
        </p:nvGrpSpPr>
        <p:grpSpPr>
          <a:xfrm>
            <a:off x="16301706" y="1041991"/>
            <a:ext cx="2815634" cy="1063256"/>
            <a:chOff x="16301706" y="1041991"/>
            <a:chExt cx="2815634" cy="1063256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9BFDD3C-AFF8-544C-A95F-6CB23B5E0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63097" y="1347397"/>
              <a:ext cx="760325" cy="427859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BC341EA-F62A-C048-AD12-949E196956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695624" y="1347397"/>
              <a:ext cx="783266" cy="449653"/>
            </a:xfrm>
            <a:prstGeom prst="rect">
              <a:avLst/>
            </a:prstGeom>
          </p:spPr>
        </p:pic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49CA56FF-2A55-F240-A553-A8F701FC3DE6}"/>
                </a:ext>
              </a:extLst>
            </p:cNvPr>
            <p:cNvSpPr/>
            <p:nvPr userDrawn="1"/>
          </p:nvSpPr>
          <p:spPr>
            <a:xfrm>
              <a:off x="16301706" y="1041991"/>
              <a:ext cx="2815634" cy="1063256"/>
            </a:xfrm>
            <a:prstGeom prst="roundRect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93074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2">
          <p15:clr>
            <a:srgbClr val="FBAE40"/>
          </p15:clr>
        </p15:guide>
        <p15:guide id="2" orient="horz" pos="11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bg>
      <p:bgPr>
        <a:gradFill>
          <a:gsLst>
            <a:gs pos="0">
              <a:srgbClr val="3FDC99"/>
            </a:gs>
            <a:gs pos="39000">
              <a:srgbClr val="52B1D0">
                <a:lumMod val="95000"/>
              </a:srgbClr>
            </a:gs>
            <a:gs pos="74000">
              <a:srgbClr val="5E00FE">
                <a:lumMod val="88000"/>
                <a:lumOff val="12000"/>
              </a:srgbClr>
            </a:gs>
            <a:gs pos="86000">
              <a:srgbClr val="5E00FE">
                <a:lumMod val="79000"/>
                <a:lumOff val="21000"/>
              </a:srgbClr>
            </a:gs>
            <a:gs pos="100000">
              <a:srgbClr val="A500A4">
                <a:lumMod val="80000"/>
                <a:lumOff val="20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AB8B97-E763-2249-9766-E89722F1FD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31"/>
            <a:ext cx="20105688" cy="113094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90B9C09-3219-B74E-8201-B7AF09463BAA}"/>
              </a:ext>
            </a:extLst>
          </p:cNvPr>
          <p:cNvSpPr/>
          <p:nvPr userDrawn="1"/>
        </p:nvSpPr>
        <p:spPr>
          <a:xfrm>
            <a:off x="0" y="0"/>
            <a:ext cx="10015204" cy="113141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C058C57-79FB-7E4A-A67D-9A814A6B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66" y="602372"/>
            <a:ext cx="17341156" cy="2071006"/>
          </a:xfrm>
        </p:spPr>
        <p:txBody>
          <a:bodyPr>
            <a:normAutofit/>
          </a:bodyPr>
          <a:lstStyle>
            <a:lvl1pPr>
              <a:defRPr sz="3958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BFDD3C-AFF8-544C-A95F-6CB23B5E00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63097" y="1347397"/>
            <a:ext cx="760325" cy="4278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2C1D2A-948E-114E-B4EE-85B4855854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695624" y="1347397"/>
            <a:ext cx="783266" cy="449653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964D01B-1498-AD42-AF7C-00934C226FDD}"/>
              </a:ext>
            </a:extLst>
          </p:cNvPr>
          <p:cNvSpPr/>
          <p:nvPr userDrawn="1"/>
        </p:nvSpPr>
        <p:spPr>
          <a:xfrm>
            <a:off x="16301706" y="1041991"/>
            <a:ext cx="2815634" cy="1063256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45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2">
          <p15:clr>
            <a:srgbClr val="FBAE40"/>
          </p15:clr>
        </p15:guide>
        <p15:guide id="2" orient="horz" pos="11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794" y="2820673"/>
            <a:ext cx="17341156" cy="4706356"/>
          </a:xfrm>
        </p:spPr>
        <p:txBody>
          <a:bodyPr anchor="b"/>
          <a:lstStyle>
            <a:lvl1pPr>
              <a:defRPr sz="989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794" y="7571553"/>
            <a:ext cx="17341156" cy="2474961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69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937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906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4pPr>
            <a:lvl5pPr marL="3015874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5pPr>
            <a:lvl6pPr marL="3769843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6pPr>
            <a:lvl7pPr marL="4523811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7pPr>
            <a:lvl8pPr marL="5277780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8pPr>
            <a:lvl9pPr marL="6031748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837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266" y="3011859"/>
            <a:ext cx="8544917" cy="7178701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8505" y="3011859"/>
            <a:ext cx="8544917" cy="7178701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251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5" y="602373"/>
            <a:ext cx="17341156" cy="21868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885" y="2773530"/>
            <a:ext cx="8505648" cy="135926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69" indent="0">
              <a:buNone/>
              <a:defRPr sz="3298" b="1"/>
            </a:lvl2pPr>
            <a:lvl3pPr marL="1507937" indent="0">
              <a:buNone/>
              <a:defRPr sz="2968" b="1"/>
            </a:lvl3pPr>
            <a:lvl4pPr marL="2261906" indent="0">
              <a:buNone/>
              <a:defRPr sz="2639" b="1"/>
            </a:lvl4pPr>
            <a:lvl5pPr marL="3015874" indent="0">
              <a:buNone/>
              <a:defRPr sz="2639" b="1"/>
            </a:lvl5pPr>
            <a:lvl6pPr marL="3769843" indent="0">
              <a:buNone/>
              <a:defRPr sz="2639" b="1"/>
            </a:lvl6pPr>
            <a:lvl7pPr marL="4523811" indent="0">
              <a:buNone/>
              <a:defRPr sz="2639" b="1"/>
            </a:lvl7pPr>
            <a:lvl8pPr marL="5277780" indent="0">
              <a:buNone/>
              <a:defRPr sz="2639" b="1"/>
            </a:lvl8pPr>
            <a:lvl9pPr marL="6031748" indent="0">
              <a:buNone/>
              <a:defRPr sz="2639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885" y="4132794"/>
            <a:ext cx="8505648" cy="607871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8505" y="2773530"/>
            <a:ext cx="8547536" cy="135926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69" indent="0">
              <a:buNone/>
              <a:defRPr sz="3298" b="1"/>
            </a:lvl2pPr>
            <a:lvl3pPr marL="1507937" indent="0">
              <a:buNone/>
              <a:defRPr sz="2968" b="1"/>
            </a:lvl3pPr>
            <a:lvl4pPr marL="2261906" indent="0">
              <a:buNone/>
              <a:defRPr sz="2639" b="1"/>
            </a:lvl4pPr>
            <a:lvl5pPr marL="3015874" indent="0">
              <a:buNone/>
              <a:defRPr sz="2639" b="1"/>
            </a:lvl5pPr>
            <a:lvl6pPr marL="3769843" indent="0">
              <a:buNone/>
              <a:defRPr sz="2639" b="1"/>
            </a:lvl6pPr>
            <a:lvl7pPr marL="4523811" indent="0">
              <a:buNone/>
              <a:defRPr sz="2639" b="1"/>
            </a:lvl7pPr>
            <a:lvl8pPr marL="5277780" indent="0">
              <a:buNone/>
              <a:defRPr sz="2639" b="1"/>
            </a:lvl8pPr>
            <a:lvl9pPr marL="6031748" indent="0">
              <a:buNone/>
              <a:defRPr sz="2639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8505" y="4132794"/>
            <a:ext cx="8547536" cy="607871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73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37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671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6" y="754274"/>
            <a:ext cx="6484607" cy="263996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7536" y="1629024"/>
            <a:ext cx="10178505" cy="8040353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886" y="3394234"/>
            <a:ext cx="6484607" cy="6288238"/>
          </a:xfrm>
        </p:spPr>
        <p:txBody>
          <a:bodyPr/>
          <a:lstStyle>
            <a:lvl1pPr marL="0" indent="0">
              <a:buNone/>
              <a:defRPr sz="2639"/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105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6" y="754274"/>
            <a:ext cx="6484607" cy="263996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7536" y="1629024"/>
            <a:ext cx="10178505" cy="8040353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69" indent="0">
              <a:buNone/>
              <a:defRPr sz="4617"/>
            </a:lvl2pPr>
            <a:lvl3pPr marL="1507937" indent="0">
              <a:buNone/>
              <a:defRPr sz="3958"/>
            </a:lvl3pPr>
            <a:lvl4pPr marL="2261906" indent="0">
              <a:buNone/>
              <a:defRPr sz="3298"/>
            </a:lvl4pPr>
            <a:lvl5pPr marL="3015874" indent="0">
              <a:buNone/>
              <a:defRPr sz="3298"/>
            </a:lvl5pPr>
            <a:lvl6pPr marL="3769843" indent="0">
              <a:buNone/>
              <a:defRPr sz="3298"/>
            </a:lvl6pPr>
            <a:lvl7pPr marL="4523811" indent="0">
              <a:buNone/>
              <a:defRPr sz="3298"/>
            </a:lvl7pPr>
            <a:lvl8pPr marL="5277780" indent="0">
              <a:buNone/>
              <a:defRPr sz="3298"/>
            </a:lvl8pPr>
            <a:lvl9pPr marL="6031748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886" y="3394234"/>
            <a:ext cx="6484607" cy="6288238"/>
          </a:xfrm>
        </p:spPr>
        <p:txBody>
          <a:bodyPr/>
          <a:lstStyle>
            <a:lvl1pPr marL="0" indent="0">
              <a:buNone/>
              <a:defRPr sz="2639"/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749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705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8133" y="602372"/>
            <a:ext cx="4335289" cy="95881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266" y="602372"/>
            <a:ext cx="12754546" cy="9588188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42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266" y="602373"/>
            <a:ext cx="17341156" cy="2186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266" y="3011859"/>
            <a:ext cx="17341156" cy="7178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266" y="10486507"/>
            <a:ext cx="4523780" cy="6023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A42F2-0D6E-4C46-8A10-05A50797C784}" type="datetimeFigureOut">
              <a:rPr lang="ru-RU" smtClean="0"/>
              <a:pPr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0009" y="10486507"/>
            <a:ext cx="6785670" cy="6023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9642" y="10486507"/>
            <a:ext cx="4523780" cy="6023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D1FFF-29E6-4B45-B526-8752AFB0E3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70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5" r:id="rId3"/>
    <p:sldLayoutId id="2147483676" r:id="rId4"/>
    <p:sldLayoutId id="2147483673" r:id="rId5"/>
    <p:sldLayoutId id="2147483674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1507937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84" indent="-376984" algn="l" defTabSz="1507937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953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921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890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858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827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795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764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732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69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937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906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874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843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811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78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748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dea.asi.ru/improject-16403/ideas/1641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kuzenkov_se@stu.lipetsk.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25CDFCA-C01A-DC44-98CD-6931701324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9240" y="2039402"/>
            <a:ext cx="8802145" cy="3729960"/>
          </a:xfrm>
        </p:spPr>
        <p:txBody>
          <a:bodyPr>
            <a:noAutofit/>
          </a:bodyPr>
          <a:lstStyle/>
          <a:p>
            <a:r>
              <a:rPr lang="ru-RU" sz="3200" dirty="0"/>
              <a:t>СТУДЕНЧЕСКОЕ ОБЩЕСТВО НАУЧНЫХ ЭКСПЕРИМЕНТАТОРОВ И ТВОРЦОВ НАЦИОНАЛЬНОЙ ТЕХНОЛОГИЧЕСКОЙ ИНИЦИАТИВЫ (СОНЭТ НТИ)</a:t>
            </a:r>
            <a:r>
              <a:rPr lang="en-US" sz="3200" baseline="30000" dirty="0"/>
              <a:t>*</a:t>
            </a:r>
            <a:br>
              <a:rPr lang="en-US" sz="3200" baseline="30000" dirty="0"/>
            </a:br>
            <a:br>
              <a:rPr lang="en-US" sz="3200" baseline="30000" dirty="0"/>
            </a:br>
            <a:r>
              <a:rPr lang="en-US" sz="3200" baseline="30000" dirty="0"/>
              <a:t>*</a:t>
            </a:r>
            <a:r>
              <a:rPr lang="ru-RU" sz="3200" baseline="30000" dirty="0"/>
              <a:t> </a:t>
            </a:r>
            <a:r>
              <a:rPr lang="ru-RU" sz="2400" dirty="0"/>
              <a:t>Составная часть мета-идеи Форума </a:t>
            </a:r>
            <a:r>
              <a:rPr lang="ru-RU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</a:t>
            </a:r>
            <a:r>
              <a:rPr lang="ru-RU" sz="2400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Право студента на освоение 25% программы в виде персональной траектории</a:t>
            </a:r>
            <a:r>
              <a:rPr lang="ru-RU" sz="2400" b="0" dirty="0"/>
              <a:t>»</a:t>
            </a:r>
            <a:br>
              <a:rPr lang="ru-RU" sz="2400" b="0" dirty="0"/>
            </a:br>
            <a:br>
              <a:rPr lang="ru-RU" b="0" dirty="0"/>
            </a:br>
            <a:br>
              <a:rPr lang="ru-RU" b="0" dirty="0"/>
            </a:br>
            <a:endParaRPr lang="ru-RU" sz="32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CDED60-4759-FA49-9811-1CED333C3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9240" y="6552479"/>
            <a:ext cx="8802145" cy="27222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endParaRPr lang="ru-RU" sz="2400" dirty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r>
              <a:rPr lang="ru-RU" sz="2400" dirty="0" err="1"/>
              <a:t>Кузенков</a:t>
            </a:r>
            <a:r>
              <a:rPr lang="ru-RU" sz="2400" dirty="0"/>
              <a:t> Сергей Евгеньевич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br>
              <a:rPr lang="ru-RU" sz="2400" dirty="0"/>
            </a:br>
            <a:r>
              <a:rPr lang="ru-RU" sz="2400" dirty="0"/>
              <a:t>кандидат технических наук, доцент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r>
              <a:rPr lang="ru-RU" sz="2400" dirty="0"/>
              <a:t>проректор по научной работе и инновациям ЛГТУ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r>
              <a:rPr lang="ru-RU" sz="2400" dirty="0"/>
              <a:t>общественный представитель АСИ в Липецкой области</a:t>
            </a:r>
            <a:endParaRPr lang="en-US" sz="2400" dirty="0"/>
          </a:p>
          <a:p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3AFDC5-CE3E-9D4B-8094-F928F1599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1982" y="1759693"/>
            <a:ext cx="11509880" cy="64743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9A97A4-CE0B-3B4C-805D-9A48023C2224}"/>
              </a:ext>
            </a:extLst>
          </p:cNvPr>
          <p:cNvSpPr txBox="1"/>
          <p:nvPr/>
        </p:nvSpPr>
        <p:spPr>
          <a:xfrm>
            <a:off x="12728052" y="4799866"/>
            <a:ext cx="52977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dirty="0">
                <a:solidFill>
                  <a:srgbClr val="FFA50F"/>
                </a:solidFill>
              </a:rPr>
              <a:t>НТИ </a:t>
            </a:r>
            <a:r>
              <a:rPr lang="ru-RU" sz="12000" b="1" baseline="-25000" dirty="0">
                <a:solidFill>
                  <a:srgbClr val="FFA50F"/>
                </a:solidFill>
              </a:rPr>
              <a:t>2.0</a:t>
            </a:r>
            <a:endParaRPr lang="ru-RU" sz="12000" b="1" dirty="0">
              <a:solidFill>
                <a:srgbClr val="FFA5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423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B054FF9-70C4-E24E-835C-A34208C7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65" y="602372"/>
            <a:ext cx="17738491" cy="2071006"/>
          </a:xfrm>
        </p:spPr>
        <p:txBody>
          <a:bodyPr/>
          <a:lstStyle/>
          <a:p>
            <a:r>
              <a:rPr lang="ru-RU" dirty="0"/>
              <a:t>ЦЕЛЬ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EC9A97-65F6-F84D-8B23-F92B6D50FBDF}"/>
              </a:ext>
            </a:extLst>
          </p:cNvPr>
          <p:cNvSpPr txBox="1"/>
          <p:nvPr/>
        </p:nvSpPr>
        <p:spPr>
          <a:xfrm>
            <a:off x="3940490" y="3637723"/>
            <a:ext cx="4937540" cy="77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endParaRPr lang="ru-RU" sz="5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FDD43C-36FF-6745-8B17-E1402109271D}"/>
              </a:ext>
            </a:extLst>
          </p:cNvPr>
          <p:cNvSpPr txBox="1"/>
          <p:nvPr/>
        </p:nvSpPr>
        <p:spPr>
          <a:xfrm>
            <a:off x="1376363" y="3943284"/>
            <a:ext cx="829491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Формирование современных компетенций у обучающихся вузов через активное участие в Студенческом научном обществе (СНО), сформированном по принципам Кружкового движения НТИ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1A0F403-4FCC-7644-9DFD-23BFB29C0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26461" y="1049338"/>
            <a:ext cx="1047322" cy="1047322"/>
          </a:xfrm>
          <a:prstGeom prst="rect">
            <a:avLst/>
          </a:prstGeom>
        </p:spPr>
      </p:pic>
      <p:pic>
        <p:nvPicPr>
          <p:cNvPr id="8" name="Рисунок 7" descr="Изображение выглядит как стол, внутренний, компьютер, рабочий стол&#10;&#10;Автоматически созданное описание">
            <a:extLst>
              <a:ext uri="{FF2B5EF4-FFF2-40B4-BE49-F238E27FC236}">
                <a16:creationId xmlns:a16="http://schemas.microsoft.com/office/drawing/2014/main" id="{4B2445A2-C283-1B4A-9498-AA09DF307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7660" y="2943022"/>
            <a:ext cx="7817225" cy="5820578"/>
          </a:xfrm>
          <a:prstGeom prst="rect">
            <a:avLst/>
          </a:prstGeom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01512B6-9855-9B4A-BEE8-027C3E03FC30}"/>
              </a:ext>
            </a:extLst>
          </p:cNvPr>
          <p:cNvSpPr/>
          <p:nvPr/>
        </p:nvSpPr>
        <p:spPr>
          <a:xfrm>
            <a:off x="948905" y="6717323"/>
            <a:ext cx="18546793" cy="3521464"/>
          </a:xfrm>
          <a:prstGeom prst="roundRect">
            <a:avLst>
              <a:gd name="adj" fmla="val 3747"/>
            </a:avLst>
          </a:prstGeom>
          <a:gradFill flip="none" rotWithShape="1">
            <a:gsLst>
              <a:gs pos="0">
                <a:schemeClr val="accent5"/>
              </a:gs>
              <a:gs pos="71000">
                <a:schemeClr val="accent5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512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B054FF9-70C4-E24E-835C-A34208C7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66" y="602372"/>
            <a:ext cx="17771148" cy="2071006"/>
          </a:xfrm>
        </p:spPr>
        <p:txBody>
          <a:bodyPr/>
          <a:lstStyle/>
          <a:p>
            <a:r>
              <a:rPr lang="ru-RU" dirty="0"/>
              <a:t>ИДЕЯ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EC9A97-65F6-F84D-8B23-F92B6D50FBDF}"/>
              </a:ext>
            </a:extLst>
          </p:cNvPr>
          <p:cNvSpPr txBox="1"/>
          <p:nvPr/>
        </p:nvSpPr>
        <p:spPr>
          <a:xfrm>
            <a:off x="3940490" y="3637723"/>
            <a:ext cx="4937540" cy="77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endParaRPr lang="ru-RU" sz="5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FDD43C-36FF-6745-8B17-E1402109271D}"/>
              </a:ext>
            </a:extLst>
          </p:cNvPr>
          <p:cNvSpPr txBox="1"/>
          <p:nvPr/>
        </p:nvSpPr>
        <p:spPr>
          <a:xfrm>
            <a:off x="1382266" y="3637723"/>
            <a:ext cx="829491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Формирование уникального набора компетенций, использование контента за рамками своего вуза, способность к выбору траектории развития – залог мотивации и успешности выпускника.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1A0F403-4FCC-7644-9DFD-23BFB29C0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26461" y="1049338"/>
            <a:ext cx="1047322" cy="10473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6A10E3-6E62-4DBC-A4B1-B022F9AA3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2060" y="3149736"/>
            <a:ext cx="7536123" cy="50146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31B4C30-067A-D740-BFB2-9E3AB33201EA}"/>
              </a:ext>
            </a:extLst>
          </p:cNvPr>
          <p:cNvSpPr/>
          <p:nvPr/>
        </p:nvSpPr>
        <p:spPr>
          <a:xfrm>
            <a:off x="948905" y="6717323"/>
            <a:ext cx="18546793" cy="3521464"/>
          </a:xfrm>
          <a:prstGeom prst="roundRect">
            <a:avLst>
              <a:gd name="adj" fmla="val 3747"/>
            </a:avLst>
          </a:prstGeom>
          <a:gradFill flip="none" rotWithShape="1">
            <a:gsLst>
              <a:gs pos="0">
                <a:schemeClr val="accent5"/>
              </a:gs>
              <a:gs pos="71000">
                <a:schemeClr val="accent5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65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AF828A78-5B6D-8D47-8EF4-3A5EDB763144}"/>
              </a:ext>
            </a:extLst>
          </p:cNvPr>
          <p:cNvSpPr/>
          <p:nvPr/>
        </p:nvSpPr>
        <p:spPr>
          <a:xfrm>
            <a:off x="994443" y="7606507"/>
            <a:ext cx="18546793" cy="3521464"/>
          </a:xfrm>
          <a:prstGeom prst="roundRect">
            <a:avLst>
              <a:gd name="adj" fmla="val 3747"/>
            </a:avLst>
          </a:prstGeom>
          <a:gradFill flip="none" rotWithShape="1">
            <a:gsLst>
              <a:gs pos="0">
                <a:schemeClr val="accent5"/>
              </a:gs>
              <a:gs pos="71000">
                <a:schemeClr val="accent5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B054FF9-70C4-E24E-835C-A34208C7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66" y="602372"/>
            <a:ext cx="17771148" cy="2071006"/>
          </a:xfrm>
        </p:spPr>
        <p:txBody>
          <a:bodyPr/>
          <a:lstStyle/>
          <a:p>
            <a:r>
              <a:rPr lang="ru-RU" dirty="0"/>
              <a:t>УНИКАЛЬНОСТЬ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EC9A97-65F6-F84D-8B23-F92B6D50FBDF}"/>
              </a:ext>
            </a:extLst>
          </p:cNvPr>
          <p:cNvSpPr txBox="1"/>
          <p:nvPr/>
        </p:nvSpPr>
        <p:spPr>
          <a:xfrm>
            <a:off x="3940490" y="3637723"/>
            <a:ext cx="4937540" cy="77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endParaRPr lang="ru-RU" sz="5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FDD43C-36FF-6745-8B17-E1402109271D}"/>
              </a:ext>
            </a:extLst>
          </p:cNvPr>
          <p:cNvSpPr txBox="1"/>
          <p:nvPr/>
        </p:nvSpPr>
        <p:spPr>
          <a:xfrm>
            <a:off x="1376364" y="2673378"/>
            <a:ext cx="1044182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Предлагается использовать уже имеющиеся в вузах страны структуры Студенческих научных обществ и их перезагрузка под тематику НТИ, для создания непрерывности в формировании проектных команд от школьников (Кружковое движение НТИ, </a:t>
            </a:r>
            <a:r>
              <a:rPr lang="ru-RU" sz="2800" dirty="0" err="1">
                <a:solidFill>
                  <a:schemeClr val="bg1"/>
                </a:solidFill>
              </a:rPr>
              <a:t>кванториумы</a:t>
            </a:r>
            <a:r>
              <a:rPr lang="ru-RU" sz="2800" dirty="0">
                <a:solidFill>
                  <a:schemeClr val="bg1"/>
                </a:solidFill>
              </a:rPr>
              <a:t> и т.п.) до студенческих проектных команд, решающих технологические задачи в более глобальных масштабах. </a:t>
            </a: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Проект даст возможность для студентов стать инициаторами  своей образовательной, научной и </a:t>
            </a:r>
            <a:r>
              <a:rPr lang="ru-RU" sz="2800" dirty="0" err="1">
                <a:solidFill>
                  <a:schemeClr val="bg1"/>
                </a:solidFill>
              </a:rPr>
              <a:t>компетентностной</a:t>
            </a:r>
            <a:r>
              <a:rPr lang="ru-RU" sz="2800" dirty="0">
                <a:solidFill>
                  <a:schemeClr val="bg1"/>
                </a:solidFill>
              </a:rPr>
              <a:t> траектории, а не быть объектом выполнения планов работы СНО факультетов и научных руководителей. 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1A0F403-4FCC-7644-9DFD-23BFB29C0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26461" y="1049338"/>
            <a:ext cx="1047322" cy="10473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CA936-E328-428A-B20B-AF522ED96CB2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3869324" y="2791076"/>
            <a:ext cx="4860000" cy="32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4FA646-B48F-4F75-A7D9-FBDD1326C8E5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3869324" y="7024401"/>
            <a:ext cx="4860000" cy="3240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1512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CB928244-4C63-E846-80C6-283DF81139DC}"/>
              </a:ext>
            </a:extLst>
          </p:cNvPr>
          <p:cNvSpPr/>
          <p:nvPr/>
        </p:nvSpPr>
        <p:spPr>
          <a:xfrm>
            <a:off x="997891" y="7582737"/>
            <a:ext cx="18546793" cy="3521464"/>
          </a:xfrm>
          <a:prstGeom prst="roundRect">
            <a:avLst>
              <a:gd name="adj" fmla="val 3747"/>
            </a:avLst>
          </a:prstGeom>
          <a:gradFill flip="none" rotWithShape="1">
            <a:gsLst>
              <a:gs pos="0">
                <a:schemeClr val="accent5"/>
              </a:gs>
              <a:gs pos="71000">
                <a:schemeClr val="accent5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B054FF9-70C4-E24E-835C-A34208C7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ОЖИДАЕМЫЕ РЕЗУЛЬТАТЫ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EC9A97-65F6-F84D-8B23-F92B6D50FBDF}"/>
              </a:ext>
            </a:extLst>
          </p:cNvPr>
          <p:cNvSpPr txBox="1"/>
          <p:nvPr/>
        </p:nvSpPr>
        <p:spPr>
          <a:xfrm>
            <a:off x="3940490" y="3637723"/>
            <a:ext cx="4937540" cy="77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endParaRPr lang="ru-RU" sz="5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FDD43C-36FF-6745-8B17-E1402109271D}"/>
              </a:ext>
            </a:extLst>
          </p:cNvPr>
          <p:cNvSpPr txBox="1"/>
          <p:nvPr/>
        </p:nvSpPr>
        <p:spPr>
          <a:xfrm>
            <a:off x="1188347" y="3295131"/>
            <a:ext cx="1044182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chemeClr val="bg1"/>
                </a:solidFill>
              </a:rPr>
              <a:t>- Персонализация траектории студентов должна быть не рискованной инициативой вуза, а требованием по соглашению с </a:t>
            </a:r>
            <a:r>
              <a:rPr lang="ru-RU" sz="2800" dirty="0" err="1">
                <a:solidFill>
                  <a:schemeClr val="bg1"/>
                </a:solidFill>
              </a:rPr>
              <a:t>Минобрнауки</a:t>
            </a:r>
            <a:r>
              <a:rPr lang="ru-RU" sz="2800" dirty="0">
                <a:solidFill>
                  <a:schemeClr val="bg1"/>
                </a:solidFill>
              </a:rPr>
              <a:t> РФ и студентом;</a:t>
            </a: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- Гарантия качества результата обучения через привязку к реализуемому студентом проекту или отраслевым </a:t>
            </a:r>
            <a:r>
              <a:rPr lang="en-US" sz="2800" dirty="0">
                <a:solidFill>
                  <a:schemeClr val="bg1"/>
                </a:solidFill>
              </a:rPr>
              <a:t>LXP</a:t>
            </a:r>
            <a:r>
              <a:rPr lang="ru-RU" sz="2800" dirty="0">
                <a:solidFill>
                  <a:schemeClr val="bg1"/>
                </a:solidFill>
              </a:rPr>
              <a:t>;</a:t>
            </a: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endParaRPr lang="ru-RU" sz="2800" dirty="0">
              <a:solidFill>
                <a:schemeClr val="bg1"/>
              </a:solidFill>
            </a:endParaRP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- Поток проектов и проектных команд до 1000 проектов в год, как минимум в 200 региональных вузах страны. 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1A0F403-4FCC-7644-9DFD-23BFB29C0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26461" y="1049338"/>
            <a:ext cx="1047322" cy="10473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7FE7B6-02CA-4FA0-9A4E-54F197159254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4679355" y="2673378"/>
            <a:ext cx="3960000" cy="25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1663C1-AEC0-401C-B825-8203213B7114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4686219" y="8221378"/>
            <a:ext cx="3960000" cy="25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59DAB-3D28-7B46-8ABC-C43CC7108D30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4686219" y="5447918"/>
            <a:ext cx="3960000" cy="25189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1512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B054FF9-70C4-E24E-835C-A34208C7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ПЛАНЫ НА 2021 ГОД И РЕСУРСЫ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EC9A97-65F6-F84D-8B23-F92B6D50FBDF}"/>
              </a:ext>
            </a:extLst>
          </p:cNvPr>
          <p:cNvSpPr txBox="1"/>
          <p:nvPr/>
        </p:nvSpPr>
        <p:spPr>
          <a:xfrm>
            <a:off x="3940490" y="3637723"/>
            <a:ext cx="4937540" cy="77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endParaRPr lang="ru-RU" sz="5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2F6B71D3-96DC-9340-911C-0D8AE3259247}"/>
              </a:ext>
            </a:extLst>
          </p:cNvPr>
          <p:cNvSpPr/>
          <p:nvPr/>
        </p:nvSpPr>
        <p:spPr>
          <a:xfrm>
            <a:off x="948905" y="6717322"/>
            <a:ext cx="18546793" cy="4369777"/>
          </a:xfrm>
          <a:prstGeom prst="roundRect">
            <a:avLst>
              <a:gd name="adj" fmla="val 3747"/>
            </a:avLst>
          </a:prstGeom>
          <a:gradFill flip="none" rotWithShape="1">
            <a:gsLst>
              <a:gs pos="0">
                <a:schemeClr val="accent5"/>
              </a:gs>
              <a:gs pos="71000">
                <a:schemeClr val="accent5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Университетские Точки кипения, в рамках деятельности которых может развиваться данный проект и формироваться студенческие кружки.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dirty="0"/>
              <a:t>Молодежные бизнес-инкубаторы и технопарки, созданные при вузах. </a:t>
            </a:r>
          </a:p>
          <a:p>
            <a:pPr algn="just"/>
            <a:r>
              <a:rPr lang="ru-RU" dirty="0"/>
              <a:t>Бизнес (один из </a:t>
            </a:r>
            <a:r>
              <a:rPr lang="ru-RU" dirty="0" err="1"/>
              <a:t>стейкхолдеров</a:t>
            </a:r>
            <a:r>
              <a:rPr lang="ru-RU" dirty="0"/>
              <a:t>), готовый поддержать данный интерес со стороны постановки конкретных задач для студентов. –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Фонды, из которых получают поощрение активные студенты.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1A0F403-4FCC-7644-9DFD-23BFB29C0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26461" y="1049338"/>
            <a:ext cx="1047322" cy="1047322"/>
          </a:xfrm>
          <a:prstGeom prst="rect">
            <a:avLst/>
          </a:prstGeom>
        </p:spPr>
      </p:pic>
      <p:sp>
        <p:nvSpPr>
          <p:cNvPr id="10" name="Пятиугольник 9"/>
          <p:cNvSpPr/>
          <p:nvPr/>
        </p:nvSpPr>
        <p:spPr>
          <a:xfrm>
            <a:off x="948906" y="2892827"/>
            <a:ext cx="4054416" cy="3036498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31.12.20</a:t>
            </a:r>
          </a:p>
          <a:p>
            <a:pPr algn="ctr"/>
            <a:r>
              <a:rPr lang="ru-RU" dirty="0"/>
              <a:t>  сформировано 5 кружков НТИ в ЛГТУ</a:t>
            </a:r>
          </a:p>
        </p:txBody>
      </p:sp>
      <p:sp>
        <p:nvSpPr>
          <p:cNvPr id="11" name="Пятиугольник 10"/>
          <p:cNvSpPr/>
          <p:nvPr/>
        </p:nvSpPr>
        <p:spPr>
          <a:xfrm>
            <a:off x="5003322" y="2892827"/>
            <a:ext cx="4502988" cy="30364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01.06.2021 </a:t>
            </a:r>
          </a:p>
          <a:p>
            <a:pPr algn="ctr"/>
            <a:r>
              <a:rPr lang="ru-RU" dirty="0"/>
              <a:t>начало реализации проекта в вузах Липецкой области</a:t>
            </a:r>
          </a:p>
        </p:txBody>
      </p:sp>
      <p:sp>
        <p:nvSpPr>
          <p:cNvPr id="12" name="Пятиугольник 11"/>
          <p:cNvSpPr/>
          <p:nvPr/>
        </p:nvSpPr>
        <p:spPr>
          <a:xfrm>
            <a:off x="9506309" y="2892827"/>
            <a:ext cx="4986068" cy="30364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31.12.2021 </a:t>
            </a:r>
          </a:p>
          <a:p>
            <a:pPr algn="ctr"/>
            <a:r>
              <a:rPr lang="ru-RU" dirty="0"/>
              <a:t>начало реализации проекта в масштабах России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14492377" y="2892827"/>
            <a:ext cx="4710023" cy="30364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31.12.2022 </a:t>
            </a:r>
          </a:p>
          <a:p>
            <a:pPr algn="ctr"/>
            <a:r>
              <a:rPr lang="ru-RU" dirty="0"/>
              <a:t>поток проектов и проектных команд из 200 региональных вузов</a:t>
            </a:r>
          </a:p>
        </p:txBody>
      </p:sp>
    </p:spTree>
    <p:extLst>
      <p:ext uri="{BB962C8B-B14F-4D97-AF65-F5344CB8AC3E}">
        <p14:creationId xmlns:p14="http://schemas.microsoft.com/office/powerpoint/2010/main" val="4011512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25CDFCA-C01A-DC44-98CD-6931701324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17088"/>
            <a:ext cx="8802145" cy="1993755"/>
          </a:xfrm>
        </p:spPr>
        <p:txBody>
          <a:bodyPr>
            <a:noAutofit/>
          </a:bodyPr>
          <a:lstStyle/>
          <a:p>
            <a:pPr algn="ctr"/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внимание!</a:t>
            </a:r>
            <a:br>
              <a:rPr lang="ru-RU" b="0" dirty="0"/>
            </a:br>
            <a:br>
              <a:rPr lang="ru-RU" b="0" dirty="0"/>
            </a:br>
            <a:endParaRPr lang="ru-RU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CDED60-4759-FA49-9811-1CED333C3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1713" y="6585136"/>
            <a:ext cx="8802145" cy="199375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r>
              <a:rPr lang="ru-RU" sz="2400" dirty="0" err="1"/>
              <a:t>Кузенков</a:t>
            </a:r>
            <a:r>
              <a:rPr lang="ru-RU" sz="2400" dirty="0"/>
              <a:t> Сергей Евгеньевич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br>
              <a:rPr lang="ru-RU" sz="2400" dirty="0"/>
            </a:br>
            <a:r>
              <a:rPr lang="ru-RU" sz="2400" dirty="0"/>
              <a:t>Липецкий государственный технический университет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r>
              <a:rPr lang="en-US" sz="2400" dirty="0"/>
              <a:t>email: </a:t>
            </a:r>
            <a:r>
              <a:rPr lang="en-US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kuzenkov_se@stu.lipetsk.ru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62626"/>
              </a:buClr>
              <a:buSzPts val="1600"/>
            </a:pPr>
            <a:r>
              <a:rPr lang="ru-RU" sz="2400" dirty="0"/>
              <a:t>тел.</a:t>
            </a:r>
            <a:r>
              <a:rPr lang="en-US" sz="2400" dirty="0"/>
              <a:t>:</a:t>
            </a:r>
            <a:r>
              <a:rPr lang="ru-RU" sz="2400" dirty="0"/>
              <a:t>   </a:t>
            </a:r>
            <a:r>
              <a:rPr lang="ru-RU" sz="2400" u="sng" dirty="0"/>
              <a:t>+7 (903) 699-96-39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3085C3-0110-994F-9240-7AD8B5862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29" y="6585135"/>
            <a:ext cx="1993755" cy="199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437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</TotalTime>
  <Words>381</Words>
  <Application>Microsoft Macintosh PowerPoint</Application>
  <PresentationFormat>Произвольный</PresentationFormat>
  <Paragraphs>54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Calibri</vt:lpstr>
      <vt:lpstr>Тема Office</vt:lpstr>
      <vt:lpstr>СТУДЕНЧЕСКОЕ ОБЩЕСТВО НАУЧНЫХ ЭКСПЕРИМЕНТАТОРОВ И ТВОРЦОВ НАЦИОНАЛЬНОЙ ТЕХНОЛОГИЧЕСКОЙ ИНИЦИАТИВЫ (СОНЭТ НТИ)*  * Составная часть мета-идеи Форума «Право студента на освоение 25% программы в виде персональной траектории»   </vt:lpstr>
      <vt:lpstr>ЦЕЛЬ ПРОЕКТА</vt:lpstr>
      <vt:lpstr>ИДЕЯ ПРОЕКТА</vt:lpstr>
      <vt:lpstr>УНИКАЛЬНОСТЬ ПРОЕКТА</vt:lpstr>
      <vt:lpstr>ОЖИДАЕМЫЕ РЕЗУЛЬТАТЫ</vt:lpstr>
      <vt:lpstr>ПЛАНЫ НА 2021 ГОД И РЕСУРСЫ </vt:lpstr>
      <vt:lpstr>Спасибо за внимание!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Зачем человеку будущего искусственный интеллект</dc:title>
  <dc:creator>Георгий Буассонад</dc:creator>
  <cp:lastModifiedBy>Сергей Кузенков</cp:lastModifiedBy>
  <cp:revision>114</cp:revision>
  <cp:lastPrinted>2020-11-10T10:45:33Z</cp:lastPrinted>
  <dcterms:created xsi:type="dcterms:W3CDTF">2020-11-10T06:13:32Z</dcterms:created>
  <dcterms:modified xsi:type="dcterms:W3CDTF">2020-12-05T08:42:07Z</dcterms:modified>
</cp:coreProperties>
</file>