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Quattrocento Sans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2F57769-4EFD-4C48-8F77-D1860947BAC0}">
          <p14:sldIdLst>
            <p14:sldId id="256"/>
            <p14:sldId id="257"/>
          </p14:sldIdLst>
        </p14:section>
        <p14:section name="Section 1" id="{37E28280-54C5-4E9B-8E81-B187F7682C80}">
          <p14:sldIdLst/>
        </p14:section>
        <p14:section name="Section 2" id="{1216F065-D663-49F7-BBCF-1C3AD1D015DE}">
          <p14:sldIdLst>
            <p14:sldId id="258"/>
            <p14:sldId id="259"/>
          </p14:sldIdLst>
        </p14:section>
        <p14:section name="Section 3" id="{FD1E6B44-63E4-4285-A079-29EC5D274920}">
          <p14:sldIdLst>
            <p14:sldId id="268"/>
            <p14:sldId id="269"/>
            <p14:sldId id="270"/>
          </p14:sldIdLst>
        </p14:section>
        <p14:section name="Раздел без заголовка" id="{B24F81E5-B6CB-4412-9A76-32D98EDDD6DC}">
          <p14:sldIdLst>
            <p14:sldId id="263"/>
            <p14:sldId id="264"/>
            <p14:sldId id="265"/>
          </p14:sldIdLst>
        </p14:section>
        <p14:section name="End" id="{BCC6559D-F8A6-48F0-93A4-1FD32EBA1E86}">
          <p14:sldIdLst>
            <p14:sldId id="266"/>
            <p14:sldId id="267"/>
          </p14:sldIdLst>
        </p14:section>
      </p14:section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gNxayn1EUDkX7yLGHs/RNfgb+q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274" y="11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" name="Google Shape;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" name="Google Shape;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" name="Google Shape;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" name="Google Shape;5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" name="Google Shape;6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de-DE" alt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B0AD530B-8EC8-4709-B322-33BDFA1ED3DA}" type="slidenum">
              <a:rPr lang="de-DE" altLang="de-DE" smtClean="0"/>
              <a:t>4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6352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de-DE" alt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B0AD530B-8EC8-4709-B322-33BDFA1ED3DA}" type="slidenum">
              <a:rPr lang="de-DE" altLang="de-DE" smtClean="0"/>
              <a:t>5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45307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de-DE" alt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B0AD530B-8EC8-4709-B322-33BDFA1ED3DA}" type="slidenum">
              <a:rPr lang="de-DE" altLang="de-DE" smtClean="0"/>
              <a:t>6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235490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7"/>
          <p:cNvSpPr txBox="1">
            <a:spLocks noGrp="1"/>
          </p:cNvSpPr>
          <p:nvPr>
            <p:ph type="title"/>
          </p:nvPr>
        </p:nvSpPr>
        <p:spPr>
          <a:xfrm>
            <a:off x="868680" y="384048"/>
            <a:ext cx="10744200" cy="86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body" idx="1"/>
          </p:nvPr>
        </p:nvSpPr>
        <p:spPr>
          <a:xfrm>
            <a:off x="868680" y="1399032"/>
            <a:ext cx="10744200" cy="4928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​"/>
              <a:defRPr/>
            </a:lvl1pPr>
            <a:lvl2pPr marL="914400" lvl="1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1800"/>
              <a:buChar char="​"/>
              <a:defRPr/>
            </a:lvl2pPr>
            <a:lvl3pPr marL="1371600" lvl="2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  <a:defRPr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  <a:defRPr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  <a:defRPr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68680" y="384048"/>
            <a:ext cx="10744200" cy="86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868680" y="384048"/>
            <a:ext cx="10744200" cy="86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Quattrocento Sans"/>
              <a:buNone/>
              <a:defRPr sz="3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868680" y="1399032"/>
            <a:ext cx="10744200" cy="4928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​"/>
              <a:defRPr sz="2400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​"/>
              <a:defRPr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-"/>
              <a:defRPr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-"/>
              <a:defRPr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-"/>
              <a:defRPr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-"/>
              <a:defRPr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-"/>
              <a:defRPr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pic>
        <p:nvPicPr>
          <p:cNvPr id="12" name="Google Shape;1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09789" y="384048"/>
            <a:ext cx="711200" cy="6163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4">
          <p15:clr>
            <a:srgbClr val="C35EA4"/>
          </p15:clr>
        </p15:guide>
        <p15:guide id="2" pos="7328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1.png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2.xml"/><Relationship Id="rId7" Type="http://schemas.openxmlformats.org/officeDocument/2006/relationships/image" Target="../media/image16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.xml"/><Relationship Id="rId7" Type="http://schemas.openxmlformats.org/officeDocument/2006/relationships/image" Target="../media/image16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6.xml"/><Relationship Id="rId7" Type="http://schemas.openxmlformats.org/officeDocument/2006/relationships/image" Target="../media/image16.e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18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"/>
          <p:cNvSpPr txBox="1"/>
          <p:nvPr/>
        </p:nvSpPr>
        <p:spPr>
          <a:xfrm>
            <a:off x="721350" y="2337450"/>
            <a:ext cx="10749300" cy="28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lang="ru-RU" sz="7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VRExtreme</a:t>
            </a:r>
            <a:endParaRPr sz="71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500" b="0" i="0" u="none" strike="noStrike" cap="none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Разработка и внедрение платформы виртуальной реальности для обучения и тренировок в экстремальных условиях.</a:t>
            </a:r>
            <a:endParaRPr sz="3500" b="0" i="0" u="none" strike="noStrike" cap="none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1" indent="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5000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Арсанов Адам Русланович</a:t>
            </a:r>
            <a:endParaRPr sz="5000" b="0" i="0" u="none" strike="noStrike" cap="none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10833100" y="215900"/>
            <a:ext cx="1066800" cy="1054200"/>
          </a:xfrm>
          <a:prstGeom prst="rect">
            <a:avLst/>
          </a:prstGeom>
          <a:solidFill>
            <a:srgbClr val="1A1D24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5" name="Google Shape;2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350" y="528638"/>
            <a:ext cx="1422000" cy="6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1350" y="1251875"/>
            <a:ext cx="192405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59100" y="562025"/>
            <a:ext cx="7429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94950" y="562025"/>
            <a:ext cx="4381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50025" y="528638"/>
            <a:ext cx="523875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830800" y="561975"/>
            <a:ext cx="4381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599900" y="704850"/>
            <a:ext cx="11049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00150" y="519163"/>
            <a:ext cx="523875" cy="5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 txBox="1">
            <a:spLocks noGrp="1"/>
          </p:cNvSpPr>
          <p:nvPr>
            <p:ph type="title"/>
          </p:nvPr>
        </p:nvSpPr>
        <p:spPr>
          <a:xfrm>
            <a:off x="868680" y="361366"/>
            <a:ext cx="10744200" cy="86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Quattrocento Sans"/>
              <a:buNone/>
            </a:pPr>
            <a:r>
              <a:rPr lang="ru-RU" sz="4000"/>
              <a:t>Содержание</a:t>
            </a:r>
            <a:endParaRPr sz="4000"/>
          </a:p>
        </p:txBody>
      </p:sp>
      <p:sp>
        <p:nvSpPr>
          <p:cNvPr id="39" name="Google Shape;39;p2"/>
          <p:cNvSpPr/>
          <p:nvPr/>
        </p:nvSpPr>
        <p:spPr>
          <a:xfrm>
            <a:off x="9671515" y="116572"/>
            <a:ext cx="131078" cy="131078"/>
          </a:xfrm>
          <a:prstGeom prst="rect">
            <a:avLst/>
          </a:prstGeom>
          <a:solidFill>
            <a:srgbClr val="DD71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10082132" y="116572"/>
            <a:ext cx="131078" cy="131078"/>
          </a:xfrm>
          <a:prstGeom prst="rect">
            <a:avLst/>
          </a:prstGeom>
          <a:solidFill>
            <a:srgbClr val="016D9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10903366" y="116572"/>
            <a:ext cx="131078" cy="131078"/>
          </a:xfrm>
          <a:prstGeom prst="rect">
            <a:avLst/>
          </a:prstGeom>
          <a:solidFill>
            <a:srgbClr val="646E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11313983" y="116572"/>
            <a:ext cx="131078" cy="131078"/>
          </a:xfrm>
          <a:prstGeom prst="rect">
            <a:avLst/>
          </a:prstGeom>
          <a:solidFill>
            <a:srgbClr val="CB22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11724598" y="116572"/>
            <a:ext cx="131078" cy="131078"/>
          </a:xfrm>
          <a:prstGeom prst="rect">
            <a:avLst/>
          </a:prstGeom>
          <a:solidFill>
            <a:srgbClr val="079B8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10492749" y="116572"/>
            <a:ext cx="131078" cy="1310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" name="Google Shape;45;p2"/>
          <p:cNvSpPr txBox="1"/>
          <p:nvPr/>
        </p:nvSpPr>
        <p:spPr>
          <a:xfrm>
            <a:off x="868680" y="1940294"/>
            <a:ext cx="1861313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Цель и основные задачи</a:t>
            </a:r>
            <a:endParaRPr sz="1600" b="0" i="0" u="none" strike="noStrike" cap="none" dirty="0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0" name="Google Shape;50;p2"/>
          <p:cNvSpPr txBox="1"/>
          <p:nvPr/>
        </p:nvSpPr>
        <p:spPr>
          <a:xfrm>
            <a:off x="8207965" y="2063444"/>
            <a:ext cx="2927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Рынок и перспективы</a:t>
            </a:r>
            <a:endParaRPr sz="1600" b="0" i="0" u="none" strike="noStrike" cap="none" dirty="0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10911661" y="340538"/>
            <a:ext cx="1066800" cy="1054100"/>
          </a:xfrm>
          <a:prstGeom prst="rect">
            <a:avLst/>
          </a:prstGeom>
          <a:solidFill>
            <a:srgbClr val="1A1D24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" name="Google Shape;52;p2"/>
          <p:cNvSpPr txBox="1"/>
          <p:nvPr/>
        </p:nvSpPr>
        <p:spPr>
          <a:xfrm>
            <a:off x="4884606" y="2045212"/>
            <a:ext cx="173676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Продукт проекта</a:t>
            </a:r>
            <a:endParaRPr sz="1600" b="0" i="0" u="none" strike="noStrike" cap="none" dirty="0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" name="Google Shape;53;p2"/>
          <p:cNvSpPr txBox="1"/>
          <p:nvPr/>
        </p:nvSpPr>
        <p:spPr>
          <a:xfrm>
            <a:off x="4466551" y="4404962"/>
            <a:ext cx="2606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План реализации проекта</a:t>
            </a:r>
            <a:endParaRPr sz="1600" b="0" i="0" u="none" strike="noStrike" cap="none" dirty="0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Ссылка на слайд 4">
                <a:extLst>
                  <a:ext uri="{FF2B5EF4-FFF2-40B4-BE49-F238E27FC236}">
                    <a16:creationId xmlns:a16="http://schemas.microsoft.com/office/drawing/2014/main" id="{A4216AB2-20A5-4520-979B-E27486B52DA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46574721"/>
                  </p:ext>
                </p:extLst>
              </p:nvPr>
            </p:nvGraphicFramePr>
            <p:xfrm>
              <a:off x="447032" y="2571750"/>
              <a:ext cx="3048000" cy="1714500"/>
            </p:xfrm>
            <a:graphic>
              <a:graphicData uri="http://schemas.microsoft.com/office/powerpoint/2016/slidezoom">
                <pslz:sldZm>
                  <pslz:sldZmObj sldId="258" cId="0">
                    <pslz:zmPr id="{69D34374-F934-40B8-AB9A-69F4857A3ED1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Ссылка на слайд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A4216AB2-20A5-4520-979B-E27486B52DA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7032" y="257175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ez="http://schemas.microsoft.com/office/powerpoint/2016/sectionzoom" Requires="psez">
          <p:graphicFrame>
            <p:nvGraphicFramePr>
              <p:cNvPr id="9" name="Ссылка на раздел 8">
                <a:extLst>
                  <a:ext uri="{FF2B5EF4-FFF2-40B4-BE49-F238E27FC236}">
                    <a16:creationId xmlns:a16="http://schemas.microsoft.com/office/drawing/2014/main" id="{45FA0E8F-5DA1-4D23-BEA8-EF17D37A58C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35537056"/>
                  </p:ext>
                </p:extLst>
              </p:nvPr>
            </p:nvGraphicFramePr>
            <p:xfrm>
              <a:off x="4228990" y="2559590"/>
              <a:ext cx="3048000" cy="1714500"/>
            </p:xfrm>
            <a:graphic>
              <a:graphicData uri="http://schemas.microsoft.com/office/powerpoint/2016/sectionzoom">
                <psez:sectionZm>
                  <psez:sectionZmObj sectionId="{FD1E6B44-63E4-4285-A079-29EC5D274920}">
                    <psez:zmPr id="{099A24B4-C1AD-4609-A26B-3600172C2BE7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>
          <p:pic>
            <p:nvPicPr>
              <p:cNvPr id="9" name="Ссылка на раздел 8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5FA0E8F-5DA1-4D23-BEA8-EF17D37A58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28990" y="255959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1" name="Ссылка на слайд 10">
                <a:extLst>
                  <a:ext uri="{FF2B5EF4-FFF2-40B4-BE49-F238E27FC236}">
                    <a16:creationId xmlns:a16="http://schemas.microsoft.com/office/drawing/2014/main" id="{7CF40A51-4EF0-41BC-AB35-737067B2C89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66696362"/>
                  </p:ext>
                </p:extLst>
              </p:nvPr>
            </p:nvGraphicFramePr>
            <p:xfrm>
              <a:off x="7863661" y="2545427"/>
              <a:ext cx="3048000" cy="1714500"/>
            </p:xfrm>
            <a:graphic>
              <a:graphicData uri="http://schemas.microsoft.com/office/powerpoint/2016/slidezoom">
                <pslz:sldZm>
                  <pslz:sldZmObj sldId="263" cId="0">
                    <pslz:zmPr id="{E58DA578-5666-494B-A65D-C91B55B489EC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1" name="Ссылка на слайд 10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7CF40A51-4EF0-41BC-AB35-737067B2C8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63661" y="2545427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3" name="Ссылка на слайд 12">
                <a:extLst>
                  <a:ext uri="{FF2B5EF4-FFF2-40B4-BE49-F238E27FC236}">
                    <a16:creationId xmlns:a16="http://schemas.microsoft.com/office/drawing/2014/main" id="{34A1D638-A88B-4FDC-8B6C-EE5D16716F1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49403162"/>
                  </p:ext>
                </p:extLst>
              </p:nvPr>
            </p:nvGraphicFramePr>
            <p:xfrm>
              <a:off x="4245751" y="4782134"/>
              <a:ext cx="3048000" cy="1714500"/>
            </p:xfrm>
            <a:graphic>
              <a:graphicData uri="http://schemas.microsoft.com/office/powerpoint/2016/slidezoom">
                <pslz:sldZm>
                  <pslz:sldZmObj sldId="265" cId="0">
                    <pslz:zmPr id="{AA75E4D8-94A6-4373-9F5F-8EC6191B243D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3" name="Ссылка на слайд 12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34A1D638-A88B-4FDC-8B6C-EE5D16716F1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45751" y="4782134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"/>
          <p:cNvSpPr/>
          <p:nvPr/>
        </p:nvSpPr>
        <p:spPr>
          <a:xfrm>
            <a:off x="10833100" y="215900"/>
            <a:ext cx="1066800" cy="1054100"/>
          </a:xfrm>
          <a:prstGeom prst="rect">
            <a:avLst/>
          </a:prstGeom>
          <a:solidFill>
            <a:srgbClr val="1A1D24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7353421" y="742950"/>
            <a:ext cx="542070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1" name="Google Shape;61;p3"/>
          <p:cNvSpPr txBox="1"/>
          <p:nvPr/>
        </p:nvSpPr>
        <p:spPr>
          <a:xfrm>
            <a:off x="483100" y="215900"/>
            <a:ext cx="57330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 dirty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Цель и основные задачи</a:t>
            </a:r>
            <a:endParaRPr sz="4000" b="0" i="0" u="none" strike="noStrike" cap="none" dirty="0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2" name="Google Shape;62;p3"/>
          <p:cNvSpPr txBox="1"/>
          <p:nvPr/>
        </p:nvSpPr>
        <p:spPr>
          <a:xfrm>
            <a:off x="483100" y="1134950"/>
            <a:ext cx="6003000" cy="4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Основная цель:</a:t>
            </a: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Разработка и внедрение инновационной образовательной платформы виртуальной реальности для обучения и тренировок в экстремальных условиях.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Задачи: </a:t>
            </a:r>
            <a:endParaRPr sz="26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Создать реалистичную и безопасную виртуальную среду для тренировок специалистов в высокорискованных профессиях.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Повысить качество и эффективность обучения за счет </a:t>
            </a:r>
            <a:r>
              <a:rPr lang="ru-RU" sz="2000" b="0" i="0" u="none" strike="noStrike" cap="none" dirty="0" err="1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иммерсивного</a:t>
            </a: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VR-опыта.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Уменьшить риски и улучшить подготовленность персонала к реальным чрезвычайным ситуациям.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63" name="Google Shape;6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2825" y="0"/>
            <a:ext cx="3918840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"/>
          <p:cNvSpPr txBox="1"/>
          <p:nvPr/>
        </p:nvSpPr>
        <p:spPr>
          <a:xfrm>
            <a:off x="510000" y="210000"/>
            <a:ext cx="10368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Решаемые проблемы</a:t>
            </a:r>
            <a:endParaRPr sz="4000" b="0" i="0" u="none" strike="noStrike" cap="none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0" name="Google Shape;70;p4"/>
          <p:cNvSpPr txBox="1"/>
          <p:nvPr/>
        </p:nvSpPr>
        <p:spPr>
          <a:xfrm>
            <a:off x="510000" y="1010400"/>
            <a:ext cx="7542000" cy="52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Недостаточная практическая подготовка:</a:t>
            </a:r>
            <a:endParaRPr sz="26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Ограниченные возможности для практического обучения в реальных условиях.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Высокие Риски при Обучении:</a:t>
            </a:r>
            <a:endParaRPr sz="26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Существующие методы тренировок могут подвергать учащихся риску.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Недостаток Ресурсов:</a:t>
            </a:r>
            <a:r>
              <a:rPr lang="ru-RU" sz="26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26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Ограниченные ресурсы для создания разнообразных обучающих сценариев.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Высокие Затраты:</a:t>
            </a:r>
            <a:r>
              <a:rPr lang="ru-RU" sz="2000" b="1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2000" b="1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Традиционные методы обучения часто требуют значительных затрат.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Нехватка Индивидуализации: </a:t>
            </a:r>
            <a:endParaRPr sz="2600" b="1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Отсутствие возможности адаптировать обучение под конкретные нужды и уровни навыков.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71" name="Google Shape;7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3125" y="0"/>
            <a:ext cx="3918871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B414BE1-A1FD-4E35-A269-876F637B66D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think-cell Slide" r:id="rId6" imgW="344" imgH="344" progId="TCLayout.ActiveDocument.1">
                  <p:embed/>
                </p:oleObj>
              </mc:Choice>
              <mc:Fallback>
                <p:oleObj name="think-cell Slide" r:id="rId6" imgW="344" imgH="34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B414BE1-A1FD-4E35-A269-876F637B66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D71590B-2C43-48AA-A658-23ED991032C7}"/>
              </a:ext>
            </a:extLst>
          </p:cNvPr>
          <p:cNvSpPr/>
          <p:nvPr/>
        </p:nvSpPr>
        <p:spPr>
          <a:xfrm>
            <a:off x="7561942" y="0"/>
            <a:ext cx="463005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de-DE" altLang="de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CE5E58-F806-443A-840F-4982B48917A1}"/>
              </a:ext>
            </a:extLst>
          </p:cNvPr>
          <p:cNvSpPr/>
          <p:nvPr/>
        </p:nvSpPr>
        <p:spPr>
          <a:xfrm>
            <a:off x="-4736845" y="0"/>
            <a:ext cx="4630057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de-DE" altLang="de-DE"/>
          </a:p>
        </p:txBody>
      </p:sp>
      <p:sp>
        <p:nvSpPr>
          <p:cNvPr id="14" name="Google Shape;78;p5">
            <a:extLst>
              <a:ext uri="{FF2B5EF4-FFF2-40B4-BE49-F238E27FC236}">
                <a16:creationId xmlns:a16="http://schemas.microsoft.com/office/drawing/2014/main" id="{FF1DEC1C-683B-4708-AD6F-200689D85DB6}"/>
              </a:ext>
            </a:extLst>
          </p:cNvPr>
          <p:cNvSpPr txBox="1"/>
          <p:nvPr/>
        </p:nvSpPr>
        <p:spPr>
          <a:xfrm>
            <a:off x="595214" y="206928"/>
            <a:ext cx="5124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 dirty="0">
                <a:solidFill>
                  <a:srgbClr val="0A5F7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Продукт проекта</a:t>
            </a:r>
            <a:endParaRPr sz="4000" b="0" i="0" u="none" strike="noStrike" cap="none" dirty="0">
              <a:solidFill>
                <a:srgbClr val="0A5F74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" name="Google Shape;79;p5">
            <a:extLst>
              <a:ext uri="{FF2B5EF4-FFF2-40B4-BE49-F238E27FC236}">
                <a16:creationId xmlns:a16="http://schemas.microsoft.com/office/drawing/2014/main" id="{1BFD9F9B-CB78-4C59-8FCF-2A3FFC789DCB}"/>
              </a:ext>
            </a:extLst>
          </p:cNvPr>
          <p:cNvSpPr txBox="1"/>
          <p:nvPr/>
        </p:nvSpPr>
        <p:spPr>
          <a:xfrm>
            <a:off x="129314" y="912530"/>
            <a:ext cx="60561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Наш продукт - это передовая образовательная платформа, созданная для предоставления реалистичного, безопасного и глубоко погружающего опыта обучения специалистов, работающих в экстремальных условиях. Разработана с использованием последних достижений в области VR технологий и искусственного интеллекта.</a:t>
            </a:r>
            <a:endParaRPr sz="2000" b="0" i="0" u="none" strike="noStrike" cap="none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Рассмотрим ключевые функции и преимущества нашей платформы, которые делают ее незаменимым инструментом для обучения и подготовки</a:t>
            </a:r>
            <a:endParaRPr sz="2000" b="0" i="0" u="none" strike="noStrike" cap="none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80;p5">
            <a:extLst>
              <a:ext uri="{FF2B5EF4-FFF2-40B4-BE49-F238E27FC236}">
                <a16:creationId xmlns:a16="http://schemas.microsoft.com/office/drawing/2014/main" id="{FF24BE13-2E85-48EB-A9BC-34CB62D4D75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96000" y="822523"/>
            <a:ext cx="4441500" cy="4441500"/>
          </a:xfrm>
          <a:prstGeom prst="ellipse">
            <a:avLst/>
          </a:prstGeom>
          <a:noFill/>
          <a:ln w="222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12700" dir="2700000" sy="-23000" kx="-800400" algn="bl" rotWithShape="0">
              <a:srgbClr val="000000">
                <a:alpha val="20000"/>
              </a:srgbClr>
            </a:outerShdw>
          </a:effectLst>
        </p:spPr>
      </p:pic>
      <p:sp>
        <p:nvSpPr>
          <p:cNvPr id="24" name="Google Shape;81;p5">
            <a:extLst>
              <a:ext uri="{FF2B5EF4-FFF2-40B4-BE49-F238E27FC236}">
                <a16:creationId xmlns:a16="http://schemas.microsoft.com/office/drawing/2014/main" id="{8BC80219-5F69-4ACE-9AD1-AA763C627A13}"/>
              </a:ext>
            </a:extLst>
          </p:cNvPr>
          <p:cNvSpPr/>
          <p:nvPr/>
        </p:nvSpPr>
        <p:spPr>
          <a:xfrm>
            <a:off x="595215" y="5809130"/>
            <a:ext cx="228600" cy="228600"/>
          </a:xfrm>
          <a:prstGeom prst="ellipse">
            <a:avLst/>
          </a:prstGeom>
          <a:solidFill>
            <a:srgbClr val="0A5F7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" name="Google Shape;82;p5">
            <a:extLst>
              <a:ext uri="{FF2B5EF4-FFF2-40B4-BE49-F238E27FC236}">
                <a16:creationId xmlns:a16="http://schemas.microsoft.com/office/drawing/2014/main" id="{713BA818-F4F3-4BDD-AF83-EBBCF523A379}"/>
              </a:ext>
            </a:extLst>
          </p:cNvPr>
          <p:cNvSpPr/>
          <p:nvPr/>
        </p:nvSpPr>
        <p:spPr>
          <a:xfrm>
            <a:off x="946342" y="58091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" name="Google Shape;83;p5">
            <a:extLst>
              <a:ext uri="{FF2B5EF4-FFF2-40B4-BE49-F238E27FC236}">
                <a16:creationId xmlns:a16="http://schemas.microsoft.com/office/drawing/2014/main" id="{5C691201-E14F-4D72-B3F1-1646A825DD3A}"/>
              </a:ext>
            </a:extLst>
          </p:cNvPr>
          <p:cNvSpPr/>
          <p:nvPr/>
        </p:nvSpPr>
        <p:spPr>
          <a:xfrm>
            <a:off x="1297469" y="58091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" name="Google Shape;84;p5">
            <a:extLst>
              <a:ext uri="{FF2B5EF4-FFF2-40B4-BE49-F238E27FC236}">
                <a16:creationId xmlns:a16="http://schemas.microsoft.com/office/drawing/2014/main" id="{536A4ED8-8E05-4CD6-A07D-0078BBAA0F8E}"/>
              </a:ext>
            </a:extLst>
          </p:cNvPr>
          <p:cNvSpPr/>
          <p:nvPr/>
        </p:nvSpPr>
        <p:spPr>
          <a:xfrm>
            <a:off x="1648596" y="58091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" name="Google Shape;85;p5">
            <a:extLst>
              <a:ext uri="{FF2B5EF4-FFF2-40B4-BE49-F238E27FC236}">
                <a16:creationId xmlns:a16="http://schemas.microsoft.com/office/drawing/2014/main" id="{B0089757-A4EA-4893-BA0A-906534E14714}"/>
              </a:ext>
            </a:extLst>
          </p:cNvPr>
          <p:cNvSpPr/>
          <p:nvPr/>
        </p:nvSpPr>
        <p:spPr>
          <a:xfrm>
            <a:off x="1999722" y="58091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3" name="Google Shape;99;p6">
            <a:extLst>
              <a:ext uri="{FF2B5EF4-FFF2-40B4-BE49-F238E27FC236}">
                <a16:creationId xmlns:a16="http://schemas.microsoft.com/office/drawing/2014/main" id="{D57457BA-40E9-426E-8176-87CB79CC9FB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7664750" y="682123"/>
            <a:ext cx="4581900" cy="4581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12700" dir="8100000" sy="-23000" kx="800400" algn="br" rotWithShape="0">
              <a:srgbClr val="000000">
                <a:alpha val="20000"/>
              </a:srgbClr>
            </a:outerShdw>
          </a:effec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257447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B414BE1-A1FD-4E35-A269-876F637B66D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think-cell Slide" r:id="rId6" imgW="344" imgH="344" progId="TCLayout.ActiveDocument.1">
                  <p:embed/>
                </p:oleObj>
              </mc:Choice>
              <mc:Fallback>
                <p:oleObj name="think-cell Slide" r:id="rId6" imgW="344" imgH="34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B414BE1-A1FD-4E35-A269-876F637B66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C82ED0F6-80F0-48FE-AAEF-C8FBAA758E53}"/>
              </a:ext>
            </a:extLst>
          </p:cNvPr>
          <p:cNvSpPr/>
          <p:nvPr/>
        </p:nvSpPr>
        <p:spPr>
          <a:xfrm>
            <a:off x="12268457" y="0"/>
            <a:ext cx="4630057" cy="690789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71590B-2C43-48AA-A658-23ED991032C7}"/>
              </a:ext>
            </a:extLst>
          </p:cNvPr>
          <p:cNvSpPr/>
          <p:nvPr/>
        </p:nvSpPr>
        <p:spPr>
          <a:xfrm>
            <a:off x="0" y="0"/>
            <a:ext cx="4630057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de-DE" altLang="de-DE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323F064-E367-4904-A6C8-1228A04E2050}"/>
              </a:ext>
            </a:extLst>
          </p:cNvPr>
          <p:cNvSpPr/>
          <p:nvPr/>
        </p:nvSpPr>
        <p:spPr>
          <a:xfrm>
            <a:off x="10833100" y="215900"/>
            <a:ext cx="1066800" cy="1054100"/>
          </a:xfrm>
          <a:prstGeom prst="rect">
            <a:avLst/>
          </a:prstGeom>
          <a:solidFill>
            <a:srgbClr val="1A1D2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" tIns="73152" rIns="73152" bIns="73152" numCol="1" rtlCol="0" anchor="ctr"/>
          <a:lstStyle/>
          <a:p>
            <a:pPr algn="ctr"/>
            <a:endParaRPr lang="ru-RU" sz="1000" kern="0" dirty="0" err="1">
              <a:solidFill>
                <a:schemeClr val="tx1"/>
              </a:solidFill>
            </a:endParaRPr>
          </a:p>
        </p:txBody>
      </p:sp>
      <p:pic>
        <p:nvPicPr>
          <p:cNvPr id="16" name="Google Shape;99;p6">
            <a:extLst>
              <a:ext uri="{FF2B5EF4-FFF2-40B4-BE49-F238E27FC236}">
                <a16:creationId xmlns:a16="http://schemas.microsoft.com/office/drawing/2014/main" id="{4083357F-3B10-4F74-9640-CECF8C91E02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0143" y="820269"/>
            <a:ext cx="4581900" cy="4581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12700" dir="8100000" sy="-23000" kx="800400" algn="br" rotWithShape="0">
              <a:srgbClr val="000000">
                <a:alpha val="20000"/>
              </a:srgbClr>
            </a:outerShdw>
          </a:effectLst>
        </p:spPr>
      </p:pic>
      <p:sp>
        <p:nvSpPr>
          <p:cNvPr id="23" name="Google Shape;92;p6">
            <a:extLst>
              <a:ext uri="{FF2B5EF4-FFF2-40B4-BE49-F238E27FC236}">
                <a16:creationId xmlns:a16="http://schemas.microsoft.com/office/drawing/2014/main" id="{63439404-3547-42B5-98CE-6738151B64AD}"/>
              </a:ext>
            </a:extLst>
          </p:cNvPr>
          <p:cNvSpPr txBox="1"/>
          <p:nvPr/>
        </p:nvSpPr>
        <p:spPr>
          <a:xfrm>
            <a:off x="5421214" y="215893"/>
            <a:ext cx="4366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FBC53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Ключевые функции</a:t>
            </a:r>
            <a:endParaRPr sz="2800" b="0" i="0" u="none" strike="noStrike" cap="none">
              <a:solidFill>
                <a:srgbClr val="FBC53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" name="Google Shape;93;p6">
            <a:extLst>
              <a:ext uri="{FF2B5EF4-FFF2-40B4-BE49-F238E27FC236}">
                <a16:creationId xmlns:a16="http://schemas.microsoft.com/office/drawing/2014/main" id="{3A6C6851-58AA-4FE7-BFA2-D922D89C7CA8}"/>
              </a:ext>
            </a:extLst>
          </p:cNvPr>
          <p:cNvSpPr txBox="1"/>
          <p:nvPr/>
        </p:nvSpPr>
        <p:spPr>
          <a:xfrm>
            <a:off x="5421217" y="831494"/>
            <a:ext cx="6526500" cy="46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Реалистичное Погружение:</a:t>
            </a:r>
            <a:endParaRPr sz="2600" b="0" i="0" u="none" strike="noStrike" cap="none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Полное погружение в виртуальные сценарии, максимально приближенные к реальным условиям.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Интерактивные Учебные Модули:</a:t>
            </a:r>
            <a:endParaRPr sz="26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Динамические учебные модули, позволяющие пользователям активно взаимодействовать с виртуальной средой.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Персонализация с ИИ: </a:t>
            </a:r>
            <a:endParaRPr sz="2600" b="0" i="0" u="none" strike="noStrike" cap="none" dirty="0">
              <a:solidFill>
                <a:schemeClr val="l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Аналитика и отчетность для отслеживания прогресса и эффективности обучения.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 dirty="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Модульность и Гибкость: </a:t>
            </a:r>
            <a:endParaRPr sz="2600" b="0" i="0" u="none" strike="noStrike" cap="none" dirty="0">
              <a:solidFill>
                <a:schemeClr val="l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Модульная структура платформы позволяет легко добавлять или изменять сценарии обучения.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" name="Google Shape;94;p6">
            <a:extLst>
              <a:ext uri="{FF2B5EF4-FFF2-40B4-BE49-F238E27FC236}">
                <a16:creationId xmlns:a16="http://schemas.microsoft.com/office/drawing/2014/main" id="{335BB273-B688-4EA8-B6CB-0963A08A6CB3}"/>
              </a:ext>
            </a:extLst>
          </p:cNvPr>
          <p:cNvSpPr/>
          <p:nvPr/>
        </p:nvSpPr>
        <p:spPr>
          <a:xfrm>
            <a:off x="5421215" y="58091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" name="Google Shape;95;p6">
            <a:extLst>
              <a:ext uri="{FF2B5EF4-FFF2-40B4-BE49-F238E27FC236}">
                <a16:creationId xmlns:a16="http://schemas.microsoft.com/office/drawing/2014/main" id="{935333CF-C933-4B86-946C-7CAEA9E9BE6C}"/>
              </a:ext>
            </a:extLst>
          </p:cNvPr>
          <p:cNvSpPr/>
          <p:nvPr/>
        </p:nvSpPr>
        <p:spPr>
          <a:xfrm>
            <a:off x="5772342" y="5809130"/>
            <a:ext cx="228600" cy="2286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" name="Google Shape;96;p6">
            <a:extLst>
              <a:ext uri="{FF2B5EF4-FFF2-40B4-BE49-F238E27FC236}">
                <a16:creationId xmlns:a16="http://schemas.microsoft.com/office/drawing/2014/main" id="{8124F9FE-4F55-41A5-88FA-F54C701B4DB1}"/>
              </a:ext>
            </a:extLst>
          </p:cNvPr>
          <p:cNvSpPr/>
          <p:nvPr/>
        </p:nvSpPr>
        <p:spPr>
          <a:xfrm>
            <a:off x="6123469" y="58091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" name="Google Shape;97;p6">
            <a:extLst>
              <a:ext uri="{FF2B5EF4-FFF2-40B4-BE49-F238E27FC236}">
                <a16:creationId xmlns:a16="http://schemas.microsoft.com/office/drawing/2014/main" id="{4BE334A0-9570-474B-B3A1-21BE48D35225}"/>
              </a:ext>
            </a:extLst>
          </p:cNvPr>
          <p:cNvSpPr/>
          <p:nvPr/>
        </p:nvSpPr>
        <p:spPr>
          <a:xfrm>
            <a:off x="6474596" y="58091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" name="Google Shape;98;p6">
            <a:extLst>
              <a:ext uri="{FF2B5EF4-FFF2-40B4-BE49-F238E27FC236}">
                <a16:creationId xmlns:a16="http://schemas.microsoft.com/office/drawing/2014/main" id="{E45BA1B0-2481-4713-A21F-7904C22BE568}"/>
              </a:ext>
            </a:extLst>
          </p:cNvPr>
          <p:cNvSpPr/>
          <p:nvPr/>
        </p:nvSpPr>
        <p:spPr>
          <a:xfrm>
            <a:off x="6825722" y="58091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0" name="Google Shape;80;p5">
            <a:extLst>
              <a:ext uri="{FF2B5EF4-FFF2-40B4-BE49-F238E27FC236}">
                <a16:creationId xmlns:a16="http://schemas.microsoft.com/office/drawing/2014/main" id="{693EFB0C-8629-4255-B0C5-27CB8A598BE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672535" y="820269"/>
            <a:ext cx="4441500" cy="4441500"/>
          </a:xfrm>
          <a:prstGeom prst="ellipse">
            <a:avLst/>
          </a:prstGeom>
          <a:noFill/>
          <a:ln w="222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12700" dir="2700000" sy="-23000" kx="-800400" algn="bl" rotWithShape="0">
              <a:srgbClr val="000000">
                <a:alpha val="20000"/>
              </a:srgbClr>
            </a:outerShdw>
          </a:effec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952709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B414BE1-A1FD-4E35-A269-876F637B66D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think-cell Slide" r:id="rId6" imgW="344" imgH="344" progId="TCLayout.ActiveDocument.1">
                  <p:embed/>
                </p:oleObj>
              </mc:Choice>
              <mc:Fallback>
                <p:oleObj name="think-cell Slide" r:id="rId6" imgW="344" imgH="34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B414BE1-A1FD-4E35-A269-876F637B66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C82ED0F6-80F0-48FE-AAEF-C8FBAA758E53}"/>
              </a:ext>
            </a:extLst>
          </p:cNvPr>
          <p:cNvSpPr/>
          <p:nvPr/>
        </p:nvSpPr>
        <p:spPr>
          <a:xfrm>
            <a:off x="12268457" y="0"/>
            <a:ext cx="4630057" cy="690789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71590B-2C43-48AA-A658-23ED991032C7}"/>
              </a:ext>
            </a:extLst>
          </p:cNvPr>
          <p:cNvSpPr/>
          <p:nvPr/>
        </p:nvSpPr>
        <p:spPr>
          <a:xfrm>
            <a:off x="0" y="0"/>
            <a:ext cx="4630057" cy="6858000"/>
          </a:xfrm>
          <a:prstGeom prst="rect">
            <a:avLst/>
          </a:prstGeom>
          <a:solidFill>
            <a:srgbClr val="A8D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de-DE" altLang="de-D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77203D-3153-48DC-8594-E6178C5E299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212" r="19786"/>
          <a:stretch/>
        </p:blipFill>
        <p:spPr>
          <a:xfrm>
            <a:off x="12778016" y="1683656"/>
            <a:ext cx="4441372" cy="4441372"/>
          </a:xfrm>
          <a:prstGeom prst="ellipse">
            <a:avLst/>
          </a:prstGeom>
          <a:ln w="22225">
            <a:solidFill>
              <a:schemeClr val="bg2"/>
            </a:solidFill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B503A71-8A4D-43BF-BE74-3BAF3A1D04FB}"/>
              </a:ext>
            </a:extLst>
          </p:cNvPr>
          <p:cNvSpPr/>
          <p:nvPr/>
        </p:nvSpPr>
        <p:spPr>
          <a:xfrm>
            <a:off x="10905804" y="80539"/>
            <a:ext cx="1066800" cy="1054100"/>
          </a:xfrm>
          <a:prstGeom prst="rect">
            <a:avLst/>
          </a:prstGeom>
          <a:solidFill>
            <a:srgbClr val="1A1D2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" tIns="73152" rIns="73152" bIns="73152" numCol="1" rtlCol="0" anchor="ctr"/>
          <a:lstStyle/>
          <a:p>
            <a:pPr algn="ctr"/>
            <a:endParaRPr lang="ru-RU" sz="1000" kern="0" dirty="0" err="1">
              <a:solidFill>
                <a:schemeClr val="tx1"/>
              </a:solidFill>
            </a:endParaRPr>
          </a:p>
        </p:txBody>
      </p:sp>
      <p:sp>
        <p:nvSpPr>
          <p:cNvPr id="16" name="Google Shape;107;p7">
            <a:extLst>
              <a:ext uri="{FF2B5EF4-FFF2-40B4-BE49-F238E27FC236}">
                <a16:creationId xmlns:a16="http://schemas.microsoft.com/office/drawing/2014/main" id="{C44BE3F2-1EE7-4604-9E63-FEA1A5486035}"/>
              </a:ext>
            </a:extLst>
          </p:cNvPr>
          <p:cNvSpPr txBox="1"/>
          <p:nvPr/>
        </p:nvSpPr>
        <p:spPr>
          <a:xfrm>
            <a:off x="5421226" y="80550"/>
            <a:ext cx="39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 dirty="0">
                <a:solidFill>
                  <a:srgbClr val="079B8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Преимущества</a:t>
            </a:r>
            <a:endParaRPr sz="4000" b="0" i="0" u="none" strike="noStrike" cap="none" dirty="0">
              <a:solidFill>
                <a:srgbClr val="079B84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" name="Google Shape;108;p7">
            <a:extLst>
              <a:ext uri="{FF2B5EF4-FFF2-40B4-BE49-F238E27FC236}">
                <a16:creationId xmlns:a16="http://schemas.microsoft.com/office/drawing/2014/main" id="{DBD7FBCC-71CD-4144-8830-AC2E5D3E21A4}"/>
              </a:ext>
            </a:extLst>
          </p:cNvPr>
          <p:cNvSpPr/>
          <p:nvPr/>
        </p:nvSpPr>
        <p:spPr>
          <a:xfrm>
            <a:off x="5421215" y="61250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" name="Google Shape;109;p7">
            <a:extLst>
              <a:ext uri="{FF2B5EF4-FFF2-40B4-BE49-F238E27FC236}">
                <a16:creationId xmlns:a16="http://schemas.microsoft.com/office/drawing/2014/main" id="{5D3A72A5-0D60-41F0-8279-F747E763AAF4}"/>
              </a:ext>
            </a:extLst>
          </p:cNvPr>
          <p:cNvSpPr/>
          <p:nvPr/>
        </p:nvSpPr>
        <p:spPr>
          <a:xfrm>
            <a:off x="5772342" y="61250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" name="Google Shape;110;p7">
            <a:extLst>
              <a:ext uri="{FF2B5EF4-FFF2-40B4-BE49-F238E27FC236}">
                <a16:creationId xmlns:a16="http://schemas.microsoft.com/office/drawing/2014/main" id="{25D4B07F-345B-4D7E-AA22-630C3CCE66B7}"/>
              </a:ext>
            </a:extLst>
          </p:cNvPr>
          <p:cNvSpPr/>
          <p:nvPr/>
        </p:nvSpPr>
        <p:spPr>
          <a:xfrm>
            <a:off x="6123469" y="6125030"/>
            <a:ext cx="228600" cy="228600"/>
          </a:xfrm>
          <a:prstGeom prst="ellipse">
            <a:avLst/>
          </a:prstGeom>
          <a:solidFill>
            <a:srgbClr val="079B8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" name="Google Shape;111;p7">
            <a:extLst>
              <a:ext uri="{FF2B5EF4-FFF2-40B4-BE49-F238E27FC236}">
                <a16:creationId xmlns:a16="http://schemas.microsoft.com/office/drawing/2014/main" id="{D60CA239-4EFA-4332-A82A-4D38A713170F}"/>
              </a:ext>
            </a:extLst>
          </p:cNvPr>
          <p:cNvSpPr/>
          <p:nvPr/>
        </p:nvSpPr>
        <p:spPr>
          <a:xfrm>
            <a:off x="6474596" y="61250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" name="Google Shape;112;p7">
            <a:extLst>
              <a:ext uri="{FF2B5EF4-FFF2-40B4-BE49-F238E27FC236}">
                <a16:creationId xmlns:a16="http://schemas.microsoft.com/office/drawing/2014/main" id="{F6F984F2-9B88-4A1B-A5E1-C40C5C917B33}"/>
              </a:ext>
            </a:extLst>
          </p:cNvPr>
          <p:cNvSpPr/>
          <p:nvPr/>
        </p:nvSpPr>
        <p:spPr>
          <a:xfrm>
            <a:off x="6825722" y="6125030"/>
            <a:ext cx="228600" cy="228600"/>
          </a:xfrm>
          <a:prstGeom prst="ellipse">
            <a:avLst/>
          </a:prstGeom>
          <a:solidFill>
            <a:srgbClr val="474F6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9" name="Google Shape;113;p7">
            <a:extLst>
              <a:ext uri="{FF2B5EF4-FFF2-40B4-BE49-F238E27FC236}">
                <a16:creationId xmlns:a16="http://schemas.microsoft.com/office/drawing/2014/main" id="{EED25C34-344E-4071-A767-64D72221427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4433" y="1011739"/>
            <a:ext cx="4441500" cy="44415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12700" dir="8100000" sy="-23000" kx="800400" algn="br" rotWithShape="0">
              <a:srgbClr val="000000">
                <a:alpha val="20000"/>
              </a:srgbClr>
            </a:outerShdw>
          </a:effectLst>
        </p:spPr>
      </p:pic>
      <p:sp>
        <p:nvSpPr>
          <p:cNvPr id="30" name="Google Shape;115;p7">
            <a:extLst>
              <a:ext uri="{FF2B5EF4-FFF2-40B4-BE49-F238E27FC236}">
                <a16:creationId xmlns:a16="http://schemas.microsoft.com/office/drawing/2014/main" id="{380DCEC1-0AB8-4167-A3BD-60FC8E82F6F9}"/>
              </a:ext>
            </a:extLst>
          </p:cNvPr>
          <p:cNvSpPr txBox="1"/>
          <p:nvPr/>
        </p:nvSpPr>
        <p:spPr>
          <a:xfrm>
            <a:off x="5313875" y="696150"/>
            <a:ext cx="6658800" cy="553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Безопасное Обучение в Экстремальных Условиях:</a:t>
            </a:r>
            <a:endParaRPr sz="2400" b="0" i="0" u="none" strike="noStrike" cap="none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Обеспечивает полное погружение в рискованные сценарии без реального риска для здоровья и жизни.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Повышение Эффективности Обучения: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Интерактивные и реалистичные симуляции способствуют глубокому усвоению материала и развитию навыков.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Гибкость и Масштабируемость:</a:t>
            </a:r>
            <a:endParaRPr sz="2400" b="0" i="0" u="none" strike="noStrike" cap="none" dirty="0">
              <a:solidFill>
                <a:schemeClr val="l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Платформа легко адаптируется под различные профессиональные потребности и сценарии, от пожарной безопасности до медицинских тренировок.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Долгосрочное Влияние на Безопасность и Готовность:</a:t>
            </a:r>
            <a:endParaRPr sz="2400" b="0" i="0" u="none" strike="noStrike" cap="none" dirty="0">
              <a:solidFill>
                <a:schemeClr val="l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Quattrocento Sans"/>
              <a:buChar char="-"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Подготовка специалистов с использованием VR-технологий ведет к снижению реальных инцидентов и повышению готовности к чрезвычайным ситуациям.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1" name="Google Shape;99;p6">
            <a:extLst>
              <a:ext uri="{FF2B5EF4-FFF2-40B4-BE49-F238E27FC236}">
                <a16:creationId xmlns:a16="http://schemas.microsoft.com/office/drawing/2014/main" id="{D3BF1434-079F-4207-820A-EE8AF949A230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715780" y="1613392"/>
            <a:ext cx="4581900" cy="4581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12700" dir="8100000" sy="-23000" kx="800400" algn="br" rotWithShape="0">
              <a:srgbClr val="000000">
                <a:alpha val="20000"/>
              </a:srgbClr>
            </a:outerShdw>
          </a:effec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622429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9"/>
          <p:cNvGrpSpPr/>
          <p:nvPr/>
        </p:nvGrpSpPr>
        <p:grpSpPr>
          <a:xfrm>
            <a:off x="492000" y="215900"/>
            <a:ext cx="6191825" cy="7080700"/>
            <a:chOff x="717626" y="1663700"/>
            <a:chExt cx="3278700" cy="7080700"/>
          </a:xfrm>
        </p:grpSpPr>
        <p:sp>
          <p:nvSpPr>
            <p:cNvPr id="121" name="Google Shape;121;p9"/>
            <p:cNvSpPr txBox="1"/>
            <p:nvPr/>
          </p:nvSpPr>
          <p:spPr>
            <a:xfrm>
              <a:off x="717626" y="2371800"/>
              <a:ext cx="3278700" cy="637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ru-RU" sz="2500" b="0" i="0" u="none" strike="noStrike" cap="none" dirty="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Текущее Состояние Рынка: </a:t>
              </a:r>
              <a:endParaRPr sz="25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CCCC"/>
                </a:buClr>
                <a:buSzPts val="2000"/>
                <a:buFont typeface="Quattrocento Sans"/>
                <a:buChar char="-"/>
              </a:pPr>
              <a:r>
                <a:rPr lang="ru-RU" sz="2000" b="0" i="0" u="none" strike="noStrike" cap="none" dirty="0">
                  <a:solidFill>
                    <a:srgbClr val="CCCCCC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Быстрый рост сектора VR в образовании. </a:t>
              </a:r>
              <a:endParaRPr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ru-RU" sz="2500" b="0" i="0" u="none" strike="noStrike" cap="none" dirty="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Ключевые Драйверы Рынка: </a:t>
              </a:r>
              <a:endParaRPr sz="25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CCCC"/>
                </a:buClr>
                <a:buSzPts val="2000"/>
                <a:buFont typeface="Quattrocento Sans"/>
                <a:buChar char="-"/>
              </a:pPr>
              <a:r>
                <a:rPr lang="ru-RU" sz="2000" b="0" i="0" u="none" strike="noStrike" cap="none" dirty="0">
                  <a:solidFill>
                    <a:srgbClr val="CCCCCC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Увеличение спроса на инновационные образовательные технологии.</a:t>
              </a:r>
              <a:endParaRPr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CCCC"/>
                </a:buClr>
                <a:buSzPts val="2000"/>
                <a:buFont typeface="Quattrocento Sans"/>
                <a:buChar char="-"/>
              </a:pPr>
              <a:r>
                <a:rPr lang="ru-RU" sz="2000" b="0" i="0" u="none" strike="noStrike" cap="none" dirty="0">
                  <a:solidFill>
                    <a:srgbClr val="CCCCCC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Растущая потребность в обучении для экстремальных ситуаций. </a:t>
              </a:r>
              <a:endParaRPr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ru-RU" sz="2500" b="0" i="0" u="none" strike="noStrike" cap="none" dirty="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Возможности для Нашего Продукта: </a:t>
              </a:r>
              <a:endParaRPr sz="25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CCCC"/>
                </a:buClr>
                <a:buSzPts val="2000"/>
                <a:buFont typeface="Quattrocento Sans"/>
                <a:buChar char="-"/>
              </a:pPr>
              <a:r>
                <a:rPr lang="ru-RU" sz="2000" b="0" i="0" u="none" strike="noStrike" cap="none" dirty="0">
                  <a:solidFill>
                    <a:srgbClr val="CCCCCC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Высокий потенциал в сферах гражданской обороны, медицины, промышленности.</a:t>
              </a:r>
              <a:endParaRPr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CCCC"/>
                </a:buClr>
                <a:buSzPts val="2000"/>
                <a:buFont typeface="Quattrocento Sans"/>
                <a:buChar char="-"/>
              </a:pPr>
              <a:r>
                <a:rPr lang="ru-RU" sz="2000" b="0" i="0" u="none" strike="noStrike" cap="none" dirty="0">
                  <a:solidFill>
                    <a:srgbClr val="CCCCCC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Уникальность подхода VR в решении текущих образовательных вызовов. </a:t>
              </a:r>
              <a:endParaRPr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ru-RU" sz="2500" b="0" i="0" u="none" strike="noStrike" cap="none" dirty="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Путь к Успеху: </a:t>
              </a:r>
              <a:endParaRPr sz="25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CCCC"/>
                </a:buClr>
                <a:buSzPts val="2000"/>
                <a:buFont typeface="Quattrocento Sans"/>
                <a:buChar char="-"/>
              </a:pPr>
              <a:r>
                <a:rPr lang="ru-RU" sz="2000" b="0" i="0" u="none" strike="noStrike" cap="none" dirty="0">
                  <a:solidFill>
                    <a:srgbClr val="CCCCCC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Проникновение на рынки с высокими требованиями к качеству обучения. </a:t>
              </a:r>
              <a:endParaRPr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CCCC"/>
                </a:buClr>
                <a:buSzPts val="2000"/>
                <a:buFont typeface="Quattrocento Sans"/>
                <a:buChar char="-"/>
              </a:pPr>
              <a:r>
                <a:rPr lang="ru-RU" sz="2000" b="0" i="0" u="none" strike="noStrike" cap="none" dirty="0">
                  <a:solidFill>
                    <a:srgbClr val="CCCCCC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Развитие партнерств с ключевыми отраслевыми игроками и учебными заведениями.</a:t>
              </a:r>
              <a:endParaRPr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2" name="Google Shape;122;p9"/>
            <p:cNvSpPr txBox="1"/>
            <p:nvPr/>
          </p:nvSpPr>
          <p:spPr>
            <a:xfrm>
              <a:off x="717630" y="1663700"/>
              <a:ext cx="28257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None/>
              </a:pPr>
              <a:r>
                <a:rPr lang="ru-RU" sz="3900" b="0" i="0" u="none" strike="noStrike" cap="none">
                  <a:solidFill>
                    <a:schemeClr val="accen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Рынок и Перспективы</a:t>
              </a:r>
              <a:endParaRPr sz="3900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23" name="Google Shape;123;p9"/>
          <p:cNvSpPr/>
          <p:nvPr/>
        </p:nvSpPr>
        <p:spPr>
          <a:xfrm>
            <a:off x="10833100" y="215900"/>
            <a:ext cx="1066800" cy="1054100"/>
          </a:xfrm>
          <a:prstGeom prst="rect">
            <a:avLst/>
          </a:prstGeom>
          <a:solidFill>
            <a:srgbClr val="1A1D24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 t="2308" b="2307"/>
          <a:stretch/>
        </p:blipFill>
        <p:spPr>
          <a:xfrm>
            <a:off x="7241124" y="1270000"/>
            <a:ext cx="3821614" cy="3645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over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0"/>
          <p:cNvGrpSpPr/>
          <p:nvPr/>
        </p:nvGrpSpPr>
        <p:grpSpPr>
          <a:xfrm>
            <a:off x="572395" y="215900"/>
            <a:ext cx="7135180" cy="5948800"/>
            <a:chOff x="914400" y="1663700"/>
            <a:chExt cx="2825702" cy="5948800"/>
          </a:xfrm>
        </p:grpSpPr>
        <p:sp>
          <p:nvSpPr>
            <p:cNvPr id="130" name="Google Shape;130;p10"/>
            <p:cNvSpPr txBox="1"/>
            <p:nvPr/>
          </p:nvSpPr>
          <p:spPr>
            <a:xfrm>
              <a:off x="914402" y="2359800"/>
              <a:ext cx="2825700" cy="525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marR="0" lvl="0" indent="-3873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00"/>
                <a:buFont typeface="Quattrocento Sans"/>
                <a:buAutoNum type="arabicPeriod"/>
              </a:pPr>
              <a:r>
                <a:rPr lang="ru-RU" sz="2500" b="0" i="0" u="none" strike="noStrike" cap="none" dirty="0">
                  <a:solidFill>
                    <a:srgbClr val="FFFFF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Пожарные и спасательные службы. </a:t>
              </a:r>
              <a:endParaRPr sz="25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873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00"/>
                <a:buFont typeface="Quattrocento Sans"/>
                <a:buAutoNum type="arabicPeriod"/>
              </a:pPr>
              <a:r>
                <a:rPr lang="ru-RU" sz="2500" b="0" i="0" u="none" strike="noStrike" cap="none" dirty="0">
                  <a:solidFill>
                    <a:srgbClr val="FFFFF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Военные подразделения. </a:t>
              </a:r>
              <a:endParaRPr sz="25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873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00"/>
                <a:buFont typeface="Quattrocento Sans"/>
                <a:buAutoNum type="arabicPeriod"/>
              </a:pPr>
              <a:r>
                <a:rPr lang="ru-RU" sz="2500" b="0" i="0" u="none" strike="noStrike" cap="none" dirty="0">
                  <a:solidFill>
                    <a:srgbClr val="FFFFF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Медицинские учреждения (больницы, скорая помощь). </a:t>
              </a:r>
              <a:endParaRPr sz="25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873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00"/>
                <a:buFont typeface="Quattrocento Sans"/>
                <a:buAutoNum type="arabicPeriod"/>
              </a:pPr>
              <a:r>
                <a:rPr lang="ru-RU" sz="2500" b="0" i="0" u="none" strike="noStrike" cap="none" dirty="0">
                  <a:solidFill>
                    <a:srgbClr val="FFFFF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Промышленные предприятия (например, на нефтяных платформах, в горнодобывающей промышленности). </a:t>
              </a:r>
              <a:endParaRPr sz="25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873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00"/>
                <a:buFont typeface="Quattrocento Sans"/>
                <a:buAutoNum type="arabicPeriod"/>
              </a:pPr>
              <a:r>
                <a:rPr lang="ru-RU" sz="2500" b="0" i="0" u="none" strike="noStrike" cap="none" dirty="0">
                  <a:solidFill>
                    <a:srgbClr val="FFFFF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Образовательные учреждения (университеты, технические колледжи). </a:t>
              </a:r>
              <a:endParaRPr sz="25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873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00"/>
                <a:buFont typeface="Quattrocento Sans"/>
                <a:buAutoNum type="arabicPeriod"/>
              </a:pPr>
              <a:r>
                <a:rPr lang="ru-RU" sz="2500" b="0" i="0" u="none" strike="noStrike" cap="none" dirty="0">
                  <a:solidFill>
                    <a:srgbClr val="FFFFF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Государственные и муниципальные органы.</a:t>
              </a:r>
              <a:endParaRPr sz="25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marL="457200" marR="0" lvl="0" indent="-3873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00"/>
                <a:buFont typeface="Quattrocento Sans"/>
                <a:buAutoNum type="arabicPeriod"/>
              </a:pPr>
              <a:r>
                <a:rPr lang="ru-RU" sz="2500" b="0" i="0" u="none" strike="noStrike" cap="none" dirty="0">
                  <a:solidFill>
                    <a:srgbClr val="FFFFF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Частные компании, специализирующиеся на корпоративном обучении.</a:t>
              </a:r>
              <a:endParaRPr sz="25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1" name="Google Shape;131;p10"/>
            <p:cNvSpPr txBox="1"/>
            <p:nvPr/>
          </p:nvSpPr>
          <p:spPr>
            <a:xfrm>
              <a:off x="914400" y="1663700"/>
              <a:ext cx="28257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ru-RU" sz="4000" b="0" i="0" u="none" strike="noStrike" cap="none">
                  <a:solidFill>
                    <a:schemeClr val="accen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Основные группы потребителей</a:t>
              </a:r>
              <a:endPara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" name="Google Shape;132;p10"/>
          <p:cNvSpPr/>
          <p:nvPr/>
        </p:nvSpPr>
        <p:spPr>
          <a:xfrm>
            <a:off x="10833100" y="215900"/>
            <a:ext cx="1066800" cy="1054100"/>
          </a:xfrm>
          <a:prstGeom prst="rect">
            <a:avLst/>
          </a:prstGeom>
          <a:solidFill>
            <a:srgbClr val="1A1D24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33" name="Google Shape;133;p10"/>
          <p:cNvPicPr preferRelativeResize="0"/>
          <p:nvPr/>
        </p:nvPicPr>
        <p:blipFill rotWithShape="1">
          <a:blip r:embed="rId3">
            <a:alphaModFix/>
          </a:blip>
          <a:srcRect l="21861" r="21866"/>
          <a:stretch/>
        </p:blipFill>
        <p:spPr>
          <a:xfrm>
            <a:off x="7931354" y="667499"/>
            <a:ext cx="3181353" cy="5653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/>
          <p:cNvSpPr txBox="1"/>
          <p:nvPr/>
        </p:nvSpPr>
        <p:spPr>
          <a:xfrm>
            <a:off x="417026" y="250525"/>
            <a:ext cx="11483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План реализации проекта</a:t>
            </a:r>
            <a:endParaRPr sz="4000" b="0" i="0" u="none" strike="noStrike" cap="none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9" name="Google Shape;139;p11"/>
          <p:cNvSpPr/>
          <p:nvPr/>
        </p:nvSpPr>
        <p:spPr>
          <a:xfrm>
            <a:off x="10833100" y="215900"/>
            <a:ext cx="1066800" cy="1054100"/>
          </a:xfrm>
          <a:prstGeom prst="rect">
            <a:avLst/>
          </a:prstGeom>
          <a:solidFill>
            <a:srgbClr val="1A1D24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0" name="Google Shape;140;p11"/>
          <p:cNvSpPr txBox="1"/>
          <p:nvPr/>
        </p:nvSpPr>
        <p:spPr>
          <a:xfrm>
            <a:off x="420000" y="894000"/>
            <a:ext cx="3870000" cy="45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Этапы разработки: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-  Исследование и Разработка:</a:t>
            </a: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Фокус на разработке прототипа, тестировании пользовательского интерфейса и взаимодействия. 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- </a:t>
            </a:r>
            <a:r>
              <a:rPr lang="ru-RU" sz="20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Тестирование и Оптимизация: </a:t>
            </a: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Пилотное тестирование с ограниченной аудиторией, сбор обратной связи, улучшение продукта. 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- Подготовка к Запуску:</a:t>
            </a: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Финальные улучшения и подготовка маркетинговых материалов</a:t>
            </a: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1" name="Google Shape;141;p11"/>
          <p:cNvSpPr txBox="1"/>
          <p:nvPr/>
        </p:nvSpPr>
        <p:spPr>
          <a:xfrm>
            <a:off x="4360975" y="946950"/>
            <a:ext cx="3595200" cy="44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Внедрение и Масштабирование: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-  Запуск Продукта: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Официальный запуск продукта, начало маркетинговых и продажных активностей.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- </a:t>
            </a:r>
            <a:r>
              <a:rPr lang="ru-RU" sz="20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Масштабирование:</a:t>
            </a:r>
            <a:endParaRPr sz="20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Расширение рынков, добавление новых функций, адаптация к потребностям пользователей.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2" name="Google Shape;142;p11"/>
          <p:cNvSpPr txBox="1"/>
          <p:nvPr/>
        </p:nvSpPr>
        <p:spPr>
          <a:xfrm>
            <a:off x="7956175" y="999900"/>
            <a:ext cx="3870000" cy="44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Ожидаемые Результаты: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-  </a:t>
            </a:r>
            <a:r>
              <a:rPr lang="ru-RU" sz="2000" b="0" i="0" u="none" strike="noStrike" cap="none" dirty="0" err="1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Короткосрочные</a:t>
            </a:r>
            <a:r>
              <a:rPr lang="ru-RU" sz="20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: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Успешный запуск продукта, положительные отзывы первых пользователей, установление начальной пользовательской базы.</a:t>
            </a:r>
            <a:endParaRPr sz="2000" b="0" i="0" u="none" strike="noStrike" cap="none" dirty="0">
              <a:solidFill>
                <a:srgbClr val="CC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- </a:t>
            </a:r>
            <a:r>
              <a:rPr lang="ru-RU" sz="20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Долгосрочные:</a:t>
            </a:r>
            <a:endParaRPr sz="20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CC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Расширение на новые рынки, устойчивое увеличение пользовательской базы, постоянное улучшение продукта с учетом обратной связи.</a:t>
            </a:r>
            <a:endParaRPr sz="24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33" y="1058801"/>
            <a:ext cx="1542600" cy="1542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9" name="Google Shape;149;p12"/>
          <p:cNvSpPr/>
          <p:nvPr/>
        </p:nvSpPr>
        <p:spPr>
          <a:xfrm>
            <a:off x="10922000" y="215900"/>
            <a:ext cx="977900" cy="967244"/>
          </a:xfrm>
          <a:prstGeom prst="rect">
            <a:avLst/>
          </a:prstGeom>
          <a:solidFill>
            <a:srgbClr val="1A1D24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0" name="Google Shape;150;p12"/>
          <p:cNvSpPr txBox="1"/>
          <p:nvPr/>
        </p:nvSpPr>
        <p:spPr>
          <a:xfrm>
            <a:off x="-541421" y="289299"/>
            <a:ext cx="1219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-RU" sz="38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Команда Проекта</a:t>
            </a:r>
            <a:endParaRPr sz="3800" b="0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1" name="Google Shape;151;p12"/>
          <p:cNvSpPr txBox="1"/>
          <p:nvPr/>
        </p:nvSpPr>
        <p:spPr>
          <a:xfrm>
            <a:off x="2236574" y="1506849"/>
            <a:ext cx="9588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 dirty="0" err="1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Чергизбиев</a:t>
            </a:r>
            <a:r>
              <a:rPr lang="ru-RU" sz="3000" b="0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Магомед </a:t>
            </a:r>
            <a:r>
              <a:rPr lang="ru-RU" sz="3000" b="0" i="0" u="none" strike="noStrike" cap="none" dirty="0" err="1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Кориевич</a:t>
            </a:r>
            <a:endParaRPr sz="30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52" name="Google Shape;15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833" y="2878076"/>
            <a:ext cx="1542600" cy="1542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3" name="Google Shape;153;p12"/>
          <p:cNvSpPr txBox="1"/>
          <p:nvPr/>
        </p:nvSpPr>
        <p:spPr>
          <a:xfrm>
            <a:off x="2236574" y="3326124"/>
            <a:ext cx="9588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Арсанов Адам Русланович</a:t>
            </a:r>
            <a:endParaRPr sz="3000" b="0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54" name="Google Shape;15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6833" y="4697351"/>
            <a:ext cx="1542600" cy="1542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5" name="Google Shape;155;p12"/>
          <p:cNvSpPr txBox="1"/>
          <p:nvPr/>
        </p:nvSpPr>
        <p:spPr>
          <a:xfrm>
            <a:off x="2236574" y="5145399"/>
            <a:ext cx="9588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dirty="0" err="1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Илалдаев</a:t>
            </a:r>
            <a:r>
              <a:rPr lang="ru-RU" sz="3000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Саид-Магомед </a:t>
            </a:r>
            <a:r>
              <a:rPr lang="ru-RU" sz="3000" dirty="0" err="1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Ярариевич</a:t>
            </a:r>
            <a:endParaRPr sz="3000"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"/>
          <p:cNvSpPr/>
          <p:nvPr/>
        </p:nvSpPr>
        <p:spPr>
          <a:xfrm>
            <a:off x="10905804" y="80539"/>
            <a:ext cx="1066800" cy="1054200"/>
          </a:xfrm>
          <a:prstGeom prst="rect">
            <a:avLst/>
          </a:prstGeom>
          <a:solidFill>
            <a:srgbClr val="1A1D24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1" name="Google Shape;161;p14"/>
          <p:cNvSpPr txBox="1"/>
          <p:nvPr/>
        </p:nvSpPr>
        <p:spPr>
          <a:xfrm>
            <a:off x="2278050" y="3028800"/>
            <a:ext cx="7635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Спасибо за внимание!</a:t>
            </a:r>
            <a:endParaRPr sz="4000" b="0" i="0" u="none" strike="noStrike" cap="none">
              <a:solidFill>
                <a:schemeClr val="l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62" name="Google Shape;16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113" y="187743"/>
            <a:ext cx="1422000" cy="6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113" y="910980"/>
            <a:ext cx="192405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69652" y="281288"/>
            <a:ext cx="7429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05502" y="281288"/>
            <a:ext cx="4381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10709" y="247901"/>
            <a:ext cx="523875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91484" y="281238"/>
            <a:ext cx="4381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60584" y="424113"/>
            <a:ext cx="11049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560834" y="238426"/>
            <a:ext cx="523875" cy="5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Level up! PowerPoint">
  <a:themeElements>
    <a:clrScheme name="Level up! PowerPoint">
      <a:dk1>
        <a:srgbClr val="353B48"/>
      </a:dk1>
      <a:lt1>
        <a:srgbClr val="F5F6FA"/>
      </a:lt1>
      <a:dk2>
        <a:srgbClr val="1A1D24"/>
      </a:dk2>
      <a:lt2>
        <a:srgbClr val="FFFFFF"/>
      </a:lt2>
      <a:accent1>
        <a:srgbClr val="00A8FF"/>
      </a:accent1>
      <a:accent2>
        <a:srgbClr val="FBC531"/>
      </a:accent2>
      <a:accent3>
        <a:srgbClr val="4CD137"/>
      </a:accent3>
      <a:accent4>
        <a:srgbClr val="E84118"/>
      </a:accent4>
      <a:accent5>
        <a:srgbClr val="7F8FA1"/>
      </a:accent5>
      <a:accent6>
        <a:srgbClr val="273C75"/>
      </a:accent6>
      <a:hlink>
        <a:srgbClr val="5B5B5B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vel up! PowerPoint">
  <a:themeElements>
    <a:clrScheme name="Level up! PowerPoint">
      <a:dk1>
        <a:srgbClr val="353B48"/>
      </a:dk1>
      <a:lt1>
        <a:srgbClr val="F5F6FA"/>
      </a:lt1>
      <a:dk2>
        <a:srgbClr val="1A1D24"/>
      </a:dk2>
      <a:lt2>
        <a:srgbClr val="FFFFFF"/>
      </a:lt2>
      <a:accent1>
        <a:srgbClr val="00A8FF"/>
      </a:accent1>
      <a:accent2>
        <a:srgbClr val="FBC531"/>
      </a:accent2>
      <a:accent3>
        <a:srgbClr val="4CD137"/>
      </a:accent3>
      <a:accent4>
        <a:srgbClr val="E84118"/>
      </a:accent4>
      <a:accent5>
        <a:srgbClr val="7F8FA1"/>
      </a:accent5>
      <a:accent6>
        <a:srgbClr val="273C75"/>
      </a:accent6>
      <a:hlink>
        <a:srgbClr val="5B5B5B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639</Words>
  <Application>Microsoft Office PowerPoint</Application>
  <PresentationFormat>Широкоэкранный</PresentationFormat>
  <Paragraphs>100</Paragraphs>
  <Slides>12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Quattrocento Sans</vt:lpstr>
      <vt:lpstr>Arial</vt:lpstr>
      <vt:lpstr>Level up! PowerPoint</vt:lpstr>
      <vt:lpstr>think-cell Slide</vt:lpstr>
      <vt:lpstr>Презентация PowerPoint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Sandach, Martyna</dc:creator>
  <cp:lastModifiedBy>imfit</cp:lastModifiedBy>
  <cp:revision>7</cp:revision>
  <dcterms:created xsi:type="dcterms:W3CDTF">2018-05-09T07:34:30Z</dcterms:created>
  <dcterms:modified xsi:type="dcterms:W3CDTF">2023-11-23T09:37:17Z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MSOLanguageID">
    <vt:lpwstr>msoLanguageIDEnglishUS</vt:lpwstr>
  </property>
  <property fmtid="{D5CDD505-2E9C-101B-9397-08002B2CF9AE}" pid="3" name="ArticulateGUID">
    <vt:lpwstr>BF279434-19CC-4F2C-940F-B1DCEF3AD2ED</vt:lpwstr>
  </property>
  <property fmtid="{D5CDD505-2E9C-101B-9397-08002B2CF9AE}" pid="4" name="ArticulatePath">
    <vt:lpwstr>Create carousel effect with Morph - Template</vt:lpwstr>
  </property>
</Properties>
</file>