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2" r:id="rId4"/>
    <p:sldId id="259" r:id="rId5"/>
    <p:sldId id="274" r:id="rId6"/>
    <p:sldId id="275" r:id="rId7"/>
    <p:sldId id="276" r:id="rId8"/>
    <p:sldId id="260" r:id="rId9"/>
    <p:sldId id="258" r:id="rId10"/>
    <p:sldId id="27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4D0E"/>
    <a:srgbClr val="EECB86"/>
    <a:srgbClr val="E9BC61"/>
    <a:srgbClr val="D2951C"/>
    <a:srgbClr val="E4AC3A"/>
    <a:srgbClr val="1B334B"/>
    <a:srgbClr val="F05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32" autoAdjust="0"/>
  </p:normalViewPr>
  <p:slideViewPr>
    <p:cSldViewPr showGuides="1">
      <p:cViewPr varScale="1">
        <p:scale>
          <a:sx n="82" d="100"/>
          <a:sy n="82" d="100"/>
        </p:scale>
        <p:origin x="720" y="58"/>
      </p:cViewPr>
      <p:guideLst>
        <p:guide orient="horz" pos="28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90B00-AF3D-4ACD-ACDE-630330470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CFE79D-95E7-45EB-A00E-A13C20653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697993-D460-435C-9C74-7AAFDC03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5B198E-7C7E-4A35-A289-C7D7DCCBC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55F63B-D0AE-4916-943E-71629096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74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882B2-034B-4145-B484-AAA1AE8CC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D8F6E3-9820-406F-9F7D-BCD3D286F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31CFE-D3EB-4BCC-8C1F-B5DDF7BE7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389A23-67AB-42B8-B4A6-CD29D8C4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1C6045-8D36-40A1-9C6D-DE87FB64A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60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BA733B-B67F-4D0F-8770-03412A880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DDA85B-AADA-46ED-A5AA-D35A66798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05E36-6CBE-4FA4-96E5-C97C64198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D25396-54DE-492D-9359-B5E63574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3534F-0A7F-483E-8DA7-21E0E2249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41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A8576-22B7-495B-9176-BD790D97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0357B8-EB67-4372-88B4-88FCFF7EF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C497D8-0B03-4691-A215-F5362C364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62F708-3C4F-42A3-B17E-652DA52C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57200E-933C-4827-8F9D-FB5E96AEF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7BC222-F9DF-4207-B43E-B479B5367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5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33213-AAC6-4A1B-8698-2A85AC7A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417D5D-6E03-4713-8925-FDCABA4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C9B58B-7B36-4EED-BF73-CE412A409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D84CA64-D965-410A-A22A-95F39E31D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169F5F-0DFF-4F48-8341-6A2030A84D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018E87D-5DB1-4212-99CF-FEC09BE81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583665-14A3-443C-A678-21B4B04CE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BDED1F4-5815-43E8-8292-D644388C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8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13576-431C-4B09-BE4C-4EEF3B490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7EDF2B8-07FE-4363-894B-DDC16E10C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928BB28-F4BD-4C23-9A0A-C8721DED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742E95-FD50-4CB1-8087-8075551A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15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5E687E-9290-434A-B9E3-66F44D50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757BE17-C727-41FA-9CE8-470F79379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FFE86D-1A1C-46FE-ABEC-8D0D881A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89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76A1A-2738-4B63-8FB7-6FADAE40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AAE921-524E-4189-B3A7-56763160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627E12-8D6F-4DCA-A420-023E353B4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86BE03-035D-46A4-8C21-2563A2536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4DFDB8-B752-4066-9AA7-E4428B911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BBE450-BDAC-4239-BF11-4AD912A2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29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1647D-B164-4F72-A5EE-B230808B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8A3904-E15C-44A8-A376-F79C68BDA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B2AC89-146D-484D-BCEE-4426EC570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3BA88C-C8EB-41F4-9412-0F32B3933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8D5E48-2C13-4EE4-ADCD-A1D573E1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8E3DBC-1A08-44C9-84DA-15A2D7CEF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01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2B172-000B-4AE9-AB6C-5B3A15EC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97A070-81F1-4920-B6E3-7A700384A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4AD9D9-7CA8-4507-93AB-D51F261F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BBF06-5175-4DA7-8E90-D0468C3D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1FA7CD-CEF3-4053-9580-9D24A080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7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2463A7-BB92-4317-B3BC-98D90E4C4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5BDB53-8C9E-4BE4-81F4-E3B6D0001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203253-5F3A-4E78-A48F-32CB6177C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4384F7-722C-4DAE-B4AD-A52518B0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5C5AAC-521E-416A-8686-FA305A82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69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F1DB2C0F-AAB6-40B8-8680-1871B79DD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1675" y="0"/>
            <a:ext cx="6410325" cy="68579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297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B0B5ED3D-57DE-42ED-BE5C-F21A7B8CA5C6}"/>
              </a:ext>
            </a:extLst>
          </p:cNvPr>
          <p:cNvSpPr/>
          <p:nvPr userDrawn="1"/>
        </p:nvSpPr>
        <p:spPr>
          <a:xfrm>
            <a:off x="8211000" y="1809000"/>
            <a:ext cx="405000" cy="34989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B809083B-4451-4809-A466-A78693F9AD34}"/>
              </a:ext>
            </a:extLst>
          </p:cNvPr>
          <p:cNvSpPr/>
          <p:nvPr userDrawn="1"/>
        </p:nvSpPr>
        <p:spPr>
          <a:xfrm>
            <a:off x="6874669" y="4686300"/>
            <a:ext cx="578644" cy="469106"/>
          </a:xfrm>
          <a:custGeom>
            <a:avLst/>
            <a:gdLst>
              <a:gd name="connsiteX0" fmla="*/ 578644 w 578644"/>
              <a:gd name="connsiteY0" fmla="*/ 0 h 469106"/>
              <a:gd name="connsiteX1" fmla="*/ 0 w 578644"/>
              <a:gd name="connsiteY1" fmla="*/ 469106 h 469106"/>
              <a:gd name="connsiteX2" fmla="*/ 207169 w 578644"/>
              <a:gd name="connsiteY2" fmla="*/ 0 h 469106"/>
              <a:gd name="connsiteX3" fmla="*/ 578644 w 578644"/>
              <a:gd name="connsiteY3" fmla="*/ 0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44" h="469106">
                <a:moveTo>
                  <a:pt x="578644" y="0"/>
                </a:moveTo>
                <a:lnTo>
                  <a:pt x="0" y="469106"/>
                </a:lnTo>
                <a:lnTo>
                  <a:pt x="207169" y="0"/>
                </a:lnTo>
                <a:lnTo>
                  <a:pt x="57864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F1DB2C0F-AAB6-40B8-8680-1871B79DD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1675" y="0"/>
            <a:ext cx="6410325" cy="6857999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30BF555C-A518-4231-9DB5-B17F7DC97C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1238" y="2573338"/>
            <a:ext cx="6442075" cy="1646237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A69C7849-E468-4B41-9E10-71060F43909A}"/>
              </a:ext>
            </a:extLst>
          </p:cNvPr>
          <p:cNvSpPr/>
          <p:nvPr userDrawn="1"/>
        </p:nvSpPr>
        <p:spPr>
          <a:xfrm>
            <a:off x="0" y="-10104"/>
            <a:ext cx="9246000" cy="6868103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E258292F-5689-4D79-9096-85D06BA49B7B}"/>
              </a:ext>
            </a:extLst>
          </p:cNvPr>
          <p:cNvSpPr/>
          <p:nvPr userDrawn="1"/>
        </p:nvSpPr>
        <p:spPr>
          <a:xfrm>
            <a:off x="835155" y="2158894"/>
            <a:ext cx="7780845" cy="2530106"/>
          </a:xfrm>
          <a:custGeom>
            <a:avLst/>
            <a:gdLst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20089 w 7780845"/>
              <a:gd name="connsiteY2" fmla="*/ 2530106 h 2530106"/>
              <a:gd name="connsiteX3" fmla="*/ 0 w 7780845"/>
              <a:gd name="connsiteY3" fmla="*/ 2530106 h 253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0845" h="2530106">
                <a:moveTo>
                  <a:pt x="0" y="0"/>
                </a:moveTo>
                <a:lnTo>
                  <a:pt x="7780845" y="0"/>
                </a:lnTo>
                <a:lnTo>
                  <a:pt x="6620089" y="2530106"/>
                </a:lnTo>
                <a:lnTo>
                  <a:pt x="0" y="2530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956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7" y="370235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3429000"/>
            <a:ext cx="12192000" cy="3431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000" y="365125"/>
            <a:ext cx="5220737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6266" y="1309573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52985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4149000"/>
            <a:ext cx="8976000" cy="2711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65631" y="375112"/>
            <a:ext cx="5220737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43738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6861000" y="0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5184000"/>
            <a:ext cx="3531000" cy="1676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3699451"/>
            <a:ext cx="5758414" cy="25788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98726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800" y="3524662"/>
            <a:ext cx="5625000" cy="6688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0"/>
            <a:ext cx="5625000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504000"/>
            <a:ext cx="5758414" cy="57743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3800" y="437400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D6452CA5-8E82-4F87-9A80-16C5626D64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15125" y="145449"/>
            <a:ext cx="3640875" cy="292172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A946F59B-B261-4BD0-B083-6D6BBD963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125" y="145450"/>
            <a:ext cx="3640875" cy="292172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309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0" y="-2032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296" y="3429000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549000"/>
            <a:ext cx="5445000" cy="57293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775" y="4368338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7CD30468-55AD-4246-A300-DB7B0F0017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30600" y="234001"/>
            <a:ext cx="8325400" cy="279018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685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6861000" y="0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4681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4681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6000" y="375112"/>
            <a:ext cx="6299999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469414" y="4149000"/>
            <a:ext cx="8506586" cy="18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41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0" y="-2032"/>
            <a:ext cx="6096000" cy="6860032"/>
          </a:xfrm>
          <a:prstGeom prst="rect">
            <a:avLst/>
          </a:prstGeom>
          <a:solidFill>
            <a:srgbClr val="1B3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00" y="323493"/>
            <a:ext cx="5625000" cy="668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5479" y="1262831"/>
            <a:ext cx="5625000" cy="527167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E8A562-A25C-4DC8-BAC6-CCC0577579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2063" y="323850"/>
            <a:ext cx="5603875" cy="638968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3173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9606000" y="0"/>
            <a:ext cx="280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6706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6706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99958" y="365125"/>
            <a:ext cx="3961042" cy="61277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73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3EB23-0574-4CE6-BFEA-CC4DC7FD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1F8A9A-C586-4CD8-962C-D78C7D7C8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D3A135-84B4-404B-AEE2-C6066B294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3BA84-997D-4080-B10C-1A0B4B33C577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329958-3F0E-49D3-AB72-A2802AAD7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087078-49A2-4F1A-832C-0E14981C4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23"/>
            <a:extLst>
              <a:ext uri="{FF2B5EF4-FFF2-40B4-BE49-F238E27FC236}">
                <a16:creationId xmlns:a16="http://schemas.microsoft.com/office/drawing/2014/main" id="{FDBE6CBF-8F53-497F-9017-32C565AD5EA7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0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7" r:id="rId13"/>
    <p:sldLayoutId id="2147483660" r:id="rId14"/>
    <p:sldLayoutId id="2147483661" r:id="rId15"/>
    <p:sldLayoutId id="2147483662" r:id="rId16"/>
    <p:sldLayoutId id="2147483670" r:id="rId17"/>
    <p:sldLayoutId id="2147483663" r:id="rId18"/>
    <p:sldLayoutId id="2147483664" r:id="rId19"/>
    <p:sldLayoutId id="2147483665" r:id="rId20"/>
    <p:sldLayoutId id="2147483666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pandus.su/pandusy/pandusy-dlya-invalidnyh-kolyasok/invalidnyj-pandus-ekonom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6AE114C-EB8F-47AD-A5FC-84806008C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81"/>
          <a:stretch/>
        </p:blipFill>
        <p:spPr bwMode="auto">
          <a:xfrm>
            <a:off x="4649666" y="-5053"/>
            <a:ext cx="75423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20">
            <a:extLst>
              <a:ext uri="{FF2B5EF4-FFF2-40B4-BE49-F238E27FC236}">
                <a16:creationId xmlns:a16="http://schemas.microsoft.com/office/drawing/2014/main" id="{1FBFB381-328C-4790-8FB0-DCF0DC9A03AB}"/>
              </a:ext>
            </a:extLst>
          </p:cNvPr>
          <p:cNvSpPr txBox="1">
            <a:spLocks/>
          </p:cNvSpPr>
          <p:nvPr/>
        </p:nvSpPr>
        <p:spPr>
          <a:xfrm>
            <a:off x="1011238" y="2573338"/>
            <a:ext cx="6442075" cy="164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indent="0" algn="ctr" defTabSz="914400" rtl="0" eaLnBrk="1" latinLnBrk="0" hangingPunct="1"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81B021BF-A146-4486-952C-321C2E738A90}"/>
              </a:ext>
            </a:extLst>
          </p:cNvPr>
          <p:cNvSpPr/>
          <p:nvPr/>
        </p:nvSpPr>
        <p:spPr>
          <a:xfrm>
            <a:off x="0" y="5053"/>
            <a:ext cx="9246000" cy="6868104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rgbClr val="EEC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pPr lvl="1"/>
            <a:endParaRPr lang="ru-RU" sz="2200" b="1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pPr lvl="1"/>
            <a:r>
              <a:rPr lang="ru-RU" sz="22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     Злата </a:t>
            </a:r>
            <a:r>
              <a:rPr lang="ru-RU" sz="2200" b="1" dirty="0" err="1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Солозобова</a:t>
            </a:r>
            <a:endParaRPr lang="ru-RU" sz="2200" b="1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pPr lvl="1"/>
            <a:r>
              <a:rPr lang="ru-RU" sz="22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     София Викторова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93430012-BA3A-4636-B839-750794681A1D}"/>
              </a:ext>
            </a:extLst>
          </p:cNvPr>
          <p:cNvSpPr/>
          <p:nvPr/>
        </p:nvSpPr>
        <p:spPr>
          <a:xfrm>
            <a:off x="593999" y="1989649"/>
            <a:ext cx="7752002" cy="2530106"/>
          </a:xfrm>
          <a:custGeom>
            <a:avLst/>
            <a:gdLst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20089 w 7780845"/>
              <a:gd name="connsiteY2" fmla="*/ 2530106 h 2530106"/>
              <a:gd name="connsiteX3" fmla="*/ 0 w 7780845"/>
              <a:gd name="connsiteY3" fmla="*/ 2530106 h 253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0845" h="2530106">
                <a:moveTo>
                  <a:pt x="0" y="0"/>
                </a:moveTo>
                <a:lnTo>
                  <a:pt x="7780845" y="0"/>
                </a:lnTo>
                <a:lnTo>
                  <a:pt x="6620089" y="2530106"/>
                </a:lnTo>
                <a:lnTo>
                  <a:pt x="0" y="2530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DAF865-96F5-4176-9983-A7D572FF73F1}"/>
              </a:ext>
            </a:extLst>
          </p:cNvPr>
          <p:cNvSpPr txBox="1"/>
          <p:nvPr/>
        </p:nvSpPr>
        <p:spPr>
          <a:xfrm>
            <a:off x="1969423" y="2531427"/>
            <a:ext cx="5029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Архслайс</a:t>
            </a:r>
            <a:endParaRPr lang="ru-RU" sz="8800" b="1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E83047-BD2C-4023-A4FD-F390416745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6139" y="-5053"/>
            <a:ext cx="6410325" cy="6857999"/>
          </a:xfrm>
        </p:spPr>
      </p:sp>
    </p:spTree>
    <p:extLst>
      <p:ext uri="{BB962C8B-B14F-4D97-AF65-F5344CB8AC3E}">
        <p14:creationId xmlns:p14="http://schemas.microsoft.com/office/powerpoint/2010/main" val="326137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B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D31A0B-5A33-4609-8254-53EA8F41CCAC}"/>
              </a:ext>
            </a:extLst>
          </p:cNvPr>
          <p:cNvSpPr txBox="1"/>
          <p:nvPr/>
        </p:nvSpPr>
        <p:spPr>
          <a:xfrm>
            <a:off x="2181000" y="447702"/>
            <a:ext cx="7830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6C4D0E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НАША КОМАНДА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817C34-21DF-41E0-84A2-99EEB00E68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3"/>
          <a:stretch/>
        </p:blipFill>
        <p:spPr>
          <a:xfrm>
            <a:off x="1461000" y="1918101"/>
            <a:ext cx="3805406" cy="3768000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D89822D-F58F-4BE8-B5CD-0B49035B53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" r="1881" b="24542"/>
          <a:stretch/>
        </p:blipFill>
        <p:spPr bwMode="auto">
          <a:xfrm>
            <a:off x="6670106" y="1899000"/>
            <a:ext cx="3805406" cy="3787101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4356E4-BAFD-41C5-933E-822765D65DB2}"/>
              </a:ext>
            </a:extLst>
          </p:cNvPr>
          <p:cNvSpPr txBox="1"/>
          <p:nvPr/>
        </p:nvSpPr>
        <p:spPr>
          <a:xfrm>
            <a:off x="1980300" y="5814000"/>
            <a:ext cx="29457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Злата </a:t>
            </a:r>
            <a:r>
              <a:rPr lang="ru-RU" sz="2600" b="1" dirty="0" err="1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Солозобова</a:t>
            </a:r>
            <a:endParaRPr lang="ru-RU" sz="2600" b="1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830A3A-8857-419B-9522-B691EA191C95}"/>
              </a:ext>
            </a:extLst>
          </p:cNvPr>
          <p:cNvSpPr txBox="1"/>
          <p:nvPr/>
        </p:nvSpPr>
        <p:spPr>
          <a:xfrm>
            <a:off x="7266000" y="5810004"/>
            <a:ext cx="29457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София</a:t>
            </a:r>
            <a:r>
              <a:rPr lang="ru-RU" sz="2500" b="1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Викторова</a:t>
            </a:r>
          </a:p>
        </p:txBody>
      </p:sp>
    </p:spTree>
    <p:extLst>
      <p:ext uri="{BB962C8B-B14F-4D97-AF65-F5344CB8AC3E}">
        <p14:creationId xmlns:p14="http://schemas.microsoft.com/office/powerpoint/2010/main" val="368324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6576CC0-B6A1-41BD-81ED-0811BF05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32" y="419323"/>
            <a:ext cx="6196893" cy="521813"/>
          </a:xfrm>
        </p:spPr>
        <p:txBody>
          <a:bodyPr>
            <a:noAutofit/>
          </a:bodyPr>
          <a:lstStyle/>
          <a:p>
            <a:r>
              <a:rPr lang="ru-RU" sz="4500" b="1" dirty="0">
                <a:solidFill>
                  <a:srgbClr val="6C4D0E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БИЗНЕС ИДЕЯ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77042425-9E3B-4718-AD63-24D5DDABA3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7168" y="891403"/>
            <a:ext cx="6261031" cy="245114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ru-RU" sz="10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</a:t>
            </a:r>
            <a:r>
              <a:rPr lang="ru-RU" sz="10000" b="1" dirty="0">
                <a:solidFill>
                  <a:srgbClr val="6C4D0E"/>
                </a:solidFill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азвитие производства и продажи  натуральных и полезных продуктов для перекуса в виде фруктовых и овощных чипсов.</a:t>
            </a:r>
            <a:endParaRPr lang="ru-RU" sz="10000" b="1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ru-RU" sz="20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1DA1F3B-1D8A-4C29-BE26-73DBFD55B578}"/>
              </a:ext>
            </a:extLst>
          </p:cNvPr>
          <p:cNvSpPr/>
          <p:nvPr/>
        </p:nvSpPr>
        <p:spPr>
          <a:xfrm>
            <a:off x="464968" y="4144692"/>
            <a:ext cx="11727031" cy="2713308"/>
          </a:xfrm>
          <a:prstGeom prst="rect">
            <a:avLst/>
          </a:prstGeom>
          <a:solidFill>
            <a:srgbClr val="EEC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7FA018-7607-43AD-BDFB-278F86E6C7B1}"/>
              </a:ext>
            </a:extLst>
          </p:cNvPr>
          <p:cNvSpPr txBox="1"/>
          <p:nvPr/>
        </p:nvSpPr>
        <p:spPr>
          <a:xfrm>
            <a:off x="466008" y="3608399"/>
            <a:ext cx="37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Реализация проекта:</a:t>
            </a:r>
            <a:r>
              <a:rPr lang="ru-RU" sz="2600" b="1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488218-E861-4144-A3F8-1EADB0F8DEB7}"/>
              </a:ext>
            </a:extLst>
          </p:cNvPr>
          <p:cNvSpPr/>
          <p:nvPr/>
        </p:nvSpPr>
        <p:spPr>
          <a:xfrm>
            <a:off x="561000" y="4347184"/>
            <a:ext cx="10800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6C4D0E"/>
                </a:solidFill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обеспечивает потребителей вкусным продуктом, который станет частью здорового питания и поможет восполнить дефицит витаминов.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</a:t>
            </a:r>
            <a:r>
              <a:rPr lang="ru-RU" sz="2400" dirty="0">
                <a:solidFill>
                  <a:srgbClr val="6C4D0E"/>
                </a:solidFill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пособствует популяризации правильного, разумного подхода к перекусам среди населения, особенно детей и молодежи.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предлагает</a:t>
            </a:r>
            <a:r>
              <a:rPr lang="ru-RU" sz="2400" dirty="0">
                <a:solidFill>
                  <a:srgbClr val="6C4D0E"/>
                </a:solidFill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альтернативу вредным, высококалорийным снекам, заменяя их на продукцию с высокой пищевой ценностью.</a:t>
            </a:r>
            <a:endParaRPr lang="en-US" sz="2400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5821BF3-4F4A-4293-808C-7B4A1BFC3ED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9" b="26446"/>
          <a:stretch/>
        </p:blipFill>
        <p:spPr bwMode="auto">
          <a:xfrm>
            <a:off x="6827974" y="0"/>
            <a:ext cx="5375985" cy="414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60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3DC61E7-D535-4B9F-B451-533E08D8C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4" y="375112"/>
            <a:ext cx="5131066" cy="132723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6C4D0E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ЦЕЛЕВАЯ АУДИТОРИЯ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27B441C-7CA3-40D6-B928-421BE67E16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790" y="1771670"/>
            <a:ext cx="5747781" cy="359001"/>
          </a:xfrm>
        </p:spPr>
        <p:txBody>
          <a:bodyPr>
            <a:noAutofit/>
          </a:bodyPr>
          <a:lstStyle/>
          <a:p>
            <a:r>
              <a:rPr lang="ru-RU" sz="2500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люди, ведущие здоровый образ жизни</a:t>
            </a:r>
            <a:r>
              <a:rPr lang="en-US" sz="2500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</a:t>
            </a:r>
            <a:endParaRPr lang="ru-RU" sz="2500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ru-RU" sz="2500" dirty="0"/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9B5DE742-D163-465F-95DA-53353B48F368}"/>
              </a:ext>
            </a:extLst>
          </p:cNvPr>
          <p:cNvSpPr txBox="1">
            <a:spLocks/>
          </p:cNvSpPr>
          <p:nvPr/>
        </p:nvSpPr>
        <p:spPr>
          <a:xfrm>
            <a:off x="111000" y="4924698"/>
            <a:ext cx="6254631" cy="1204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2400" b="1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688" y="1817821"/>
            <a:ext cx="224103" cy="266700"/>
          </a:xfrm>
          <a:prstGeom prst="rect">
            <a:avLst/>
          </a:prstGeom>
        </p:spPr>
      </p:pic>
      <p:sp>
        <p:nvSpPr>
          <p:cNvPr id="17" name="Текст 6">
            <a:extLst>
              <a:ext uri="{FF2B5EF4-FFF2-40B4-BE49-F238E27FC236}">
                <a16:creationId xmlns:a16="http://schemas.microsoft.com/office/drawing/2014/main" id="{CFA461F9-4779-47FC-B640-F2B54476071F}"/>
              </a:ext>
            </a:extLst>
          </p:cNvPr>
          <p:cNvSpPr txBox="1">
            <a:spLocks/>
          </p:cNvSpPr>
          <p:nvPr/>
        </p:nvSpPr>
        <p:spPr>
          <a:xfrm>
            <a:off x="1023791" y="2428940"/>
            <a:ext cx="3137209" cy="359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500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м</a:t>
            </a:r>
            <a:r>
              <a:rPr lang="ru-RU" sz="2500" dirty="0">
                <a:solidFill>
                  <a:srgbClr val="6C4D0E"/>
                </a:solidFill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амы с детьми</a:t>
            </a:r>
            <a:endParaRPr lang="ru-RU" sz="2500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ru-RU" sz="20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792F78-7AA0-4BC8-86F3-8FE2FCA78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368" y="2475091"/>
            <a:ext cx="224103" cy="2667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58409D-2821-4CC4-8BF9-C8AF4542D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368" y="3132361"/>
            <a:ext cx="224103" cy="2667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BDA3A9A-6FF2-4B38-94DD-DA17543DD13A}"/>
              </a:ext>
            </a:extLst>
          </p:cNvPr>
          <p:cNvSpPr txBox="1"/>
          <p:nvPr/>
        </p:nvSpPr>
        <p:spPr>
          <a:xfrm>
            <a:off x="996262" y="3065656"/>
            <a:ext cx="313720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любители сладкого 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FF35542F-996F-4D72-A087-CF01A0D8B9B3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0" r="18895" b="13445"/>
          <a:stretch/>
        </p:blipFill>
        <p:spPr bwMode="auto">
          <a:xfrm>
            <a:off x="6771572" y="12200"/>
            <a:ext cx="5405095" cy="41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1FB8CE-0FE8-46B6-BECC-A8EAB3C5FD65}"/>
              </a:ext>
            </a:extLst>
          </p:cNvPr>
          <p:cNvSpPr txBox="1"/>
          <p:nvPr/>
        </p:nvSpPr>
        <p:spPr>
          <a:xfrm>
            <a:off x="0" y="4149000"/>
            <a:ext cx="8975999" cy="2862322"/>
          </a:xfrm>
          <a:prstGeom prst="rect">
            <a:avLst/>
          </a:prstGeom>
          <a:solidFill>
            <a:srgbClr val="EECB86"/>
          </a:solidFill>
        </p:spPr>
        <p:txBody>
          <a:bodyPr wrap="square" rtlCol="0">
            <a:spAutoFit/>
          </a:bodyPr>
          <a:lstStyle/>
          <a:p>
            <a:endParaRPr lang="ru-RU" sz="36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ru-RU" sz="3600" dirty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Мы будем решать очень актуальную для людей проблему здорового и быстрого перекуса 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86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B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D31A0B-5A33-4609-8254-53EA8F41CCAC}"/>
              </a:ext>
            </a:extLst>
          </p:cNvPr>
          <p:cNvSpPr txBox="1"/>
          <p:nvPr/>
        </p:nvSpPr>
        <p:spPr>
          <a:xfrm>
            <a:off x="701803" y="144000"/>
            <a:ext cx="107883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ПЛАНИРОВАНИЕ</a:t>
            </a:r>
            <a:r>
              <a:rPr lang="ru-RU" sz="4400" b="1" dirty="0">
                <a:solidFill>
                  <a:srgbClr val="6C4D0E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БИЗНЕСА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B8F45E-6262-4A8F-ADFE-CD8AF3AC4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28" y="1447523"/>
            <a:ext cx="10900651" cy="436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76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B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D31A0B-5A33-4609-8254-53EA8F41CCAC}"/>
              </a:ext>
            </a:extLst>
          </p:cNvPr>
          <p:cNvSpPr txBox="1"/>
          <p:nvPr/>
        </p:nvSpPr>
        <p:spPr>
          <a:xfrm>
            <a:off x="701803" y="144000"/>
            <a:ext cx="107883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6C4D0E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АНАЛИЗ</a:t>
            </a:r>
            <a:r>
              <a:rPr lang="ru-RU" sz="4400" b="1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rgbClr val="6C4D0E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КОНКУРЕНТОВ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4E2DC16-B8B4-4649-9FC3-6CBA91A10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445737"/>
              </p:ext>
            </p:extLst>
          </p:nvPr>
        </p:nvGraphicFramePr>
        <p:xfrm>
          <a:off x="701804" y="1134000"/>
          <a:ext cx="11154198" cy="508562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2019196">
                  <a:extLst>
                    <a:ext uri="{9D8B030D-6E8A-4147-A177-3AD203B41FA5}">
                      <a16:colId xmlns:a16="http://schemas.microsoft.com/office/drawing/2014/main" val="329988375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875248023"/>
                    </a:ext>
                  </a:extLst>
                </a:gridCol>
                <a:gridCol w="2970000">
                  <a:extLst>
                    <a:ext uri="{9D8B030D-6E8A-4147-A177-3AD203B41FA5}">
                      <a16:colId xmlns:a16="http://schemas.microsoft.com/office/drawing/2014/main" val="1485667061"/>
                    </a:ext>
                  </a:extLst>
                </a:gridCol>
                <a:gridCol w="3465002">
                  <a:extLst>
                    <a:ext uri="{9D8B030D-6E8A-4147-A177-3AD203B41FA5}">
                      <a16:colId xmlns:a16="http://schemas.microsoft.com/office/drawing/2014/main" val="368590385"/>
                    </a:ext>
                  </a:extLst>
                </a:gridCol>
              </a:tblGrid>
              <a:tr h="32759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6C4D0E"/>
                          </a:solidFill>
                          <a:effectLst/>
                        </a:rPr>
                        <a:t>Фрутоминка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6C4D0E"/>
                          </a:solidFill>
                          <a:effectLst/>
                        </a:rPr>
                        <a:t>Просто фрукты</a:t>
                      </a:r>
                      <a:endParaRPr lang="ru-RU" sz="160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6C4D0E"/>
                          </a:solidFill>
                          <a:effectLst/>
                        </a:rPr>
                        <a:t>Fruits29</a:t>
                      </a:r>
                      <a:endParaRPr lang="ru-RU" sz="160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extLst>
                  <a:ext uri="{0D108BD9-81ED-4DB2-BD59-A6C34878D82A}">
                    <a16:rowId xmlns:a16="http://schemas.microsoft.com/office/drawing/2014/main" val="1630509875"/>
                  </a:ext>
                </a:extLst>
              </a:tr>
              <a:tr h="1500196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Краткая информация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Производство домашней пастилы и фруктовых чипсов, хозяйка магазина сама изготавливает и продаёт свои товары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Это маленькая домашняя мастерская, изготовление фруктовых чипсов и пастилы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Производство домашней пастилы и фруктовых чипсов, хозяйка магазина сама изготавливает и продаёт свои товары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extLst>
                  <a:ext uri="{0D108BD9-81ED-4DB2-BD59-A6C34878D82A}">
                    <a16:rowId xmlns:a16="http://schemas.microsoft.com/office/drawing/2014/main" val="2855418103"/>
                  </a:ext>
                </a:extLst>
              </a:tr>
              <a:tr h="960115"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Продукт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Пастила и фруктовые чипсы, букеты из пастилы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Пастила и фруктовые чипсы, подарочные наборы из пастилы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6C4D0E"/>
                          </a:solidFill>
                          <a:effectLst/>
                        </a:rPr>
                        <a:t>Пастила, фруктовые чипсы, наборы</a:t>
                      </a:r>
                      <a:endParaRPr lang="ru-RU" sz="160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extLst>
                  <a:ext uri="{0D108BD9-81ED-4DB2-BD59-A6C34878D82A}">
                    <a16:rowId xmlns:a16="http://schemas.microsoft.com/office/drawing/2014/main" val="2919757224"/>
                  </a:ext>
                </a:extLst>
              </a:tr>
              <a:tr h="830137"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Цена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6C4D0E"/>
                          </a:solidFill>
                          <a:effectLst/>
                        </a:rPr>
                        <a:t>В зависимости от вида фруктов и овощей от 160 до 390 рублей за 35грамм</a:t>
                      </a:r>
                      <a:endParaRPr lang="ru-RU" sz="160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В зависимости от вида фруктов от 160 до 200 за 35 грамм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В зависимости от вида фруктов от 180 до 690 рублей за 35 грамм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extLst>
                  <a:ext uri="{0D108BD9-81ED-4DB2-BD59-A6C34878D82A}">
                    <a16:rowId xmlns:a16="http://schemas.microsoft.com/office/drawing/2014/main" val="3289205264"/>
                  </a:ext>
                </a:extLst>
              </a:tr>
              <a:tr h="637442"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Место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6C4D0E"/>
                          </a:solidFill>
                          <a:effectLst/>
                        </a:rPr>
                        <a:t>Архангельск, островок в ТЦ «Империал»</a:t>
                      </a:r>
                      <a:endParaRPr lang="ru-RU" sz="160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Архангельск, Ленинградский 265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Архангельск, Гагарина 42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extLst>
                  <a:ext uri="{0D108BD9-81ED-4DB2-BD59-A6C34878D82A}">
                    <a16:rowId xmlns:a16="http://schemas.microsoft.com/office/drawing/2014/main" val="4290237299"/>
                  </a:ext>
                </a:extLst>
              </a:tr>
              <a:tr h="830137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Реклама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6C4D0E"/>
                          </a:solidFill>
                          <a:effectLst/>
                        </a:rPr>
                        <a:t>Сарафанное радио, группа во ВКонтакте, флаеры</a:t>
                      </a:r>
                      <a:endParaRPr lang="ru-RU" sz="160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Сарафанное радио, группа во </a:t>
                      </a:r>
                      <a:r>
                        <a:rPr lang="ru-RU" sz="1600" dirty="0" err="1">
                          <a:solidFill>
                            <a:srgbClr val="6C4D0E"/>
                          </a:solidFill>
                          <a:effectLst/>
                        </a:rPr>
                        <a:t>ВКонтакте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Сарафанное радио, группа во </a:t>
                      </a:r>
                      <a:r>
                        <a:rPr lang="ru-RU" sz="1600" dirty="0" err="1">
                          <a:solidFill>
                            <a:srgbClr val="6C4D0E"/>
                          </a:solidFill>
                          <a:effectLst/>
                        </a:rPr>
                        <a:t>ВКонтакте</a:t>
                      </a:r>
                      <a:r>
                        <a:rPr lang="ru-RU" sz="1600" dirty="0">
                          <a:solidFill>
                            <a:srgbClr val="6C4D0E"/>
                          </a:solidFill>
                          <a:effectLst/>
                        </a:rPr>
                        <a:t>, сайт</a:t>
                      </a:r>
                      <a:endParaRPr lang="ru-RU" sz="1600" dirty="0">
                        <a:solidFill>
                          <a:srgbClr val="6C4D0E"/>
                        </a:solidFill>
                        <a:effectLst/>
                        <a:latin typeface="Yu Gothic UI Light" panose="020B0300000000000000" pitchFamily="34" charset="-128"/>
                        <a:ea typeface="Yu Gothic UI Light" panose="020B03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extLst>
                  <a:ext uri="{0D108BD9-81ED-4DB2-BD59-A6C34878D82A}">
                    <a16:rowId xmlns:a16="http://schemas.microsoft.com/office/drawing/2014/main" val="2547746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579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B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D31A0B-5A33-4609-8254-53EA8F41CCAC}"/>
              </a:ext>
            </a:extLst>
          </p:cNvPr>
          <p:cNvSpPr txBox="1"/>
          <p:nvPr/>
        </p:nvSpPr>
        <p:spPr>
          <a:xfrm>
            <a:off x="698901" y="-103645"/>
            <a:ext cx="107941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ИНВЕСТИЦИОННЫЕ ЗАТРАТЫ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C987EC0-7A5C-4BBD-B2A9-81B3791D9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063211"/>
              </p:ext>
            </p:extLst>
          </p:nvPr>
        </p:nvGraphicFramePr>
        <p:xfrm>
          <a:off x="1213500" y="585727"/>
          <a:ext cx="9765000" cy="62537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065954">
                  <a:extLst>
                    <a:ext uri="{9D8B030D-6E8A-4147-A177-3AD203B41FA5}">
                      <a16:colId xmlns:a16="http://schemas.microsoft.com/office/drawing/2014/main" val="1499750738"/>
                    </a:ext>
                  </a:extLst>
                </a:gridCol>
                <a:gridCol w="2699046">
                  <a:extLst>
                    <a:ext uri="{9D8B030D-6E8A-4147-A177-3AD203B41FA5}">
                      <a16:colId xmlns:a16="http://schemas.microsoft.com/office/drawing/2014/main" val="2555609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Стоимость, руб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11144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Регистрация ИП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401171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Аренда помещения (2 месяца)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110 000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238447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Установка перегородок и двери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40 000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646917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Замена вытяжки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90 000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192808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Стеллажи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23 000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443557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Дополнительная мебель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20 000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200601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Дегидратор </a:t>
                      </a:r>
                      <a:r>
                        <a:rPr lang="en-US" sz="1800" dirty="0" err="1">
                          <a:effectLst/>
                        </a:rPr>
                        <a:t>Garlyn</a:t>
                      </a:r>
                      <a:r>
                        <a:rPr lang="en-US" sz="1800" dirty="0">
                          <a:effectLst/>
                        </a:rPr>
                        <a:t> D-10, </a:t>
                      </a:r>
                      <a:r>
                        <a:rPr lang="ru-RU" sz="1800" dirty="0">
                          <a:effectLst/>
                        </a:rPr>
                        <a:t>2 </a:t>
                      </a:r>
                      <a:r>
                        <a:rPr lang="ru-RU" sz="1800" dirty="0" err="1">
                          <a:effectLst/>
                        </a:rPr>
                        <a:t>шт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47 800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130827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Овощерезка, 5 </a:t>
                      </a:r>
                      <a:r>
                        <a:rPr lang="ru-RU" sz="1800" dirty="0" err="1">
                          <a:effectLst/>
                        </a:rPr>
                        <a:t>шт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12 495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848192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  <a:hlinkClick r:id="rId2"/>
                        </a:rPr>
                        <a:t>Санитарно-эпидемиологическое</a:t>
                      </a:r>
                      <a:r>
                        <a:rPr lang="ru-RU" sz="1800" dirty="0">
                          <a:effectLst/>
                        </a:rPr>
                        <a:t> заключение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6 000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887388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Дополнительное оборудование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15 735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037986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Спецодежда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2 800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374706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Печать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728474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Касса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8 000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45038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Закупка фруктов и овощей на месяц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66253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998142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Закупка упаковки и наклеек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50 000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325170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Зарплата сотрудников (2 месяца)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194 532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062222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Расходы на рекламу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25000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490645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Сертификация продукции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8 000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947800"/>
                  </a:ext>
                </a:extLst>
              </a:tr>
              <a:tr h="299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Декларирование продукции на соответствие ЕАС на год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7 900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00169"/>
                  </a:ext>
                </a:extLst>
              </a:tr>
              <a:tr h="196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728 715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370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77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7EBAB29-0671-42F3-92CD-CE08D176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042" y="448750"/>
            <a:ext cx="3971359" cy="662861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6C4D0E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ТОВАРЫ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17F2976-00D6-461E-9FED-21B9B7A039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870" y="1224111"/>
            <a:ext cx="6255130" cy="233988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>
                <a:highlight>
                  <a:srgbClr val="FFFFFF"/>
                </a:highlight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П</a:t>
            </a:r>
            <a:r>
              <a:rPr lang="ru-RU" sz="3200" b="1" dirty="0">
                <a:effectLst/>
                <a:highlight>
                  <a:srgbClr val="FFFFFF"/>
                </a:highlight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олезные чипсы будут изготавливаться из таких фруктов и овощей, как:</a:t>
            </a:r>
          </a:p>
          <a:p>
            <a:endParaRPr lang="ru-RU" sz="32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9F2AD0-04E1-4AB9-AC87-3EC9149691A9}"/>
              </a:ext>
            </a:extLst>
          </p:cNvPr>
          <p:cNvSpPr txBox="1"/>
          <p:nvPr/>
        </p:nvSpPr>
        <p:spPr>
          <a:xfrm>
            <a:off x="6829480" y="-36661"/>
            <a:ext cx="5376000" cy="6931321"/>
          </a:xfrm>
          <a:prstGeom prst="rect">
            <a:avLst/>
          </a:prstGeom>
          <a:solidFill>
            <a:srgbClr val="EECB86"/>
          </a:solidFill>
        </p:spPr>
        <p:txBody>
          <a:bodyPr wrap="square" rtlCol="0">
            <a:spAutoFit/>
          </a:bodyPr>
          <a:lstStyle/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ЯБЛОКО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ГРУША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АПЕЛЬСИН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АНАНАС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ХУРМА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КИВИ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БАНАН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ТОМАТ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ТЫКВА</a:t>
            </a:r>
          </a:p>
          <a:p>
            <a:pPr lvl="2">
              <a:lnSpc>
                <a:spcPct val="150000"/>
              </a:lnSpc>
            </a:pPr>
            <a:r>
              <a:rPr lang="ru-RU" sz="3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СВЕКЛА</a:t>
            </a:r>
            <a:endParaRPr lang="ru-RU" sz="2000" b="1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8013ABB-1B2B-433F-8273-F6BBADDD91D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1" b="20131"/>
          <a:stretch>
            <a:fillRect/>
          </a:stretch>
        </p:blipFill>
        <p:spPr bwMode="auto">
          <a:xfrm>
            <a:off x="-7521" y="3789000"/>
            <a:ext cx="6854255" cy="306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795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B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72E30CF-15C7-45AF-9DE1-84FD60F50D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CB8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4BF428D-7BA3-4802-812A-E47FC9D3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500" y="144000"/>
            <a:ext cx="9135000" cy="83526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ФИНАНСОВЫЙ</a:t>
            </a:r>
            <a:r>
              <a:rPr lang="ru-RU" sz="4000" b="1" dirty="0">
                <a:solidFill>
                  <a:srgbClr val="6C4D0E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 </a:t>
            </a:r>
            <a:r>
              <a:rPr lang="ru-RU" sz="40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ПРОГНОЗ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EE8FA9-F36E-451F-814C-9C8234E7BB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500" y="1123263"/>
            <a:ext cx="8775000" cy="4825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4521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6AE114C-EB8F-47AD-A5FC-84806008C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81"/>
          <a:stretch/>
        </p:blipFill>
        <p:spPr bwMode="auto">
          <a:xfrm>
            <a:off x="4649666" y="-5053"/>
            <a:ext cx="75423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20">
            <a:extLst>
              <a:ext uri="{FF2B5EF4-FFF2-40B4-BE49-F238E27FC236}">
                <a16:creationId xmlns:a16="http://schemas.microsoft.com/office/drawing/2014/main" id="{1FBFB381-328C-4790-8FB0-DCF0DC9A03AB}"/>
              </a:ext>
            </a:extLst>
          </p:cNvPr>
          <p:cNvSpPr txBox="1">
            <a:spLocks/>
          </p:cNvSpPr>
          <p:nvPr/>
        </p:nvSpPr>
        <p:spPr>
          <a:xfrm>
            <a:off x="1011238" y="2573338"/>
            <a:ext cx="6442075" cy="164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indent="0" algn="ctr" defTabSz="914400" rtl="0" eaLnBrk="1" latinLnBrk="0" hangingPunct="1"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81B021BF-A146-4486-952C-321C2E738A90}"/>
              </a:ext>
            </a:extLst>
          </p:cNvPr>
          <p:cNvSpPr/>
          <p:nvPr/>
        </p:nvSpPr>
        <p:spPr>
          <a:xfrm>
            <a:off x="0" y="5053"/>
            <a:ext cx="9246000" cy="6868104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rgbClr val="EEC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  <a:p>
            <a:pPr lvl="4"/>
            <a:r>
              <a:rPr lang="ru-RU" sz="31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СПАСИБО ЗА ВНИМАНИЕ!</a:t>
            </a:r>
          </a:p>
          <a:p>
            <a:pPr lvl="4"/>
            <a:endParaRPr lang="ru-RU" sz="2800" b="1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4"/>
            <a:r>
              <a:rPr lang="en-US" sz="28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solozobova.z@edu.narfu.ru</a:t>
            </a:r>
            <a:r>
              <a:rPr lang="ru-RU" sz="28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</a:t>
            </a:r>
          </a:p>
          <a:p>
            <a:pPr lvl="4"/>
            <a:r>
              <a:rPr lang="en-US" sz="28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viktorova.s@edu.narfu.ru</a:t>
            </a:r>
            <a:endParaRPr lang="ru-RU" sz="2800" b="1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ru-RU" sz="20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93430012-BA3A-4636-B839-750794681A1D}"/>
              </a:ext>
            </a:extLst>
          </p:cNvPr>
          <p:cNvSpPr/>
          <p:nvPr/>
        </p:nvSpPr>
        <p:spPr>
          <a:xfrm>
            <a:off x="593999" y="1989649"/>
            <a:ext cx="7752002" cy="2530106"/>
          </a:xfrm>
          <a:custGeom>
            <a:avLst/>
            <a:gdLst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20089 w 7780845"/>
              <a:gd name="connsiteY2" fmla="*/ 2530106 h 2530106"/>
              <a:gd name="connsiteX3" fmla="*/ 0 w 7780845"/>
              <a:gd name="connsiteY3" fmla="*/ 2530106 h 253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0845" h="2530106">
                <a:moveTo>
                  <a:pt x="0" y="0"/>
                </a:moveTo>
                <a:lnTo>
                  <a:pt x="7780845" y="0"/>
                </a:lnTo>
                <a:lnTo>
                  <a:pt x="6620089" y="2530106"/>
                </a:lnTo>
                <a:lnTo>
                  <a:pt x="0" y="2530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DAF865-96F5-4176-9983-A7D572FF73F1}"/>
              </a:ext>
            </a:extLst>
          </p:cNvPr>
          <p:cNvSpPr txBox="1"/>
          <p:nvPr/>
        </p:nvSpPr>
        <p:spPr>
          <a:xfrm>
            <a:off x="1969423" y="2531427"/>
            <a:ext cx="5029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solidFill>
                  <a:srgbClr val="6C4D0E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Times New Roman" panose="02020603050405020304" pitchFamily="18" charset="0"/>
              </a:rPr>
              <a:t>Архслайс</a:t>
            </a:r>
            <a:endParaRPr lang="ru-RU" sz="8800" b="1" dirty="0">
              <a:solidFill>
                <a:srgbClr val="6C4D0E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E83047-BD2C-4023-A4FD-F390416745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6139" y="-5053"/>
            <a:ext cx="6410325" cy="6857999"/>
          </a:xfrm>
        </p:spPr>
      </p:sp>
    </p:spTree>
    <p:extLst>
      <p:ext uri="{BB962C8B-B14F-4D97-AF65-F5344CB8AC3E}">
        <p14:creationId xmlns:p14="http://schemas.microsoft.com/office/powerpoint/2010/main" val="14244489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Глубокий оранжевый синий">
      <a:dk1>
        <a:sysClr val="windowText" lastClr="000000"/>
      </a:dk1>
      <a:lt1>
        <a:sysClr val="window" lastClr="FFFFFF"/>
      </a:lt1>
      <a:dk2>
        <a:srgbClr val="182D40"/>
      </a:dk2>
      <a:lt2>
        <a:srgbClr val="E7E6E6"/>
      </a:lt2>
      <a:accent1>
        <a:srgbClr val="4472C4"/>
      </a:accent1>
      <a:accent2>
        <a:srgbClr val="F24C2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437</Words>
  <Application>Microsoft Office PowerPoint</Application>
  <PresentationFormat>Широкоэкранный</PresentationFormat>
  <Paragraphs>151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Yu Gothic Light</vt:lpstr>
      <vt:lpstr>Yu Gothic UI Light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БИЗНЕС ИДЕЯ</vt:lpstr>
      <vt:lpstr>ЦЕЛЕВАЯ АУДИТОРИЯ</vt:lpstr>
      <vt:lpstr>Презентация PowerPoint</vt:lpstr>
      <vt:lpstr>Презентация PowerPoint</vt:lpstr>
      <vt:lpstr>Презентация PowerPoint</vt:lpstr>
      <vt:lpstr>ТОВАРЫ</vt:lpstr>
      <vt:lpstr>ФИНАНСОВЫЙ ПРОГНОЗ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София Викторова</cp:lastModifiedBy>
  <cp:revision>41</cp:revision>
  <dcterms:created xsi:type="dcterms:W3CDTF">2020-06-15T10:11:26Z</dcterms:created>
  <dcterms:modified xsi:type="dcterms:W3CDTF">2023-12-20T01:01:58Z</dcterms:modified>
</cp:coreProperties>
</file>