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" name="Google Shape;3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" name="Google Shape;4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" name="Google Shape;7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b698252d6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1b698252d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6"/>
    <p:sldLayoutId id="2147483649" r:id="rId7"/>
    <p:sldLayoutId id="2147483650" r:id="rId8"/>
    <p:sldLayoutId id="2147483651" r:id="rId9"/>
    <p:sldLayoutId id="2147483652" r:id="rId10"/>
    <p:sldLayoutId id="214748365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Relationship Id="rId4" Type="http://schemas.openxmlformats.org/officeDocument/2006/relationships/image" Target="../media/image7.png"/><Relationship Id="rId5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21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37" name="Google Shape;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8"/>
          <p:cNvSpPr txBox="1"/>
          <p:nvPr/>
        </p:nvSpPr>
        <p:spPr>
          <a:xfrm>
            <a:off x="484790" y="1713512"/>
            <a:ext cx="10126059" cy="1831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b="1" i="0" lang="en-US" sz="36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ГеоЛог: Разработка БПЛА вертолетного типа для доставки грузов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b="1" i="0" lang="en-US" sz="36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Зрятчиков Александр</a:t>
            </a:r>
            <a:endParaRPr/>
          </a:p>
        </p:txBody>
      </p:sp>
      <p:pic>
        <p:nvPicPr>
          <p:cNvPr id="39" name="Google Shape;3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2102" y="4581128"/>
            <a:ext cx="2187795" cy="112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" name="Google Shape;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/>
          <p:nvPr/>
        </p:nvSpPr>
        <p:spPr>
          <a:xfrm>
            <a:off x="735850" y="1069275"/>
            <a:ext cx="10308000" cy="42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8575" y="901925"/>
            <a:ext cx="7638526" cy="48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>
            <a:off x="365061" y="980728"/>
            <a:ext cx="91152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0"/>
          <p:cNvSpPr txBox="1"/>
          <p:nvPr/>
        </p:nvSpPr>
        <p:spPr>
          <a:xfrm>
            <a:off x="3317300" y="2972550"/>
            <a:ext cx="767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0"/>
          <p:cNvSpPr txBox="1"/>
          <p:nvPr/>
        </p:nvSpPr>
        <p:spPr>
          <a:xfrm>
            <a:off x="304175" y="1302488"/>
            <a:ext cx="8722200" cy="8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0"/>
          <p:cNvSpPr txBox="1"/>
          <p:nvPr/>
        </p:nvSpPr>
        <p:spPr>
          <a:xfrm>
            <a:off x="8246150" y="-62025"/>
            <a:ext cx="767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0"/>
          <p:cNvSpPr txBox="1"/>
          <p:nvPr/>
        </p:nvSpPr>
        <p:spPr>
          <a:xfrm>
            <a:off x="0" y="0"/>
            <a:ext cx="300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0" name="Google Shape;60;p10"/>
          <p:cNvSpPr txBox="1"/>
          <p:nvPr/>
        </p:nvSpPr>
        <p:spPr>
          <a:xfrm>
            <a:off x="3469700" y="3124950"/>
            <a:ext cx="767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0"/>
          <p:cNvSpPr txBox="1"/>
          <p:nvPr/>
        </p:nvSpPr>
        <p:spPr>
          <a:xfrm>
            <a:off x="3469700" y="3124950"/>
            <a:ext cx="767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500" y="789863"/>
            <a:ext cx="8820125" cy="514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/>
        </p:nvSpPr>
        <p:spPr>
          <a:xfrm>
            <a:off x="360040" y="332656"/>
            <a:ext cx="8472300" cy="14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(технология, продукт, концепция анкетирвания)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/>
          <p:nvPr/>
        </p:nvSpPr>
        <p:spPr>
          <a:xfrm>
            <a:off x="360050" y="2113800"/>
            <a:ext cx="8240700" cy="14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Программно-аппаратный комплекс для доставки в рамках геологических исследований, включающий в себя БПЛА вертолетного типа и маячки.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33556" y="3050125"/>
            <a:ext cx="4598804" cy="32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 (уточнить)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2"/>
          <p:cNvGrpSpPr/>
          <p:nvPr/>
        </p:nvGrpSpPr>
        <p:grpSpPr>
          <a:xfrm>
            <a:off x="2999968" y="529282"/>
            <a:ext cx="5744557" cy="5744557"/>
            <a:chOff x="1571218" y="0"/>
            <a:chExt cx="5744557" cy="5744557"/>
          </a:xfrm>
        </p:grpSpPr>
        <p:sp>
          <p:nvSpPr>
            <p:cNvPr id="78" name="Google Shape;78;p12"/>
            <p:cNvSpPr/>
            <p:nvPr/>
          </p:nvSpPr>
          <p:spPr>
            <a:xfrm>
              <a:off x="1571218" y="0"/>
              <a:ext cx="5744557" cy="5744557"/>
            </a:xfrm>
            <a:prstGeom prst="ellipse">
              <a:avLst/>
            </a:prstGeom>
            <a:solidFill>
              <a:srgbClr val="E3B2FC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2"/>
            <p:cNvSpPr txBox="1"/>
            <p:nvPr/>
          </p:nvSpPr>
          <p:spPr>
            <a:xfrm>
              <a:off x="3439635" y="287227"/>
              <a:ext cx="2007722" cy="8616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Мировой рынок доставки:</a:t>
              </a:r>
              <a:b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$5.4 трлн. </a:t>
              </a: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2265390" y="1436139"/>
              <a:ext cx="4308417" cy="4308417"/>
            </a:xfrm>
            <a:prstGeom prst="ellipse">
              <a:avLst/>
            </a:prstGeom>
            <a:solidFill>
              <a:srgbClr val="A5B4FD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2"/>
            <p:cNvSpPr txBox="1"/>
            <p:nvPr/>
          </p:nvSpPr>
          <p:spPr>
            <a:xfrm>
              <a:off x="3415738" y="1705415"/>
              <a:ext cx="2007722" cy="8078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Российский рынок доставки:</a:t>
              </a:r>
              <a:b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1.5 трлн рублей</a:t>
              </a:r>
              <a:endParaRPr/>
            </a:p>
          </p:txBody>
        </p:sp>
        <p:sp>
          <p:nvSpPr>
            <p:cNvPr id="82" name="Google Shape;82;p12"/>
            <p:cNvSpPr/>
            <p:nvPr/>
          </p:nvSpPr>
          <p:spPr>
            <a:xfrm>
              <a:off x="2983460" y="2872278"/>
              <a:ext cx="2872278" cy="2872278"/>
            </a:xfrm>
            <a:prstGeom prst="ellipse">
              <a:avLst/>
            </a:prstGeom>
            <a:solidFill>
              <a:srgbClr val="A2ECF4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2"/>
            <p:cNvSpPr txBox="1"/>
            <p:nvPr/>
          </p:nvSpPr>
          <p:spPr>
            <a:xfrm>
              <a:off x="3404095" y="3590348"/>
              <a:ext cx="2031007" cy="1436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Геологические доставки:</a:t>
              </a:r>
              <a:b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588 млрд рублей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800625" y="1445525"/>
            <a:ext cx="9777300" cy="4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8197" y="968425"/>
            <a:ext cx="8830727" cy="493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561500" y="1853275"/>
            <a:ext cx="2835300" cy="10038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882725" y="1992025"/>
            <a:ext cx="502800" cy="726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</a:rPr>
              <a:t>1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561500" y="2872325"/>
            <a:ext cx="4692900" cy="10038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882725" y="3003438"/>
            <a:ext cx="502800" cy="7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</a:rPr>
              <a:t>2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561500" y="3876125"/>
            <a:ext cx="7067400" cy="1089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882725" y="3948275"/>
            <a:ext cx="502800" cy="7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</a:rPr>
              <a:t>3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5359150" y="3105000"/>
            <a:ext cx="4692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3A3630"/>
                </a:solidFill>
              </a:rPr>
              <a:t>Инерциальная навигация</a:t>
            </a:r>
            <a:endParaRPr sz="2200">
              <a:solidFill>
                <a:srgbClr val="3A3630"/>
              </a:solidFill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7880325" y="4175475"/>
            <a:ext cx="5142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3A3630"/>
                </a:solidFill>
              </a:rPr>
              <a:t>Датчики препятствий</a:t>
            </a:r>
            <a:endParaRPr sz="2200">
              <a:solidFill>
                <a:srgbClr val="3A3630"/>
              </a:solidFill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84375" y="205725"/>
            <a:ext cx="66207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Повышение точности маршрутов</a:t>
            </a:r>
            <a:endParaRPr sz="2700"/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5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3805075" y="1992013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3A3630"/>
                </a:solidFill>
              </a:rPr>
              <a:t>GPS/Глонасс</a:t>
            </a:r>
            <a:endParaRPr sz="2200">
              <a:solidFill>
                <a:srgbClr val="3A363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/>
        </p:nvSpPr>
        <p:spPr>
          <a:xfrm>
            <a:off x="364886" y="1139403"/>
            <a:ext cx="91152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008065" y="1473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364875" y="777275"/>
            <a:ext cx="76704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За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время проведения акселератора было сделано следующее: 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5743" y="1298700"/>
            <a:ext cx="8522668" cy="4602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1011631" y="4355532"/>
            <a:ext cx="47058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Зрятчиков Александр, Project-Manager, leader,  студент 4 курса ФУп ЮФУ,                                         ДПО “Управление IT-проектами”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marR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4">
            <a:alphaModFix/>
          </a:blip>
          <a:srcRect b="1437" l="0" r="1437" t="0"/>
          <a:stretch/>
        </p:blipFill>
        <p:spPr>
          <a:xfrm>
            <a:off x="1539900" y="832097"/>
            <a:ext cx="2470374" cy="355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02075" y="895545"/>
            <a:ext cx="2572831" cy="355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/>
        </p:nvSpPr>
        <p:spPr>
          <a:xfrm>
            <a:off x="6358771" y="4515679"/>
            <a:ext cx="49374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Суханов Александр, developer,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студент 4 курса ИКТИБ, ИТА ЮФУ,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победитель хакатона КРЕАТИВ НА ВОЛГЕ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75" y="5971024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>
            <a:off x="299000" y="832100"/>
            <a:ext cx="6776100" cy="30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Стратегия развития проекта:</a:t>
            </a:r>
            <a:b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17"/>
          <p:cNvGrpSpPr/>
          <p:nvPr/>
        </p:nvGrpSpPr>
        <p:grpSpPr>
          <a:xfrm>
            <a:off x="1058161" y="1113710"/>
            <a:ext cx="9342249" cy="4602510"/>
            <a:chOff x="887" y="226664"/>
            <a:chExt cx="9342249" cy="4602510"/>
          </a:xfrm>
        </p:grpSpPr>
        <p:sp>
          <p:nvSpPr>
            <p:cNvPr id="134" name="Google Shape;134;p17"/>
            <p:cNvSpPr/>
            <p:nvPr/>
          </p:nvSpPr>
          <p:spPr>
            <a:xfrm>
              <a:off x="887" y="1510818"/>
              <a:ext cx="2566975" cy="211721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 txBox="1"/>
            <p:nvPr/>
          </p:nvSpPr>
          <p:spPr>
            <a:xfrm>
              <a:off x="49610" y="1559541"/>
              <a:ext cx="2469529" cy="1566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Начало технических разработок маячков  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Проведение первых тестов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1453258" y="2050263"/>
              <a:ext cx="2778911" cy="2778911"/>
            </a:xfrm>
            <a:custGeom>
              <a:rect b="b" l="l" r="r" t="t"/>
              <a:pathLst>
                <a:path extrusionOk="0" h="120000" w="120000">
                  <a:moveTo>
                    <a:pt x="9891" y="88457"/>
                  </a:moveTo>
                  <a:lnTo>
                    <a:pt x="12989" y="86697"/>
                  </a:lnTo>
                  <a:lnTo>
                    <a:pt x="12989" y="86697"/>
                  </a:lnTo>
                  <a:cubicBezTo>
                    <a:pt x="22075" y="102697"/>
                    <a:pt x="38675" y="112977"/>
                    <a:pt x="57047" y="113982"/>
                  </a:cubicBezTo>
                  <a:cubicBezTo>
                    <a:pt x="75419" y="114987"/>
                    <a:pt x="93041" y="106579"/>
                    <a:pt x="103818" y="91666"/>
                  </a:cubicBezTo>
                  <a:lnTo>
                    <a:pt x="101763" y="90499"/>
                  </a:lnTo>
                  <a:lnTo>
                    <a:pt x="108560" y="87577"/>
                  </a:lnTo>
                  <a:lnTo>
                    <a:pt x="108990" y="94603"/>
                  </a:lnTo>
                  <a:lnTo>
                    <a:pt x="106934" y="93436"/>
                  </a:lnTo>
                  <a:cubicBezTo>
                    <a:pt x="95514" y="109466"/>
                    <a:pt x="76703" y="118559"/>
                    <a:pt x="57047" y="117550"/>
                  </a:cubicBezTo>
                  <a:cubicBezTo>
                    <a:pt x="37392" y="116542"/>
                    <a:pt x="19610" y="105571"/>
                    <a:pt x="9891" y="884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571326" y="3174346"/>
              <a:ext cx="2281755" cy="907379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 txBox="1"/>
            <p:nvPr/>
          </p:nvSpPr>
          <p:spPr>
            <a:xfrm>
              <a:off x="597902" y="3200922"/>
              <a:ext cx="2228603" cy="854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68575" spcFirstLastPara="1" rIns="6857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1-ый этап</a:t>
              </a: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3245915" y="1510818"/>
              <a:ext cx="2566975" cy="211721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D1B2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7"/>
            <p:cNvSpPr txBox="1"/>
            <p:nvPr/>
          </p:nvSpPr>
          <p:spPr>
            <a:xfrm>
              <a:off x="3294638" y="2013230"/>
              <a:ext cx="2469529" cy="1566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Оценивание технических наработок и выявление проблем после тестирования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Доработка продукта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4676894" y="226664"/>
              <a:ext cx="3106914" cy="3106914"/>
            </a:xfrm>
            <a:custGeom>
              <a:rect b="b" l="l" r="r" t="t"/>
              <a:pathLst>
                <a:path extrusionOk="0" h="120000" w="120000">
                  <a:moveTo>
                    <a:pt x="9674" y="31420"/>
                  </a:moveTo>
                  <a:lnTo>
                    <a:pt x="9674" y="31420"/>
                  </a:lnTo>
                  <a:cubicBezTo>
                    <a:pt x="19492" y="14132"/>
                    <a:pt x="37496" y="3093"/>
                    <a:pt x="57357" y="2185"/>
                  </a:cubicBezTo>
                  <a:cubicBezTo>
                    <a:pt x="77218" y="1277"/>
                    <a:pt x="96155" y="10627"/>
                    <a:pt x="107509" y="26948"/>
                  </a:cubicBezTo>
                  <a:lnTo>
                    <a:pt x="109351" y="25902"/>
                  </a:lnTo>
                  <a:lnTo>
                    <a:pt x="108941" y="32207"/>
                  </a:lnTo>
                  <a:lnTo>
                    <a:pt x="102886" y="29574"/>
                  </a:lnTo>
                  <a:lnTo>
                    <a:pt x="104727" y="28529"/>
                  </a:lnTo>
                  <a:lnTo>
                    <a:pt x="104727" y="28529"/>
                  </a:lnTo>
                  <a:cubicBezTo>
                    <a:pt x="93945" y="13206"/>
                    <a:pt x="76071" y="4469"/>
                    <a:pt x="57357" y="5374"/>
                  </a:cubicBezTo>
                  <a:cubicBezTo>
                    <a:pt x="38644" y="6280"/>
                    <a:pt x="21696" y="16702"/>
                    <a:pt x="12444" y="32993"/>
                  </a:cubicBezTo>
                  <a:close/>
                </a:path>
              </a:pathLst>
            </a:custGeom>
            <a:solidFill>
              <a:srgbClr val="B5D6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3816354" y="1057128"/>
              <a:ext cx="2281755" cy="907379"/>
            </a:xfrm>
            <a:prstGeom prst="roundRect">
              <a:avLst>
                <a:gd fmla="val 10000" name="adj"/>
              </a:avLst>
            </a:prstGeom>
            <a:solidFill>
              <a:srgbClr val="D1B2E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7"/>
            <p:cNvSpPr txBox="1"/>
            <p:nvPr/>
          </p:nvSpPr>
          <p:spPr>
            <a:xfrm>
              <a:off x="3842930" y="1083704"/>
              <a:ext cx="2228603" cy="854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68575" spcFirstLastPara="1" rIns="6857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2-ой этап</a:t>
              </a:r>
              <a:endParaRPr/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6490942" y="1510818"/>
              <a:ext cx="2566975" cy="211721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B5D6D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7"/>
            <p:cNvSpPr txBox="1"/>
            <p:nvPr/>
          </p:nvSpPr>
          <p:spPr>
            <a:xfrm>
              <a:off x="6539665" y="1559541"/>
              <a:ext cx="2469529" cy="1566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Выход на массовое производство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7061381" y="3174346"/>
              <a:ext cx="2281755" cy="907379"/>
            </a:xfrm>
            <a:prstGeom prst="roundRect">
              <a:avLst>
                <a:gd fmla="val 10000" name="adj"/>
              </a:avLst>
            </a:prstGeom>
            <a:solidFill>
              <a:srgbClr val="B5D6D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7"/>
            <p:cNvSpPr txBox="1"/>
            <p:nvPr/>
          </p:nvSpPr>
          <p:spPr>
            <a:xfrm>
              <a:off x="7087957" y="3200922"/>
              <a:ext cx="2228603" cy="854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68575" spcFirstLastPara="1" rIns="6857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3-ий этап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8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8 928 623 84 64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zriatchikov@sfedu.ru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2009" y="4669683"/>
            <a:ext cx="2999656" cy="33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 rotWithShape="1">
          <a:blip r:embed="rId9">
            <a:alphaModFix/>
          </a:blip>
          <a:srcRect b="1437" l="0" r="1437" t="0"/>
          <a:stretch/>
        </p:blipFill>
        <p:spPr>
          <a:xfrm>
            <a:off x="7796609" y="-234704"/>
            <a:ext cx="3910807" cy="5624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