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jTale+Pc6iVIr59SCSBge1uY93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D12548-8499-4191-A0C6-69C35C4BB710}">
  <a:tblStyle styleId="{9DD12548-8499-4191-A0C6-69C35C4BB7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42BBB4A-E560-48D0-B255-72B46A74AE85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customschemas.google.com/relationships/presentationmetadata" Target="meta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99199e90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99199e90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S-ME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Сервис </a:t>
            </a:r>
            <a:r>
              <a:rPr lang="ru"/>
              <a:t>включающий</a:t>
            </a:r>
            <a:r>
              <a:rPr lang="ru"/>
              <a:t> в себя генерирование рациона его приготовление и доставка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22500" y="2007050"/>
            <a:ext cx="72291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наше время </a:t>
            </a:r>
            <a:r>
              <a:rPr lang="ru" sz="1500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востребованность сервиса подготовки готовых блюд здорового питания возрастает с каждым днем. Людям некогда готовить, а питаться хочется вкусно и полезно, не каждый может правильно рассчитывать нутриенты и составлять рацион питания</a:t>
            </a:r>
            <a:endParaRPr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3966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Целевой аудиторией нашего проекта являются спортсмены различных категорий: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i="1" lang="ru">
                <a:solidFill>
                  <a:srgbClr val="132C40"/>
                </a:solidFill>
              </a:rPr>
              <a:t>Любители</a:t>
            </a:r>
            <a:endParaRPr i="1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i="1" lang="ru">
                <a:solidFill>
                  <a:srgbClr val="132C40"/>
                </a:solidFill>
              </a:rPr>
              <a:t>Начинающие</a:t>
            </a:r>
            <a:endParaRPr i="1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i="1" lang="ru">
                <a:solidFill>
                  <a:srgbClr val="132C40"/>
                </a:solidFill>
              </a:rPr>
              <a:t>Спортсмены </a:t>
            </a:r>
            <a:endParaRPr i="1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01718" y="2233656"/>
            <a:ext cx="6568200" cy="19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AutoNum type="arabicPeriod"/>
            </a:pPr>
            <a:r>
              <a:rPr lang="ru" sz="1500">
                <a:solidFill>
                  <a:srgbClr val="000000"/>
                </a:solidFill>
              </a:rPr>
              <a:t>Отсутствие времени у потребителей на походы в рестораны и приготовление пищи с правильным подбором калорий;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AutoNum type="arabicPeriod"/>
            </a:pPr>
            <a:r>
              <a:rPr lang="ru" sz="1500">
                <a:solidFill>
                  <a:srgbClr val="000000"/>
                </a:solidFill>
              </a:rPr>
              <a:t>Незнание и непонимание людей в правильном подборе рациона;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AutoNum type="arabicPeriod"/>
            </a:pPr>
            <a:r>
              <a:rPr lang="ru" sz="1500">
                <a:solidFill>
                  <a:srgbClr val="000000"/>
                </a:solidFill>
              </a:rPr>
              <a:t>Неправильный расчет нутриентов, что может привести к недостатку питательных веществ, таких как витамины А, В, С, железо и кальций.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57193" y="2396631"/>
            <a:ext cx="7993200" cy="6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Сервис включающий в себя генерирование меню, приготовление рациона, доставка продуктов питания в г.Омск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766157" y="38215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766157" y="1580450"/>
            <a:ext cx="5118900" cy="34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S-ME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спортсменам различных категорий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знаний о составлении рациона питания 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составления, подбора и доставка рационов для различных категорий спортсменов 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искусственного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интеллекта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пользу правильного питания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457194" y="1815238"/>
            <a:ext cx="6936600" cy="38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РЫНОК, </a:t>
            </a:r>
            <a:r>
              <a:rPr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HealthNet</a:t>
            </a:r>
            <a:endParaRPr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Бизнес - модель  B2C (business-to-consumer) 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По результатам проблемного интервью мы выяснили, что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00% не знают о том, что существует сервис подбирающий рацион питания с помощью искусственного интеллекта 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Б</a:t>
            </a: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ольшинство - 80% положительно относятся к возможности подбора рациона при помощи искусственного интеллекта 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90% - интересно попробовать такой сервис 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Большинство - 90% пользуются сервисом доставки рациона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Таким образом мы можем сказать, что наш продукт актуален и востребован.</a:t>
            </a:r>
            <a:endParaRPr sz="13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7"/>
          <p:cNvSpPr txBox="1"/>
          <p:nvPr>
            <p:ph type="title"/>
          </p:nvPr>
        </p:nvSpPr>
        <p:spPr>
          <a:xfrm>
            <a:off x="456817" y="12356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457200" y="2088611"/>
            <a:ext cx="69366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Perfect balance - позволяет выбрать программу питания (калорийность, рацион, число дней доставки) позволяет рассчитать дневную норму калорий лично для себя, коммуникация с диет- менеджером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Good balance- аналогичен Perfect balance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Овсянка - позволяет выбрать рацион питания ( рацион рассчитан на 3 недели)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Формула питания - позволяет выбрать рацион ( можно увидеть меню на неделю) есть возможность консультации на сайте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 txBox="1"/>
          <p:nvPr/>
        </p:nvSpPr>
        <p:spPr>
          <a:xfrm>
            <a:off x="520369" y="1907931"/>
            <a:ext cx="6936600" cy="3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г. Омск 250 000 спортсменов старше 18 лет. Активно будут пользоваться сервисом 5,25%, средний чек 800 руб.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Таким образом вероятный месячный доход составляет 8 млн. рублей.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Чистая прибыль  - 1 700 000 руб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Расходы включают в себя: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Первоначальные: разработка приложения - 2 500 000 руб,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Постоянные: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аренда офиса - 100 000  руб,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поддержка и защита приложения - 400 000 руб,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сотрудничество с кафе - 4 000 000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курьерская служба - 1 800 000 руб, 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 txBox="1"/>
          <p:nvPr>
            <p:ph type="title"/>
          </p:nvPr>
        </p:nvSpPr>
        <p:spPr>
          <a:xfrm>
            <a:off x="457201" y="124420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99199e9010_0_0"/>
          <p:cNvSpPr txBox="1"/>
          <p:nvPr>
            <p:ph type="title"/>
          </p:nvPr>
        </p:nvSpPr>
        <p:spPr>
          <a:xfrm>
            <a:off x="457192" y="2147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Пример нашего меню</a:t>
            </a:r>
            <a:endParaRPr/>
          </a:p>
        </p:txBody>
      </p:sp>
      <p:graphicFrame>
        <p:nvGraphicFramePr>
          <p:cNvPr id="230" name="Google Shape;230;g299199e9010_0_0"/>
          <p:cNvGraphicFramePr/>
          <p:nvPr/>
        </p:nvGraphicFramePr>
        <p:xfrm>
          <a:off x="49763" y="708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{9DD12548-8499-4191-A0C6-69C35C4BB710}</a:tableStyleId>
              </a:tblPr>
              <a:tblGrid>
                <a:gridCol w="3006000"/>
                <a:gridCol w="2949500"/>
                <a:gridCol w="2935875"/>
              </a:tblGrid>
              <a:tr h="464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Любители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Начинающие 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Профессионалы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1978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День 1:                                                        Завтрак: омлет из 3 яиц с овощами и куриной грудкой, овсянка с ягодами и орехами, чашка зеленого чая.</a:t>
                      </a:r>
                      <a:b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Обед: курица на гриле с картофельным пюре, салат из свежих овощей, кефир.</a:t>
                      </a:r>
                      <a:b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Ужин: салат из камбалы с овощами, рисовая лапша с курицей, чашка зеленого чая.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День 1:</a:t>
                      </a:r>
                      <a:r>
                        <a:rPr lang="ru" sz="11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  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Завтрак: Омлет из 2 яиц, овсянка с ягодами, стакан нежирного йогурта                          Обед: Гриль из куриного филе, картофельное пюре, свежий огурец                                   Ужин: Рыбный стейк с овощами на гриле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День 1 :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Завтрак: яичница из 4 яиц, овсяная каша с ягодами и орехами, свежий апельсин, чашка зеленого чая.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Обед: куриная грудка, отварное картофельное пюре, тушеные овощи, салат из свежих овощей с оливковым маслом.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Ужин: запеченный лосось с лимоном и зеленью, киноа с овощами на пару.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1794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День 2:                                                                         </a:t>
                      </a:r>
                      <a:br>
                        <a:rPr b="1"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Завтрак: творожная запеканка с ягодами и орехами, омлет из 3 яиц, чашка черного кофе.</a:t>
                      </a:r>
                      <a:b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Обед: свинина на гриле с овощами, картофельный суп, кефир.</a:t>
                      </a:r>
                      <a:b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" sz="11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Ужин: тунец на гриле с гречкой, зеленый салат, чашка зеленого чая.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1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День 2:</a:t>
                      </a:r>
                      <a:endParaRPr sz="11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Завтрак: Тост с авокадо и яйцом, омлет с овощами, стакан нежирного йогурта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Обед: Куриная грудка запеченная с овощами, киноа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Ужин: Стейк из говядины, свежий овощной салат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День 2</a:t>
                      </a: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r>
                        <a:rPr lang="ru" sz="11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          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Завтрак: омлет из 3 яиц с овощами, тост из цельнозернового хлеба с авокадо, свежая клубника, чашка зеленого чая.                           Обед: тунец на гриле, картофельные ломтики с розмарином, паровые брокколи и цветная капуста, свежий огурец с греческим йогуртом.                                                    Ужин: куриные ножки на гриле, цельнозерновый рис с тушеными овощами.</a:t>
                      </a:r>
                      <a:endParaRPr sz="1100">
                        <a:solidFill>
                          <a:schemeClr val="dk2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10"/>
          <p:cNvSpPr txBox="1"/>
          <p:nvPr>
            <p:ph idx="1" type="body"/>
          </p:nvPr>
        </p:nvSpPr>
        <p:spPr>
          <a:xfrm>
            <a:off x="456818" y="2203106"/>
            <a:ext cx="7993200" cy="21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Есть команда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Распределены роли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Разработана идея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Готовая</a:t>
            </a:r>
            <a:r>
              <a:rPr lang="ru" sz="1600"/>
              <a:t> бизнес- модель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Проведен опрос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Проанализированы конкуренты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Составлены приблизительные рационы питания </a:t>
            </a:r>
            <a:endParaRPr sz="1600"/>
          </a:p>
        </p:txBody>
      </p:sp>
      <p:sp>
        <p:nvSpPr>
          <p:cNvPr id="237" name="Google Shape;237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11"/>
          <p:cNvGraphicFramePr/>
          <p:nvPr/>
        </p:nvGraphicFramePr>
        <p:xfrm>
          <a:off x="2235310" y="924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{F42BBB4A-E560-48D0-B255-72B46A74AE85}</a:tableStyleId>
              </a:tblPr>
              <a:tblGrid>
                <a:gridCol w="2080050"/>
                <a:gridCol w="2080050"/>
              </a:tblGrid>
              <a:tr h="35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71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Ильичева Алина 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(CTO)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Зуева Надежда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Островская Ангелина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Фиахардинова Екатерина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КООРДИНАТОР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Шумский Иван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Ярослав Усов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12"/>
          <p:cNvSpPr txBox="1"/>
          <p:nvPr>
            <p:ph idx="1" type="body"/>
          </p:nvPr>
        </p:nvSpPr>
        <p:spPr>
          <a:xfrm>
            <a:off x="456825" y="1950425"/>
            <a:ext cx="79737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619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</a:rPr>
              <a:t>Разработать приложение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Найти компании для сотрудничества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Разработать фирменный стиль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Выйти на рынок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Масштабирование </a:t>
            </a:r>
            <a:endParaRPr sz="18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 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2" name="Google Shape;272;p13"/>
          <p:cNvSpPr txBox="1"/>
          <p:nvPr>
            <p:ph idx="1" type="body"/>
          </p:nvPr>
        </p:nvSpPr>
        <p:spPr>
          <a:xfrm>
            <a:off x="581793" y="243045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Ильичева Алина Алексеевна</a:t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Конт. телефон: 89609840094</a:t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Почта: aa.ilyicheva2106@omgau.org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