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embeddedFontLst>
    <p:embeddedFont>
      <p:font typeface="Quattrocento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7" roundtripDataSignature="AMtx7mhNvbw0zPLf7WVYpzXhXtxEpFhl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QuattrocentoSans-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QuattrocentoSans-italic.fntdata"/><Relationship Id="rId12" Type="http://schemas.openxmlformats.org/officeDocument/2006/relationships/slide" Target="slides/slide7.xml"/><Relationship Id="rId34" Type="http://schemas.openxmlformats.org/officeDocument/2006/relationships/font" Target="fonts/QuattrocentoSans-bold.fntdata"/><Relationship Id="rId15" Type="http://schemas.openxmlformats.org/officeDocument/2006/relationships/slide" Target="slides/slide10.xml"/><Relationship Id="rId37" Type="http://customschemas.google.com/relationships/presentationmetadata" Target="metadata"/><Relationship Id="rId14" Type="http://schemas.openxmlformats.org/officeDocument/2006/relationships/slide" Target="slides/slide9.xml"/><Relationship Id="rId36" Type="http://schemas.openxmlformats.org/officeDocument/2006/relationships/font" Target="fonts/Quattrocento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ru-R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 name="Google Shape;5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Титульный слайд">
  <p:cSld name="1_Титульный слайд">
    <p:spTree>
      <p:nvGrpSpPr>
        <p:cNvPr id="16" name="Shape 16"/>
        <p:cNvGrpSpPr/>
        <p:nvPr/>
      </p:nvGrpSpPr>
      <p:grpSpPr>
        <a:xfrm>
          <a:off x="0" y="0"/>
          <a:ext cx="0" cy="0"/>
          <a:chOff x="0" y="0"/>
          <a:chExt cx="0" cy="0"/>
        </a:xfrm>
      </p:grpSpPr>
      <p:pic>
        <p:nvPicPr>
          <p:cNvPr id="17" name="Google Shape;17;p2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29"/>
          <p:cNvSpPr txBox="1"/>
          <p:nvPr>
            <p:ph type="ctrTitle"/>
          </p:nvPr>
        </p:nvSpPr>
        <p:spPr>
          <a:xfrm>
            <a:off x="346075" y="765175"/>
            <a:ext cx="11510963" cy="1617718"/>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800"/>
              <a:buFont typeface="Quattrocento Sans"/>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9" name="Shape 19"/>
        <p:cNvGrpSpPr/>
        <p:nvPr/>
      </p:nvGrpSpPr>
      <p:grpSpPr>
        <a:xfrm>
          <a:off x="0" y="0"/>
          <a:ext cx="0" cy="0"/>
          <a:chOff x="0" y="0"/>
          <a:chExt cx="0" cy="0"/>
        </a:xfrm>
      </p:grpSpPr>
      <p:pic>
        <p:nvPicPr>
          <p:cNvPr id="20" name="Google Shape;20;p3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1" name="Google Shape;21;p30"/>
          <p:cNvSpPr txBox="1"/>
          <p:nvPr>
            <p:ph type="ctrTitle"/>
          </p:nvPr>
        </p:nvSpPr>
        <p:spPr>
          <a:xfrm>
            <a:off x="1524000" y="1346200"/>
            <a:ext cx="9144000" cy="10414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lt1"/>
              </a:buClr>
              <a:buSzPts val="6000"/>
              <a:buFont typeface="Quattrocento Sans"/>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0"/>
          <p:cNvSpPr txBox="1"/>
          <p:nvPr>
            <p:ph idx="1" type="subTitle"/>
          </p:nvPr>
        </p:nvSpPr>
        <p:spPr>
          <a:xfrm>
            <a:off x="1524000" y="2387600"/>
            <a:ext cx="9144000" cy="867664"/>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631"/>
              </a:spcBef>
              <a:spcAft>
                <a:spcPts val="0"/>
              </a:spcAft>
              <a:buClr>
                <a:schemeClr val="lt1"/>
              </a:buClr>
              <a:buSzPts val="2400"/>
              <a:buNone/>
              <a:defRPr sz="2400">
                <a:solidFill>
                  <a:schemeClr val="lt1"/>
                </a:solidFill>
              </a:defRPr>
            </a:lvl1pPr>
            <a:lvl2pPr lvl="1" algn="ctr">
              <a:lnSpc>
                <a:spcPct val="90000"/>
              </a:lnSpc>
              <a:spcBef>
                <a:spcPts val="317"/>
              </a:spcBef>
              <a:spcAft>
                <a:spcPts val="0"/>
              </a:spcAft>
              <a:buClr>
                <a:schemeClr val="dk2"/>
              </a:buClr>
              <a:buSzPts val="2000"/>
              <a:buNone/>
              <a:defRPr sz="2000"/>
            </a:lvl2pPr>
            <a:lvl3pPr lvl="2" algn="ctr">
              <a:lnSpc>
                <a:spcPct val="90000"/>
              </a:lnSpc>
              <a:spcBef>
                <a:spcPts val="317"/>
              </a:spcBef>
              <a:spcAft>
                <a:spcPts val="0"/>
              </a:spcAft>
              <a:buClr>
                <a:schemeClr val="dk2"/>
              </a:buClr>
              <a:buSzPts val="1800"/>
              <a:buNone/>
              <a:defRPr sz="1800"/>
            </a:lvl3pPr>
            <a:lvl4pPr lvl="3" algn="ctr">
              <a:lnSpc>
                <a:spcPct val="90000"/>
              </a:lnSpc>
              <a:spcBef>
                <a:spcPts val="317"/>
              </a:spcBef>
              <a:spcAft>
                <a:spcPts val="0"/>
              </a:spcAft>
              <a:buClr>
                <a:schemeClr val="dk2"/>
              </a:buClr>
              <a:buSzPts val="1600"/>
              <a:buNone/>
              <a:defRPr sz="1600"/>
            </a:lvl4pPr>
            <a:lvl5pPr lvl="4" algn="ctr">
              <a:lnSpc>
                <a:spcPct val="90000"/>
              </a:lnSpc>
              <a:spcBef>
                <a:spcPts val="317"/>
              </a:spcBef>
              <a:spcAft>
                <a:spcPts val="0"/>
              </a:spcAft>
              <a:buClr>
                <a:schemeClr val="dk2"/>
              </a:buClr>
              <a:buSzPts val="1600"/>
              <a:buNone/>
              <a:defRPr sz="1600"/>
            </a:lvl5pPr>
            <a:lvl6pPr lvl="5" algn="ctr">
              <a:lnSpc>
                <a:spcPct val="90000"/>
              </a:lnSpc>
              <a:spcBef>
                <a:spcPts val="317"/>
              </a:spcBef>
              <a:spcAft>
                <a:spcPts val="0"/>
              </a:spcAft>
              <a:buClr>
                <a:schemeClr val="dk1"/>
              </a:buClr>
              <a:buSzPts val="1600"/>
              <a:buNone/>
              <a:defRPr sz="1600"/>
            </a:lvl6pPr>
            <a:lvl7pPr lvl="6" algn="ctr">
              <a:lnSpc>
                <a:spcPct val="90000"/>
              </a:lnSpc>
              <a:spcBef>
                <a:spcPts val="317"/>
              </a:spcBef>
              <a:spcAft>
                <a:spcPts val="0"/>
              </a:spcAft>
              <a:buClr>
                <a:schemeClr val="dk1"/>
              </a:buClr>
              <a:buSzPts val="1600"/>
              <a:buNone/>
              <a:defRPr sz="1600"/>
            </a:lvl7pPr>
            <a:lvl8pPr lvl="7" algn="ctr">
              <a:lnSpc>
                <a:spcPct val="90000"/>
              </a:lnSpc>
              <a:spcBef>
                <a:spcPts val="317"/>
              </a:spcBef>
              <a:spcAft>
                <a:spcPts val="0"/>
              </a:spcAft>
              <a:buClr>
                <a:schemeClr val="dk1"/>
              </a:buClr>
              <a:buSzPts val="1600"/>
              <a:buNone/>
              <a:defRPr sz="1600"/>
            </a:lvl8pPr>
            <a:lvl9pPr lvl="8" algn="ctr">
              <a:lnSpc>
                <a:spcPct val="90000"/>
              </a:lnSpc>
              <a:spcBef>
                <a:spcPts val="317"/>
              </a:spcBef>
              <a:spcAft>
                <a:spcPts val="0"/>
              </a:spcAft>
              <a:buClr>
                <a:schemeClr val="dk1"/>
              </a:buClr>
              <a:buSzPts val="1600"/>
              <a:buNone/>
              <a:defRPr sz="1600"/>
            </a:lvl9pPr>
          </a:lstStyle>
          <a:p/>
        </p:txBody>
      </p:sp>
      <p:sp>
        <p:nvSpPr>
          <p:cNvPr id="23" name="Google Shape;23;p30"/>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1100" u="none" cap="none" strike="noStrike">
                <a:solidFill>
                  <a:schemeClr val="lt1"/>
                </a:solidFill>
                <a:latin typeface="Verdana"/>
                <a:ea typeface="Verdana"/>
                <a:cs typeface="Verdana"/>
                <a:sym typeface="Verdana"/>
              </a:defRPr>
            </a:lvl1pPr>
            <a:lvl2pPr indent="0" lvl="1" marL="0" algn="ctr">
              <a:spcBef>
                <a:spcPts val="0"/>
              </a:spcBef>
              <a:buNone/>
              <a:defRPr b="1" i="0" sz="1100" u="none" cap="none" strike="noStrike">
                <a:solidFill>
                  <a:schemeClr val="lt1"/>
                </a:solidFill>
                <a:latin typeface="Verdana"/>
                <a:ea typeface="Verdana"/>
                <a:cs typeface="Verdana"/>
                <a:sym typeface="Verdana"/>
              </a:defRPr>
            </a:lvl2pPr>
            <a:lvl3pPr indent="0" lvl="2" marL="0" algn="ctr">
              <a:spcBef>
                <a:spcPts val="0"/>
              </a:spcBef>
              <a:buNone/>
              <a:defRPr b="1" i="0" sz="1100" u="none" cap="none" strike="noStrike">
                <a:solidFill>
                  <a:schemeClr val="lt1"/>
                </a:solidFill>
                <a:latin typeface="Verdana"/>
                <a:ea typeface="Verdana"/>
                <a:cs typeface="Verdana"/>
                <a:sym typeface="Verdana"/>
              </a:defRPr>
            </a:lvl3pPr>
            <a:lvl4pPr indent="0" lvl="3" marL="0" algn="ctr">
              <a:spcBef>
                <a:spcPts val="0"/>
              </a:spcBef>
              <a:buNone/>
              <a:defRPr b="1" i="0" sz="1100" u="none" cap="none" strike="noStrike">
                <a:solidFill>
                  <a:schemeClr val="lt1"/>
                </a:solidFill>
                <a:latin typeface="Verdana"/>
                <a:ea typeface="Verdana"/>
                <a:cs typeface="Verdana"/>
                <a:sym typeface="Verdana"/>
              </a:defRPr>
            </a:lvl4pPr>
            <a:lvl5pPr indent="0" lvl="4" marL="0" algn="ctr">
              <a:spcBef>
                <a:spcPts val="0"/>
              </a:spcBef>
              <a:buNone/>
              <a:defRPr b="1" i="0" sz="1100" u="none" cap="none" strike="noStrike">
                <a:solidFill>
                  <a:schemeClr val="lt1"/>
                </a:solidFill>
                <a:latin typeface="Verdana"/>
                <a:ea typeface="Verdana"/>
                <a:cs typeface="Verdana"/>
                <a:sym typeface="Verdana"/>
              </a:defRPr>
            </a:lvl5pPr>
            <a:lvl6pPr indent="0" lvl="5" marL="0" algn="ctr">
              <a:spcBef>
                <a:spcPts val="0"/>
              </a:spcBef>
              <a:buNone/>
              <a:defRPr b="1" i="0" sz="1100" u="none" cap="none" strike="noStrike">
                <a:solidFill>
                  <a:schemeClr val="lt1"/>
                </a:solidFill>
                <a:latin typeface="Verdana"/>
                <a:ea typeface="Verdana"/>
                <a:cs typeface="Verdana"/>
                <a:sym typeface="Verdana"/>
              </a:defRPr>
            </a:lvl6pPr>
            <a:lvl7pPr indent="0" lvl="6" marL="0" algn="ctr">
              <a:spcBef>
                <a:spcPts val="0"/>
              </a:spcBef>
              <a:buNone/>
              <a:defRPr b="1" i="0" sz="1100" u="none" cap="none" strike="noStrike">
                <a:solidFill>
                  <a:schemeClr val="lt1"/>
                </a:solidFill>
                <a:latin typeface="Verdana"/>
                <a:ea typeface="Verdana"/>
                <a:cs typeface="Verdana"/>
                <a:sym typeface="Verdana"/>
              </a:defRPr>
            </a:lvl7pPr>
            <a:lvl8pPr indent="0" lvl="7" marL="0" algn="ctr">
              <a:spcBef>
                <a:spcPts val="0"/>
              </a:spcBef>
              <a:buNone/>
              <a:defRPr b="1" i="0" sz="1100" u="none" cap="none" strike="noStrike">
                <a:solidFill>
                  <a:schemeClr val="lt1"/>
                </a:solidFill>
                <a:latin typeface="Verdana"/>
                <a:ea typeface="Verdana"/>
                <a:cs typeface="Verdana"/>
                <a:sym typeface="Verdana"/>
              </a:defRPr>
            </a:lvl8pPr>
            <a:lvl9pPr indent="0" lvl="8" marL="0" algn="ctr">
              <a:spcBef>
                <a:spcPts val="0"/>
              </a:spcBef>
              <a:buNone/>
              <a:defRPr b="1" i="0" sz="1100" u="none" cap="none" strike="noStrike">
                <a:solidFill>
                  <a:schemeClr val="lt1"/>
                </a:solidFill>
                <a:latin typeface="Verdana"/>
                <a:ea typeface="Verdana"/>
                <a:cs typeface="Verdana"/>
                <a:sym typeface="Verdana"/>
              </a:defRPr>
            </a:lvl9p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p:cSld name="Только заголовок">
    <p:spTree>
      <p:nvGrpSpPr>
        <p:cNvPr id="24" name="Shape 24"/>
        <p:cNvGrpSpPr/>
        <p:nvPr/>
      </p:nvGrpSpPr>
      <p:grpSpPr>
        <a:xfrm>
          <a:off x="0" y="0"/>
          <a:ext cx="0" cy="0"/>
          <a:chOff x="0" y="0"/>
          <a:chExt cx="0" cy="0"/>
        </a:xfrm>
      </p:grpSpPr>
      <p:sp>
        <p:nvSpPr>
          <p:cNvPr id="25" name="Google Shape;25;p31"/>
          <p:cNvSpPr txBox="1"/>
          <p:nvPr>
            <p:ph idx="10" type="dt"/>
          </p:nvPr>
        </p:nvSpPr>
        <p:spPr>
          <a:xfrm>
            <a:off x="306390" y="6356362"/>
            <a:ext cx="104766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1" type="ftr"/>
          </p:nvPr>
        </p:nvSpPr>
        <p:spPr>
          <a:xfrm>
            <a:off x="1459571" y="6356362"/>
            <a:ext cx="9574782"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ru-RU"/>
              <a:t>‹#›</a:t>
            </a:fld>
            <a:endParaRPr/>
          </a:p>
        </p:txBody>
      </p:sp>
      <p:sp>
        <p:nvSpPr>
          <p:cNvPr id="28" name="Google Shape;28;p31"/>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Только заголовок">
  <p:cSld name="1_Только заголовок">
    <p:spTree>
      <p:nvGrpSpPr>
        <p:cNvPr id="29" name="Shape 29"/>
        <p:cNvGrpSpPr/>
        <p:nvPr/>
      </p:nvGrpSpPr>
      <p:grpSpPr>
        <a:xfrm>
          <a:off x="0" y="0"/>
          <a:ext cx="0" cy="0"/>
          <a:chOff x="0" y="0"/>
          <a:chExt cx="0" cy="0"/>
        </a:xfrm>
      </p:grpSpPr>
      <p:pic>
        <p:nvPicPr>
          <p:cNvPr id="30" name="Google Shape;30;p3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1" name="Google Shape;31;p32"/>
          <p:cNvSpPr txBox="1"/>
          <p:nvPr>
            <p:ph idx="10" type="dt"/>
          </p:nvPr>
        </p:nvSpPr>
        <p:spPr>
          <a:xfrm>
            <a:off x="306390" y="6356362"/>
            <a:ext cx="104766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1" type="ftr"/>
          </p:nvPr>
        </p:nvSpPr>
        <p:spPr>
          <a:xfrm>
            <a:off x="1459571" y="6356362"/>
            <a:ext cx="9574782"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2"/>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1100">
                <a:solidFill>
                  <a:srgbClr val="F2F2F2"/>
                </a:solidFill>
                <a:latin typeface="Verdana"/>
                <a:ea typeface="Verdana"/>
                <a:cs typeface="Verdana"/>
                <a:sym typeface="Verdana"/>
              </a:defRPr>
            </a:lvl1pPr>
            <a:lvl2pPr indent="0" lvl="1" marL="0" algn="ctr">
              <a:spcBef>
                <a:spcPts val="0"/>
              </a:spcBef>
              <a:buNone/>
              <a:defRPr b="1" sz="1100">
                <a:solidFill>
                  <a:srgbClr val="F2F2F2"/>
                </a:solidFill>
                <a:latin typeface="Verdana"/>
                <a:ea typeface="Verdana"/>
                <a:cs typeface="Verdana"/>
                <a:sym typeface="Verdana"/>
              </a:defRPr>
            </a:lvl2pPr>
            <a:lvl3pPr indent="0" lvl="2" marL="0" algn="ctr">
              <a:spcBef>
                <a:spcPts val="0"/>
              </a:spcBef>
              <a:buNone/>
              <a:defRPr b="1" sz="1100">
                <a:solidFill>
                  <a:srgbClr val="F2F2F2"/>
                </a:solidFill>
                <a:latin typeface="Verdana"/>
                <a:ea typeface="Verdana"/>
                <a:cs typeface="Verdana"/>
                <a:sym typeface="Verdana"/>
              </a:defRPr>
            </a:lvl3pPr>
            <a:lvl4pPr indent="0" lvl="3" marL="0" algn="ctr">
              <a:spcBef>
                <a:spcPts val="0"/>
              </a:spcBef>
              <a:buNone/>
              <a:defRPr b="1" sz="1100">
                <a:solidFill>
                  <a:srgbClr val="F2F2F2"/>
                </a:solidFill>
                <a:latin typeface="Verdana"/>
                <a:ea typeface="Verdana"/>
                <a:cs typeface="Verdana"/>
                <a:sym typeface="Verdana"/>
              </a:defRPr>
            </a:lvl4pPr>
            <a:lvl5pPr indent="0" lvl="4" marL="0" algn="ctr">
              <a:spcBef>
                <a:spcPts val="0"/>
              </a:spcBef>
              <a:buNone/>
              <a:defRPr b="1" sz="1100">
                <a:solidFill>
                  <a:srgbClr val="F2F2F2"/>
                </a:solidFill>
                <a:latin typeface="Verdana"/>
                <a:ea typeface="Verdana"/>
                <a:cs typeface="Verdana"/>
                <a:sym typeface="Verdana"/>
              </a:defRPr>
            </a:lvl5pPr>
            <a:lvl6pPr indent="0" lvl="5" marL="0" algn="ctr">
              <a:spcBef>
                <a:spcPts val="0"/>
              </a:spcBef>
              <a:buNone/>
              <a:defRPr b="1" sz="1100">
                <a:solidFill>
                  <a:srgbClr val="F2F2F2"/>
                </a:solidFill>
                <a:latin typeface="Verdana"/>
                <a:ea typeface="Verdana"/>
                <a:cs typeface="Verdana"/>
                <a:sym typeface="Verdana"/>
              </a:defRPr>
            </a:lvl6pPr>
            <a:lvl7pPr indent="0" lvl="6" marL="0" algn="ctr">
              <a:spcBef>
                <a:spcPts val="0"/>
              </a:spcBef>
              <a:buNone/>
              <a:defRPr b="1" sz="1100">
                <a:solidFill>
                  <a:srgbClr val="F2F2F2"/>
                </a:solidFill>
                <a:latin typeface="Verdana"/>
                <a:ea typeface="Verdana"/>
                <a:cs typeface="Verdana"/>
                <a:sym typeface="Verdana"/>
              </a:defRPr>
            </a:lvl7pPr>
            <a:lvl8pPr indent="0" lvl="7" marL="0" algn="ctr">
              <a:spcBef>
                <a:spcPts val="0"/>
              </a:spcBef>
              <a:buNone/>
              <a:defRPr b="1" sz="1100">
                <a:solidFill>
                  <a:srgbClr val="F2F2F2"/>
                </a:solidFill>
                <a:latin typeface="Verdana"/>
                <a:ea typeface="Verdana"/>
                <a:cs typeface="Verdana"/>
                <a:sym typeface="Verdana"/>
              </a:defRPr>
            </a:lvl8pPr>
            <a:lvl9pPr indent="0" lvl="8" marL="0" algn="ctr">
              <a:spcBef>
                <a:spcPts val="0"/>
              </a:spcBef>
              <a:buNone/>
              <a:defRPr b="1" sz="1100">
                <a:solidFill>
                  <a:srgbClr val="F2F2F2"/>
                </a:solidFill>
                <a:latin typeface="Verdana"/>
                <a:ea typeface="Verdana"/>
                <a:cs typeface="Verdana"/>
                <a:sym typeface="Verdana"/>
              </a:defRPr>
            </a:lvl9pPr>
          </a:lstStyle>
          <a:p>
            <a:pPr indent="0" lvl="0" marL="0" rtl="0" algn="ctr">
              <a:spcBef>
                <a:spcPts val="0"/>
              </a:spcBef>
              <a:spcAft>
                <a:spcPts val="0"/>
              </a:spcAft>
              <a:buNone/>
            </a:pPr>
            <a:fld id="{00000000-1234-1234-1234-123412341234}" type="slidenum">
              <a:rPr lang="ru-RU"/>
              <a:t>‹#›</a:t>
            </a:fld>
            <a:endParaRPr/>
          </a:p>
        </p:txBody>
      </p:sp>
      <p:sp>
        <p:nvSpPr>
          <p:cNvPr id="34" name="Google Shape;34;p32"/>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accent2"/>
              </a:buClr>
              <a:buSzPts val="28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2"/>
          <p:cNvSpPr/>
          <p:nvPr>
            <p:ph idx="2" type="pic"/>
          </p:nvPr>
        </p:nvSpPr>
        <p:spPr>
          <a:xfrm>
            <a:off x="542159" y="1606676"/>
            <a:ext cx="1688280" cy="1687680"/>
          </a:xfrm>
          <a:prstGeom prst="ellipse">
            <a:avLst/>
          </a:prstGeom>
          <a:noFill/>
          <a:ln>
            <a:noFill/>
          </a:ln>
        </p:spPr>
      </p:sp>
      <p:sp>
        <p:nvSpPr>
          <p:cNvPr id="36" name="Google Shape;36;p32"/>
          <p:cNvSpPr/>
          <p:nvPr>
            <p:ph idx="3" type="pic"/>
          </p:nvPr>
        </p:nvSpPr>
        <p:spPr>
          <a:xfrm>
            <a:off x="2897158" y="1606676"/>
            <a:ext cx="1688280" cy="1687680"/>
          </a:xfrm>
          <a:prstGeom prst="ellipse">
            <a:avLst/>
          </a:prstGeom>
          <a:noFill/>
          <a:ln>
            <a:noFill/>
          </a:ln>
        </p:spPr>
      </p:sp>
      <p:sp>
        <p:nvSpPr>
          <p:cNvPr id="37" name="Google Shape;37;p32"/>
          <p:cNvSpPr/>
          <p:nvPr>
            <p:ph idx="4" type="pic"/>
          </p:nvPr>
        </p:nvSpPr>
        <p:spPr>
          <a:xfrm>
            <a:off x="5251559" y="1606676"/>
            <a:ext cx="1688280" cy="1687680"/>
          </a:xfrm>
          <a:prstGeom prst="ellipse">
            <a:avLst/>
          </a:prstGeom>
          <a:noFill/>
          <a:ln>
            <a:noFill/>
          </a:ln>
        </p:spPr>
      </p:sp>
      <p:sp>
        <p:nvSpPr>
          <p:cNvPr id="38" name="Google Shape;38;p32"/>
          <p:cNvSpPr/>
          <p:nvPr>
            <p:ph idx="5" type="pic"/>
          </p:nvPr>
        </p:nvSpPr>
        <p:spPr>
          <a:xfrm>
            <a:off x="7607158" y="1606676"/>
            <a:ext cx="1688280" cy="1687680"/>
          </a:xfrm>
          <a:prstGeom prst="ellipse">
            <a:avLst/>
          </a:prstGeom>
          <a:noFill/>
          <a:ln>
            <a:noFill/>
          </a:ln>
        </p:spPr>
      </p:sp>
      <p:sp>
        <p:nvSpPr>
          <p:cNvPr id="39" name="Google Shape;39;p32"/>
          <p:cNvSpPr/>
          <p:nvPr>
            <p:ph idx="6" type="pic"/>
          </p:nvPr>
        </p:nvSpPr>
        <p:spPr>
          <a:xfrm>
            <a:off x="9961559" y="1606676"/>
            <a:ext cx="1688280" cy="1687680"/>
          </a:xfrm>
          <a:prstGeom prst="ellipse">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подзаголовок">
  <p:cSld name="Заголовок и подзаголовок">
    <p:spTree>
      <p:nvGrpSpPr>
        <p:cNvPr id="40" name="Shape 40"/>
        <p:cNvGrpSpPr/>
        <p:nvPr/>
      </p:nvGrpSpPr>
      <p:grpSpPr>
        <a:xfrm>
          <a:off x="0" y="0"/>
          <a:ext cx="0" cy="0"/>
          <a:chOff x="0" y="0"/>
          <a:chExt cx="0" cy="0"/>
        </a:xfrm>
      </p:grpSpPr>
      <p:sp>
        <p:nvSpPr>
          <p:cNvPr id="41" name="Google Shape;41;p33"/>
          <p:cNvSpPr txBox="1"/>
          <p:nvPr>
            <p:ph idx="10" type="dt"/>
          </p:nvPr>
        </p:nvSpPr>
        <p:spPr>
          <a:xfrm>
            <a:off x="306390" y="6356362"/>
            <a:ext cx="104766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3"/>
          <p:cNvSpPr txBox="1"/>
          <p:nvPr>
            <p:ph idx="11" type="ftr"/>
          </p:nvPr>
        </p:nvSpPr>
        <p:spPr>
          <a:xfrm>
            <a:off x="1459571" y="6356362"/>
            <a:ext cx="9574782"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2" type="sldNum"/>
          </p:nvPr>
        </p:nvSpPr>
        <p:spPr>
          <a:xfrm>
            <a:off x="11418327" y="6356362"/>
            <a:ext cx="702819"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ru-RU"/>
              <a:t>‹#›</a:t>
            </a:fld>
            <a:endParaRPr/>
          </a:p>
        </p:txBody>
      </p:sp>
      <p:sp>
        <p:nvSpPr>
          <p:cNvPr id="44" name="Google Shape;44;p33"/>
          <p:cNvSpPr txBox="1"/>
          <p:nvPr>
            <p:ph idx="1" type="subTitle"/>
          </p:nvPr>
        </p:nvSpPr>
        <p:spPr>
          <a:xfrm>
            <a:off x="315386" y="847471"/>
            <a:ext cx="11617534" cy="468313"/>
          </a:xfrm>
          <a:prstGeom prst="rect">
            <a:avLst/>
          </a:prstGeom>
          <a:noFill/>
          <a:ln>
            <a:noFill/>
          </a:ln>
        </p:spPr>
        <p:txBody>
          <a:bodyPr anchorCtr="0" anchor="t" bIns="45700" lIns="91425" spcFirstLastPara="1" rIns="91425" wrap="square" tIns="45700">
            <a:normAutofit/>
          </a:bodyPr>
          <a:lstStyle>
            <a:lvl1pPr lvl="0" algn="l">
              <a:lnSpc>
                <a:spcPct val="90000"/>
              </a:lnSpc>
              <a:spcBef>
                <a:spcPts val="631"/>
              </a:spcBef>
              <a:spcAft>
                <a:spcPts val="0"/>
              </a:spcAft>
              <a:buClr>
                <a:schemeClr val="dk2"/>
              </a:buClr>
              <a:buSzPts val="1452"/>
              <a:buNone/>
              <a:defRPr sz="1452"/>
            </a:lvl1pPr>
            <a:lvl2pPr lvl="1" algn="ctr">
              <a:lnSpc>
                <a:spcPct val="90000"/>
              </a:lnSpc>
              <a:spcBef>
                <a:spcPts val="317"/>
              </a:spcBef>
              <a:spcAft>
                <a:spcPts val="0"/>
              </a:spcAft>
              <a:buClr>
                <a:schemeClr val="dk2"/>
              </a:buClr>
              <a:buSzPts val="1266"/>
              <a:buNone/>
              <a:defRPr sz="1266"/>
            </a:lvl2pPr>
            <a:lvl3pPr lvl="2" algn="ctr">
              <a:lnSpc>
                <a:spcPct val="90000"/>
              </a:lnSpc>
              <a:spcBef>
                <a:spcPts val="317"/>
              </a:spcBef>
              <a:spcAft>
                <a:spcPts val="0"/>
              </a:spcAft>
              <a:buClr>
                <a:schemeClr val="dk2"/>
              </a:buClr>
              <a:buSzPts val="1141"/>
              <a:buNone/>
              <a:defRPr sz="1141"/>
            </a:lvl3pPr>
            <a:lvl4pPr lvl="3" algn="ctr">
              <a:lnSpc>
                <a:spcPct val="90000"/>
              </a:lnSpc>
              <a:spcBef>
                <a:spcPts val="317"/>
              </a:spcBef>
              <a:spcAft>
                <a:spcPts val="0"/>
              </a:spcAft>
              <a:buClr>
                <a:schemeClr val="dk2"/>
              </a:buClr>
              <a:buSzPts val="1013"/>
              <a:buNone/>
              <a:defRPr sz="1013"/>
            </a:lvl4pPr>
            <a:lvl5pPr lvl="4" algn="ctr">
              <a:lnSpc>
                <a:spcPct val="90000"/>
              </a:lnSpc>
              <a:spcBef>
                <a:spcPts val="317"/>
              </a:spcBef>
              <a:spcAft>
                <a:spcPts val="0"/>
              </a:spcAft>
              <a:buClr>
                <a:schemeClr val="dk2"/>
              </a:buClr>
              <a:buSzPts val="1013"/>
              <a:buNone/>
              <a:defRPr sz="1013"/>
            </a:lvl5pPr>
            <a:lvl6pPr lvl="5" algn="ctr">
              <a:lnSpc>
                <a:spcPct val="90000"/>
              </a:lnSpc>
              <a:spcBef>
                <a:spcPts val="317"/>
              </a:spcBef>
              <a:spcAft>
                <a:spcPts val="0"/>
              </a:spcAft>
              <a:buClr>
                <a:schemeClr val="dk1"/>
              </a:buClr>
              <a:buSzPts val="1013"/>
              <a:buNone/>
              <a:defRPr sz="1013"/>
            </a:lvl6pPr>
            <a:lvl7pPr lvl="6" algn="ctr">
              <a:lnSpc>
                <a:spcPct val="90000"/>
              </a:lnSpc>
              <a:spcBef>
                <a:spcPts val="317"/>
              </a:spcBef>
              <a:spcAft>
                <a:spcPts val="0"/>
              </a:spcAft>
              <a:buClr>
                <a:schemeClr val="dk1"/>
              </a:buClr>
              <a:buSzPts val="1013"/>
              <a:buNone/>
              <a:defRPr sz="1013"/>
            </a:lvl7pPr>
            <a:lvl8pPr lvl="7" algn="ctr">
              <a:lnSpc>
                <a:spcPct val="90000"/>
              </a:lnSpc>
              <a:spcBef>
                <a:spcPts val="317"/>
              </a:spcBef>
              <a:spcAft>
                <a:spcPts val="0"/>
              </a:spcAft>
              <a:buClr>
                <a:schemeClr val="dk1"/>
              </a:buClr>
              <a:buSzPts val="1013"/>
              <a:buNone/>
              <a:defRPr sz="1013"/>
            </a:lvl8pPr>
            <a:lvl9pPr lvl="8" algn="ctr">
              <a:lnSpc>
                <a:spcPct val="90000"/>
              </a:lnSpc>
              <a:spcBef>
                <a:spcPts val="317"/>
              </a:spcBef>
              <a:spcAft>
                <a:spcPts val="0"/>
              </a:spcAft>
              <a:buClr>
                <a:schemeClr val="dk1"/>
              </a:buClr>
              <a:buSzPts val="1013"/>
              <a:buNone/>
              <a:defRPr sz="1013"/>
            </a:lvl9pPr>
          </a:lstStyle>
          <a:p/>
        </p:txBody>
      </p:sp>
      <p:sp>
        <p:nvSpPr>
          <p:cNvPr id="45" name="Google Shape;45;p33"/>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46" name="Shape 46"/>
        <p:cNvGrpSpPr/>
        <p:nvPr/>
      </p:nvGrpSpPr>
      <p:grpSpPr>
        <a:xfrm>
          <a:off x="0" y="0"/>
          <a:ext cx="0" cy="0"/>
          <a:chOff x="0" y="0"/>
          <a:chExt cx="0" cy="0"/>
        </a:xfrm>
      </p:grpSpPr>
      <p:sp>
        <p:nvSpPr>
          <p:cNvPr id="47" name="Google Shape;47;p34"/>
          <p:cNvSpPr txBox="1"/>
          <p:nvPr>
            <p:ph idx="10" type="dt"/>
          </p:nvPr>
        </p:nvSpPr>
        <p:spPr>
          <a:xfrm>
            <a:off x="306390" y="6356362"/>
            <a:ext cx="104766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4"/>
          <p:cNvSpPr txBox="1"/>
          <p:nvPr>
            <p:ph idx="11" type="ftr"/>
          </p:nvPr>
        </p:nvSpPr>
        <p:spPr>
          <a:xfrm>
            <a:off x="1459571" y="6356362"/>
            <a:ext cx="9574782"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4"/>
          <p:cNvSpPr txBox="1"/>
          <p:nvPr>
            <p:ph idx="12" type="sldNum"/>
          </p:nvPr>
        </p:nvSpPr>
        <p:spPr>
          <a:xfrm>
            <a:off x="11418327" y="6356362"/>
            <a:ext cx="702819"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accent2"/>
              </a:buClr>
              <a:buSzPts val="2800"/>
              <a:buFont typeface="Quattrocento Sans"/>
              <a:buNone/>
              <a:defRPr b="1" i="0" sz="2800" u="none" cap="none" strike="noStrik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315392" y="1016177"/>
            <a:ext cx="11561229" cy="5160793"/>
          </a:xfrm>
          <a:prstGeom prst="rect">
            <a:avLst/>
          </a:prstGeom>
          <a:noFill/>
          <a:ln>
            <a:noFill/>
          </a:ln>
        </p:spPr>
        <p:txBody>
          <a:bodyPr anchorCtr="0" anchor="t" bIns="45700" lIns="91425" spcFirstLastPara="1" rIns="91425" wrap="square" tIns="45700">
            <a:normAutofit/>
          </a:bodyPr>
          <a:lstStyle>
            <a:lvl1pPr indent="-320802" lvl="0" marL="457200" marR="0" rtl="0" algn="l">
              <a:lnSpc>
                <a:spcPct val="90000"/>
              </a:lnSpc>
              <a:spcBef>
                <a:spcPts val="631"/>
              </a:spcBef>
              <a:spcAft>
                <a:spcPts val="0"/>
              </a:spcAft>
              <a:buClr>
                <a:schemeClr val="dk2"/>
              </a:buClr>
              <a:buSzPts val="1452"/>
              <a:buFont typeface="Arial"/>
              <a:buChar char="•"/>
              <a:defRPr b="0" i="0" sz="1452" u="none" cap="none" strike="noStrike">
                <a:solidFill>
                  <a:schemeClr val="dk2"/>
                </a:solidFill>
                <a:latin typeface="Verdana"/>
                <a:ea typeface="Verdana"/>
                <a:cs typeface="Verdana"/>
                <a:sym typeface="Verdana"/>
              </a:defRPr>
            </a:lvl1pPr>
            <a:lvl2pPr indent="-309308" lvl="1" marL="914400" marR="0" rtl="0" algn="l">
              <a:lnSpc>
                <a:spcPct val="90000"/>
              </a:lnSpc>
              <a:spcBef>
                <a:spcPts val="317"/>
              </a:spcBef>
              <a:spcAft>
                <a:spcPts val="0"/>
              </a:spcAft>
              <a:buClr>
                <a:schemeClr val="dk2"/>
              </a:buClr>
              <a:buSzPts val="1271"/>
              <a:buFont typeface="Arial"/>
              <a:buChar char="•"/>
              <a:defRPr b="0" i="0" sz="1271" u="none" cap="none" strike="noStrike">
                <a:solidFill>
                  <a:schemeClr val="dk2"/>
                </a:solidFill>
                <a:latin typeface="Verdana"/>
                <a:ea typeface="Verdana"/>
                <a:cs typeface="Verdana"/>
                <a:sym typeface="Verdana"/>
              </a:defRPr>
            </a:lvl2pPr>
            <a:lvl3pPr indent="-291909" lvl="2" marL="1371600" marR="0" rtl="0" algn="l">
              <a:lnSpc>
                <a:spcPct val="90000"/>
              </a:lnSpc>
              <a:spcBef>
                <a:spcPts val="317"/>
              </a:spcBef>
              <a:spcAft>
                <a:spcPts val="0"/>
              </a:spcAft>
              <a:buClr>
                <a:schemeClr val="dk2"/>
              </a:buClr>
              <a:buSzPts val="997"/>
              <a:buFont typeface="Arial"/>
              <a:buChar char="•"/>
              <a:defRPr b="0" i="0" sz="997" u="none" cap="none" strike="noStrike">
                <a:solidFill>
                  <a:schemeClr val="dk2"/>
                </a:solidFill>
                <a:latin typeface="Verdana"/>
                <a:ea typeface="Verdana"/>
                <a:cs typeface="Verdana"/>
                <a:sym typeface="Verdana"/>
              </a:defRPr>
            </a:lvl3pPr>
            <a:lvl4pPr indent="-286194" lvl="3" marL="1828800" marR="0" rtl="0" algn="l">
              <a:lnSpc>
                <a:spcPct val="90000"/>
              </a:lnSpc>
              <a:spcBef>
                <a:spcPts val="317"/>
              </a:spcBef>
              <a:spcAft>
                <a:spcPts val="0"/>
              </a:spcAft>
              <a:buClr>
                <a:schemeClr val="dk2"/>
              </a:buClr>
              <a:buSzPts val="907"/>
              <a:buFont typeface="Arial"/>
              <a:buChar char="•"/>
              <a:defRPr b="0" i="0" sz="907" u="none" cap="none" strike="noStrike">
                <a:solidFill>
                  <a:schemeClr val="dk2"/>
                </a:solidFill>
                <a:latin typeface="Verdana"/>
                <a:ea typeface="Verdana"/>
                <a:cs typeface="Verdana"/>
                <a:sym typeface="Verdana"/>
              </a:defRPr>
            </a:lvl4pPr>
            <a:lvl5pPr indent="-286194" lvl="4" marL="2286000" marR="0" rtl="0" algn="l">
              <a:lnSpc>
                <a:spcPct val="90000"/>
              </a:lnSpc>
              <a:spcBef>
                <a:spcPts val="317"/>
              </a:spcBef>
              <a:spcAft>
                <a:spcPts val="0"/>
              </a:spcAft>
              <a:buClr>
                <a:schemeClr val="dk2"/>
              </a:buClr>
              <a:buSzPts val="907"/>
              <a:buFont typeface="Arial"/>
              <a:buChar char="•"/>
              <a:defRPr b="0" i="0" sz="907" u="none" cap="none" strike="noStrike">
                <a:solidFill>
                  <a:schemeClr val="dk2"/>
                </a:solidFill>
                <a:latin typeface="Verdana"/>
                <a:ea typeface="Verdana"/>
                <a:cs typeface="Verdana"/>
                <a:sym typeface="Verdana"/>
              </a:defRPr>
            </a:lvl5pPr>
            <a:lvl6pPr indent="-301053" lvl="5" marL="2743200" marR="0" rtl="0" algn="l">
              <a:lnSpc>
                <a:spcPct val="90000"/>
              </a:lnSpc>
              <a:spcBef>
                <a:spcPts val="317"/>
              </a:spcBef>
              <a:spcAft>
                <a:spcPts val="0"/>
              </a:spcAft>
              <a:buClr>
                <a:schemeClr val="dk1"/>
              </a:buClr>
              <a:buSzPts val="1141"/>
              <a:buFont typeface="Arial"/>
              <a:buChar char="•"/>
              <a:defRPr b="0" i="0" sz="1141" u="none" cap="none" strike="noStrike">
                <a:solidFill>
                  <a:schemeClr val="dk1"/>
                </a:solidFill>
                <a:latin typeface="Verdana"/>
                <a:ea typeface="Verdana"/>
                <a:cs typeface="Verdana"/>
                <a:sym typeface="Verdana"/>
              </a:defRPr>
            </a:lvl6pPr>
            <a:lvl7pPr indent="-301053" lvl="6" marL="3200400" marR="0" rtl="0" algn="l">
              <a:lnSpc>
                <a:spcPct val="90000"/>
              </a:lnSpc>
              <a:spcBef>
                <a:spcPts val="317"/>
              </a:spcBef>
              <a:spcAft>
                <a:spcPts val="0"/>
              </a:spcAft>
              <a:buClr>
                <a:schemeClr val="dk1"/>
              </a:buClr>
              <a:buSzPts val="1141"/>
              <a:buFont typeface="Arial"/>
              <a:buChar char="•"/>
              <a:defRPr b="0" i="0" sz="1141" u="none" cap="none" strike="noStrike">
                <a:solidFill>
                  <a:schemeClr val="dk1"/>
                </a:solidFill>
                <a:latin typeface="Verdana"/>
                <a:ea typeface="Verdana"/>
                <a:cs typeface="Verdana"/>
                <a:sym typeface="Verdana"/>
              </a:defRPr>
            </a:lvl7pPr>
            <a:lvl8pPr indent="-301053" lvl="7" marL="3657600" marR="0" rtl="0" algn="l">
              <a:lnSpc>
                <a:spcPct val="90000"/>
              </a:lnSpc>
              <a:spcBef>
                <a:spcPts val="317"/>
              </a:spcBef>
              <a:spcAft>
                <a:spcPts val="0"/>
              </a:spcAft>
              <a:buClr>
                <a:schemeClr val="dk1"/>
              </a:buClr>
              <a:buSzPts val="1141"/>
              <a:buFont typeface="Arial"/>
              <a:buChar char="•"/>
              <a:defRPr b="0" i="0" sz="1141" u="none" cap="none" strike="noStrike">
                <a:solidFill>
                  <a:schemeClr val="dk1"/>
                </a:solidFill>
                <a:latin typeface="Verdana"/>
                <a:ea typeface="Verdana"/>
                <a:cs typeface="Verdana"/>
                <a:sym typeface="Verdana"/>
              </a:defRPr>
            </a:lvl8pPr>
            <a:lvl9pPr indent="-301053" lvl="8" marL="4114800" marR="0" rtl="0" algn="l">
              <a:lnSpc>
                <a:spcPct val="90000"/>
              </a:lnSpc>
              <a:spcBef>
                <a:spcPts val="317"/>
              </a:spcBef>
              <a:spcAft>
                <a:spcPts val="0"/>
              </a:spcAft>
              <a:buClr>
                <a:schemeClr val="dk1"/>
              </a:buClr>
              <a:buSzPts val="1141"/>
              <a:buFont typeface="Arial"/>
              <a:buChar char="•"/>
              <a:defRPr b="0" i="0" sz="1141" u="none" cap="none" strike="noStrike">
                <a:solidFill>
                  <a:schemeClr val="dk1"/>
                </a:solidFill>
                <a:latin typeface="Verdana"/>
                <a:ea typeface="Verdana"/>
                <a:cs typeface="Verdana"/>
                <a:sym typeface="Verdana"/>
              </a:defRPr>
            </a:lvl9pPr>
          </a:lstStyle>
          <a:p/>
        </p:txBody>
      </p:sp>
      <p:sp>
        <p:nvSpPr>
          <p:cNvPr id="12" name="Google Shape;12;p28"/>
          <p:cNvSpPr txBox="1"/>
          <p:nvPr>
            <p:ph idx="10" type="dt"/>
          </p:nvPr>
        </p:nvSpPr>
        <p:spPr>
          <a:xfrm>
            <a:off x="306390" y="6356362"/>
            <a:ext cx="1047663"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760" u="none" cap="none" strike="noStrike">
                <a:solidFill>
                  <a:srgbClr val="8296B0"/>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3" name="Google Shape;13;p28"/>
          <p:cNvSpPr txBox="1"/>
          <p:nvPr>
            <p:ph idx="11" type="ftr"/>
          </p:nvPr>
        </p:nvSpPr>
        <p:spPr>
          <a:xfrm>
            <a:off x="1459571" y="6356362"/>
            <a:ext cx="9574782"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760" u="none" cap="none" strike="noStrike">
                <a:solidFill>
                  <a:srgbClr val="8296B0"/>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4" name="Google Shape;14;p28"/>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100" u="none" cap="none" strike="noStrike">
                <a:solidFill>
                  <a:schemeClr val="dk2"/>
                </a:solidFill>
                <a:latin typeface="Verdana"/>
                <a:ea typeface="Verdana"/>
                <a:cs typeface="Verdana"/>
                <a:sym typeface="Verdana"/>
              </a:defRPr>
            </a:lvl1pPr>
            <a:lvl2pPr indent="0" lvl="1" marL="0" marR="0" rtl="0" algn="ctr">
              <a:spcBef>
                <a:spcPts val="0"/>
              </a:spcBef>
              <a:buNone/>
              <a:defRPr b="1" i="0" sz="1100" u="none" cap="none" strike="noStrike">
                <a:solidFill>
                  <a:schemeClr val="dk2"/>
                </a:solidFill>
                <a:latin typeface="Verdana"/>
                <a:ea typeface="Verdana"/>
                <a:cs typeface="Verdana"/>
                <a:sym typeface="Verdana"/>
              </a:defRPr>
            </a:lvl2pPr>
            <a:lvl3pPr indent="0" lvl="2" marL="0" marR="0" rtl="0" algn="ctr">
              <a:spcBef>
                <a:spcPts val="0"/>
              </a:spcBef>
              <a:buNone/>
              <a:defRPr b="1" i="0" sz="1100" u="none" cap="none" strike="noStrike">
                <a:solidFill>
                  <a:schemeClr val="dk2"/>
                </a:solidFill>
                <a:latin typeface="Verdana"/>
                <a:ea typeface="Verdana"/>
                <a:cs typeface="Verdana"/>
                <a:sym typeface="Verdana"/>
              </a:defRPr>
            </a:lvl3pPr>
            <a:lvl4pPr indent="0" lvl="3" marL="0" marR="0" rtl="0" algn="ctr">
              <a:spcBef>
                <a:spcPts val="0"/>
              </a:spcBef>
              <a:buNone/>
              <a:defRPr b="1" i="0" sz="1100" u="none" cap="none" strike="noStrike">
                <a:solidFill>
                  <a:schemeClr val="dk2"/>
                </a:solidFill>
                <a:latin typeface="Verdana"/>
                <a:ea typeface="Verdana"/>
                <a:cs typeface="Verdana"/>
                <a:sym typeface="Verdana"/>
              </a:defRPr>
            </a:lvl4pPr>
            <a:lvl5pPr indent="0" lvl="4" marL="0" marR="0" rtl="0" algn="ctr">
              <a:spcBef>
                <a:spcPts val="0"/>
              </a:spcBef>
              <a:buNone/>
              <a:defRPr b="1" i="0" sz="1100" u="none" cap="none" strike="noStrike">
                <a:solidFill>
                  <a:schemeClr val="dk2"/>
                </a:solidFill>
                <a:latin typeface="Verdana"/>
                <a:ea typeface="Verdana"/>
                <a:cs typeface="Verdana"/>
                <a:sym typeface="Verdana"/>
              </a:defRPr>
            </a:lvl5pPr>
            <a:lvl6pPr indent="0" lvl="5" marL="0" marR="0" rtl="0" algn="ctr">
              <a:spcBef>
                <a:spcPts val="0"/>
              </a:spcBef>
              <a:buNone/>
              <a:defRPr b="1" i="0" sz="1100" u="none" cap="none" strike="noStrike">
                <a:solidFill>
                  <a:schemeClr val="dk2"/>
                </a:solidFill>
                <a:latin typeface="Verdana"/>
                <a:ea typeface="Verdana"/>
                <a:cs typeface="Verdana"/>
                <a:sym typeface="Verdana"/>
              </a:defRPr>
            </a:lvl6pPr>
            <a:lvl7pPr indent="0" lvl="6" marL="0" marR="0" rtl="0" algn="ctr">
              <a:spcBef>
                <a:spcPts val="0"/>
              </a:spcBef>
              <a:buNone/>
              <a:defRPr b="1" i="0" sz="1100" u="none" cap="none" strike="noStrike">
                <a:solidFill>
                  <a:schemeClr val="dk2"/>
                </a:solidFill>
                <a:latin typeface="Verdana"/>
                <a:ea typeface="Verdana"/>
                <a:cs typeface="Verdana"/>
                <a:sym typeface="Verdana"/>
              </a:defRPr>
            </a:lvl7pPr>
            <a:lvl8pPr indent="0" lvl="7" marL="0" marR="0" rtl="0" algn="ctr">
              <a:spcBef>
                <a:spcPts val="0"/>
              </a:spcBef>
              <a:buNone/>
              <a:defRPr b="1" i="0" sz="1100" u="none" cap="none" strike="noStrike">
                <a:solidFill>
                  <a:schemeClr val="dk2"/>
                </a:solidFill>
                <a:latin typeface="Verdana"/>
                <a:ea typeface="Verdana"/>
                <a:cs typeface="Verdana"/>
                <a:sym typeface="Verdana"/>
              </a:defRPr>
            </a:lvl8pPr>
            <a:lvl9pPr indent="0" lvl="8" marL="0" marR="0" rtl="0" algn="ctr">
              <a:spcBef>
                <a:spcPts val="0"/>
              </a:spcBef>
              <a:buNone/>
              <a:defRPr b="1" i="0" sz="1100" u="none" cap="none" strike="noStrike">
                <a:solidFill>
                  <a:schemeClr val="dk2"/>
                </a:solidFill>
                <a:latin typeface="Verdana"/>
                <a:ea typeface="Verdana"/>
                <a:cs typeface="Verdana"/>
                <a:sym typeface="Verdana"/>
              </a:defRPr>
            </a:lvl9pPr>
          </a:lstStyle>
          <a:p>
            <a:pPr indent="0" lvl="0" marL="0" rtl="0" algn="ctr">
              <a:spcBef>
                <a:spcPts val="0"/>
              </a:spcBef>
              <a:spcAft>
                <a:spcPts val="0"/>
              </a:spcAft>
              <a:buNone/>
            </a:pPr>
            <a:fld id="{00000000-1234-1234-1234-123412341234}" type="slidenum">
              <a:rPr lang="ru-RU"/>
              <a:t>‹#›</a:t>
            </a:fld>
            <a:endParaRPr/>
          </a:p>
        </p:txBody>
      </p:sp>
      <p:pic>
        <p:nvPicPr>
          <p:cNvPr id="15" name="Google Shape;15;p28"/>
          <p:cNvPicPr preferRelativeResize="0"/>
          <p:nvPr/>
        </p:nvPicPr>
        <p:blipFill rotWithShape="1">
          <a:blip r:embed="rId1">
            <a:alphaModFix/>
          </a:blip>
          <a:srcRect b="0" l="0" r="0" t="0"/>
          <a:stretch/>
        </p:blipFill>
        <p:spPr>
          <a:xfrm>
            <a:off x="10879878" y="351255"/>
            <a:ext cx="977160" cy="47930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156">
          <p15:clr>
            <a:srgbClr val="F26B43"/>
          </p15:clr>
        </p15:guide>
        <p15:guide id="2" orient="horz" pos="482">
          <p15:clr>
            <a:srgbClr val="F26B43"/>
          </p15:clr>
        </p15:guide>
        <p15:guide id="3" pos="218">
          <p15:clr>
            <a:srgbClr val="F26B43"/>
          </p15:clr>
        </p15:guide>
        <p15:guide id="4" pos="7469">
          <p15:clr>
            <a:srgbClr val="F26B43"/>
          </p15:clr>
        </p15:guide>
        <p15:guide id="5" orient="horz" pos="249">
          <p15:clr>
            <a:srgbClr val="F26B43"/>
          </p15:clr>
        </p15:guide>
        <p15:guide id="6" orient="horz" pos="404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8.png"/><Relationship Id="rId4" Type="http://schemas.openxmlformats.org/officeDocument/2006/relationships/image" Target="../media/image11.png"/><Relationship Id="rId5"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docs.google.com/document/d/10VwmnbyX3ifwFhtrTvdJ5oy6ic9yYra-/edit" TargetMode="External"/><Relationship Id="rId4" Type="http://schemas.openxmlformats.org/officeDocument/2006/relationships/hyperlink" Target="https://docs.google.com/document/d/1emgqoqvArWb4WJZik2WMa1XyQVOyIF7UeSWAbPIp8kM/edit?usp=sharing" TargetMode="External"/><Relationship Id="rId10" Type="http://schemas.openxmlformats.org/officeDocument/2006/relationships/image" Target="../media/image17.png"/><Relationship Id="rId9" Type="http://schemas.openxmlformats.org/officeDocument/2006/relationships/image" Target="../media/image7.png"/><Relationship Id="rId5" Type="http://schemas.openxmlformats.org/officeDocument/2006/relationships/hyperlink" Target="https://docs.google.com/document/d/1wCBRxiP7la4F8sHSBClP7eNWbRXM1q_URqo8bfD8Sq8/edit?usp=sharing" TargetMode="External"/><Relationship Id="rId6" Type="http://schemas.openxmlformats.org/officeDocument/2006/relationships/hyperlink" Target="https://docs.google.com/document/d/1helIsWApC9O4wgBIL3yld3-cYQDqZv2LTWnZukdCKPs/edit#heading=h.dnbk1dsun6v" TargetMode="External"/><Relationship Id="rId7" Type="http://schemas.openxmlformats.org/officeDocument/2006/relationships/hyperlink" Target="https://docs.google.com/document/d/1Bo9acMZjtCcKFhnYMyLckyFxBiYxtjxBAGGRVC7sVdc/edit#heading=h.o5g1xi55x1f4" TargetMode="External"/><Relationship Id="rId8" Type="http://schemas.openxmlformats.org/officeDocument/2006/relationships/hyperlink" Target="https://docs.google.com/document/d/1iFlBXrm3ZRVAI2oHbuB-M3DnKSVrz1FYc5MWK2M69Zs/edit#heading=h.ps9hr19eu8so" TargetMode="External"/></Relationships>
</file>

<file path=ppt/slides/_rels/slide15.xml.rels><?xml version="1.0" encoding="UTF-8" standalone="yes"?><Relationships xmlns="http://schemas.openxmlformats.org/package/2006/relationships"><Relationship Id="rId11" Type="http://schemas.openxmlformats.org/officeDocument/2006/relationships/hyperlink" Target="https://docs.google.com/document/d/1Xf1S2heGYtRkwPKAH15gHuSxCflvggB6Hu-qzvC5VAs/edit#heading=h.ixak1df5jv8dt" TargetMode="External"/><Relationship Id="rId10" Type="http://schemas.openxmlformats.org/officeDocument/2006/relationships/hyperlink" Target="https://docs.google.com/document/d/1LIKOi2LXWOvfFDHWjm5vwaa43IPmMPH0MuQY_C4_F-M/edit" TargetMode="External"/><Relationship Id="rId13" Type="http://schemas.openxmlformats.org/officeDocument/2006/relationships/image" Target="../media/image17.png"/><Relationship Id="rId12"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youtube.com/playlist?list=PLZ0AvUthZJZBOmwNtdYqe7KsGjBE4zyen" TargetMode="External"/><Relationship Id="rId4" Type="http://schemas.openxmlformats.org/officeDocument/2006/relationships/hyperlink" Target="https://www.youtube.com/watch?v=7Eot4Kxaxvk&amp;list=PLZ0AvUthZJZBOmwNtdYqe7KsGjBE4zyen&amp;index=11&amp;t=2s" TargetMode="External"/><Relationship Id="rId9" Type="http://schemas.openxmlformats.org/officeDocument/2006/relationships/hyperlink" Target="https://docs.google.com/spreadsheets/d/1DYtyQBKXNuzAfjCu2xlEruxFW9p-_DG4/edit#gid=1625229144" TargetMode="External"/><Relationship Id="rId5" Type="http://schemas.openxmlformats.org/officeDocument/2006/relationships/hyperlink" Target="https://t.me/socratiya" TargetMode="External"/><Relationship Id="rId6" Type="http://schemas.openxmlformats.org/officeDocument/2006/relationships/hyperlink" Target="https://docs.google.com/document/d/18qkV36xe86PlxiFjAkdhlgLHMCoKgi2v/edit" TargetMode="External"/><Relationship Id="rId7" Type="http://schemas.openxmlformats.org/officeDocument/2006/relationships/hyperlink" Target="https://docs.google.com/document/d/17szTJwitcp0dj7t6jCSgb5fyZaRIjdXE/edit#heading=h.w70zdxgivo8k" TargetMode="External"/><Relationship Id="rId8" Type="http://schemas.openxmlformats.org/officeDocument/2006/relationships/hyperlink" Target="https://docs.google.com/document/d/1D1Vx8VpkE2-fVgOZVBgI8gKr6Q2wCbK9AmnfdmQUNac/edit#heading=h.d4i5bkmmw22j"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0.png"/><Relationship Id="rId4" Type="http://schemas.openxmlformats.org/officeDocument/2006/relationships/image" Target="../media/image19.png"/><Relationship Id="rId5"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docs.google.com/spreadsheets/d/1DYtyQBKXNuzAfjCu2xlEruxFW9p-_DG4/edit#gid=1625229144" TargetMode="Externa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27.png"/><Relationship Id="rId5"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png"/><Relationship Id="rId4" Type="http://schemas.openxmlformats.org/officeDocument/2006/relationships/image" Target="../media/image43.png"/><Relationship Id="rId5"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
          <p:cNvSpPr/>
          <p:nvPr/>
        </p:nvSpPr>
        <p:spPr>
          <a:xfrm>
            <a:off x="766270" y="189571"/>
            <a:ext cx="9645805" cy="5951528"/>
          </a:xfrm>
          <a:prstGeom prst="roundRect">
            <a:avLst>
              <a:gd fmla="val 5227" name="adj"/>
            </a:avLst>
          </a:prstGeom>
          <a:solidFill>
            <a:schemeClr val="lt1">
              <a:alpha val="60000"/>
            </a:schemeClr>
          </a:solidFill>
          <a:ln cap="flat" cmpd="sng" w="12700">
            <a:solidFill>
              <a:srgbClr val="FEF4F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55" name="Google Shape;55;p1"/>
          <p:cNvSpPr txBox="1"/>
          <p:nvPr>
            <p:ph type="ctrTitle"/>
          </p:nvPr>
        </p:nvSpPr>
        <p:spPr>
          <a:xfrm>
            <a:off x="1884555" y="758284"/>
            <a:ext cx="7805855" cy="163923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Font typeface="Quattrocento Sans"/>
              <a:buNone/>
            </a:pPr>
            <a:r>
              <a:rPr lang="ru-RU" sz="2000">
                <a:solidFill>
                  <a:schemeClr val="dk1"/>
                </a:solidFill>
              </a:rPr>
              <a:t>СоКратиЯ (СоКрат&amp;Я) – </a:t>
            </a:r>
            <a:br>
              <a:rPr lang="ru-RU" sz="2000">
                <a:solidFill>
                  <a:schemeClr val="dk1"/>
                </a:solidFill>
              </a:rPr>
            </a:br>
            <a:r>
              <a:rPr lang="ru-RU" sz="2000">
                <a:solidFill>
                  <a:schemeClr val="dk1"/>
                </a:solidFill>
              </a:rPr>
              <a:t>технология гарантированного и оперативного общеприемлемого согласования намерений группы неограниченного числа участников при разрешении любой потенциально разрешимой общезначимой проблемы</a:t>
            </a:r>
            <a:endParaRPr sz="2000">
              <a:solidFill>
                <a:schemeClr val="dk1"/>
              </a:solidFill>
            </a:endParaRPr>
          </a:p>
        </p:txBody>
      </p:sp>
      <p:sp>
        <p:nvSpPr>
          <p:cNvPr id="56" name="Google Shape;56;p1"/>
          <p:cNvSpPr/>
          <p:nvPr/>
        </p:nvSpPr>
        <p:spPr>
          <a:xfrm>
            <a:off x="6979810" y="4441802"/>
            <a:ext cx="2953226" cy="307777"/>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400" u="none" cap="none" strike="noStrike">
                <a:solidFill>
                  <a:schemeClr val="dk1"/>
                </a:solidFill>
                <a:latin typeface="Verdana"/>
                <a:ea typeface="Verdana"/>
                <a:cs typeface="Verdana"/>
                <a:sym typeface="Verdana"/>
              </a:rPr>
              <a:t>Автор проекта</a:t>
            </a:r>
            <a:endParaRPr b="1" i="0" sz="1400" u="none" cap="none" strike="noStrike">
              <a:solidFill>
                <a:schemeClr val="dk1"/>
              </a:solidFill>
              <a:latin typeface="Verdana"/>
              <a:ea typeface="Verdana"/>
              <a:cs typeface="Verdana"/>
              <a:sym typeface="Verdana"/>
            </a:endParaRPr>
          </a:p>
        </p:txBody>
      </p:sp>
      <p:sp>
        <p:nvSpPr>
          <p:cNvPr id="57" name="Google Shape;57;p1"/>
          <p:cNvSpPr/>
          <p:nvPr/>
        </p:nvSpPr>
        <p:spPr>
          <a:xfrm>
            <a:off x="2067197" y="4545449"/>
            <a:ext cx="2044531" cy="307777"/>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400" u="none" cap="none" strike="noStrike">
                <a:solidFill>
                  <a:schemeClr val="dk1"/>
                </a:solidFill>
                <a:latin typeface="Verdana"/>
                <a:ea typeface="Verdana"/>
                <a:cs typeface="Verdana"/>
                <a:sym typeface="Verdana"/>
              </a:rPr>
              <a:t>Стадия проекта:</a:t>
            </a:r>
            <a:endParaRPr b="1" i="0" sz="1400" u="none" cap="none" strike="noStrike">
              <a:solidFill>
                <a:schemeClr val="dk1"/>
              </a:solidFill>
              <a:latin typeface="Verdana"/>
              <a:ea typeface="Verdana"/>
              <a:cs typeface="Verdana"/>
              <a:sym typeface="Verdana"/>
            </a:endParaRPr>
          </a:p>
        </p:txBody>
      </p:sp>
      <p:sp>
        <p:nvSpPr>
          <p:cNvPr id="58" name="Google Shape;58;p1"/>
          <p:cNvSpPr/>
          <p:nvPr/>
        </p:nvSpPr>
        <p:spPr>
          <a:xfrm>
            <a:off x="6979810" y="5040508"/>
            <a:ext cx="1939057" cy="307777"/>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400" u="none" cap="none" strike="noStrike">
                <a:solidFill>
                  <a:schemeClr val="dk1"/>
                </a:solidFill>
                <a:latin typeface="Verdana"/>
                <a:ea typeface="Verdana"/>
                <a:cs typeface="Verdana"/>
                <a:sym typeface="Verdana"/>
              </a:rPr>
              <a:t>Состав команды</a:t>
            </a:r>
            <a:endParaRPr b="1" i="0" sz="1400" u="none" cap="none" strike="noStrike">
              <a:solidFill>
                <a:schemeClr val="dk1"/>
              </a:solidFill>
              <a:latin typeface="Verdana"/>
              <a:ea typeface="Verdana"/>
              <a:cs typeface="Verdana"/>
              <a:sym typeface="Verdana"/>
            </a:endParaRPr>
          </a:p>
        </p:txBody>
      </p:sp>
      <p:sp>
        <p:nvSpPr>
          <p:cNvPr id="59" name="Google Shape;59;p1"/>
          <p:cNvSpPr/>
          <p:nvPr/>
        </p:nvSpPr>
        <p:spPr>
          <a:xfrm>
            <a:off x="7125628" y="4771820"/>
            <a:ext cx="2442117" cy="276999"/>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0" i="0" lang="ru-RU" sz="1200" u="none" cap="none" strike="noStrike">
                <a:solidFill>
                  <a:schemeClr val="dk1"/>
                </a:solidFill>
                <a:latin typeface="Verdana"/>
                <a:ea typeface="Verdana"/>
                <a:cs typeface="Verdana"/>
                <a:sym typeface="Verdana"/>
              </a:rPr>
              <a:t>Багомедов Б.Г. основатель</a:t>
            </a:r>
            <a:endParaRPr/>
          </a:p>
        </p:txBody>
      </p:sp>
      <p:sp>
        <p:nvSpPr>
          <p:cNvPr id="60" name="Google Shape;60;p1"/>
          <p:cNvSpPr/>
          <p:nvPr/>
        </p:nvSpPr>
        <p:spPr>
          <a:xfrm>
            <a:off x="2230244" y="4795844"/>
            <a:ext cx="2132172" cy="276999"/>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0" i="0" lang="ru-RU" sz="1200" u="none" cap="none" strike="noStrike">
                <a:solidFill>
                  <a:schemeClr val="dk1"/>
                </a:solidFill>
                <a:latin typeface="Verdana"/>
                <a:ea typeface="Verdana"/>
                <a:cs typeface="Verdana"/>
                <a:sym typeface="Verdana"/>
              </a:rPr>
              <a:t>разработка прототипа</a:t>
            </a:r>
            <a:endParaRPr b="0" i="0" sz="1200" u="none" cap="none" strike="noStrike">
              <a:solidFill>
                <a:schemeClr val="dk1"/>
              </a:solidFill>
              <a:latin typeface="Verdana"/>
              <a:ea typeface="Verdana"/>
              <a:cs typeface="Verdana"/>
              <a:sym typeface="Verdana"/>
            </a:endParaRPr>
          </a:p>
        </p:txBody>
      </p:sp>
      <p:sp>
        <p:nvSpPr>
          <p:cNvPr id="61" name="Google Shape;61;p1"/>
          <p:cNvSpPr/>
          <p:nvPr/>
        </p:nvSpPr>
        <p:spPr>
          <a:xfrm>
            <a:off x="7033447" y="5348284"/>
            <a:ext cx="878446" cy="276999"/>
          </a:xfrm>
          <a:prstGeom prst="rect">
            <a:avLst/>
          </a:prstGeom>
          <a:noFill/>
          <a:ln>
            <a:noFill/>
          </a:ln>
        </p:spPr>
        <p:txBody>
          <a:bodyPr anchorCtr="0" anchor="t" bIns="45700" lIns="91425" spcFirstLastPara="1" rIns="91425" wrap="square" tIns="45700">
            <a:spAutoFit/>
          </a:bodyPr>
          <a:lstStyle/>
          <a:p>
            <a:pPr indent="0" lvl="0" marL="11113" marR="0" rtl="0" algn="l">
              <a:spcBef>
                <a:spcPts val="0"/>
              </a:spcBef>
              <a:spcAft>
                <a:spcPts val="0"/>
              </a:spcAft>
              <a:buNone/>
            </a:pPr>
            <a:r>
              <a:rPr b="0" i="0" lang="ru-RU" sz="1200" u="none" cap="none" strike="noStrike">
                <a:solidFill>
                  <a:schemeClr val="dk1"/>
                </a:solidFill>
                <a:latin typeface="Verdana"/>
                <a:ea typeface="Verdana"/>
                <a:cs typeface="Verdana"/>
                <a:sym typeface="Verdana"/>
              </a:rPr>
              <a:t>    нет   </a:t>
            </a:r>
            <a:endParaRPr b="0" i="0" sz="1200" u="none" cap="none" strike="noStrike">
              <a:solidFill>
                <a:schemeClr val="dk1"/>
              </a:solidFill>
              <a:latin typeface="Verdana"/>
              <a:ea typeface="Verdana"/>
              <a:cs typeface="Verdana"/>
              <a:sym typeface="Verdana"/>
            </a:endParaRPr>
          </a:p>
        </p:txBody>
      </p:sp>
      <p:sp>
        <p:nvSpPr>
          <p:cNvPr id="62" name="Google Shape;62;p1"/>
          <p:cNvSpPr/>
          <p:nvPr/>
        </p:nvSpPr>
        <p:spPr>
          <a:xfrm>
            <a:off x="2103723" y="2610940"/>
            <a:ext cx="1413592" cy="307777"/>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400" u="none" cap="none" strike="noStrike">
                <a:solidFill>
                  <a:schemeClr val="dk1"/>
                </a:solidFill>
                <a:latin typeface="Verdana"/>
                <a:ea typeface="Verdana"/>
                <a:cs typeface="Verdana"/>
                <a:sym typeface="Verdana"/>
              </a:rPr>
              <a:t>Номинация</a:t>
            </a:r>
            <a:endParaRPr b="1" i="0" sz="1400" u="none" cap="none" strike="noStrike">
              <a:solidFill>
                <a:schemeClr val="dk1"/>
              </a:solidFill>
              <a:latin typeface="Verdana"/>
              <a:ea typeface="Verdana"/>
              <a:cs typeface="Verdana"/>
              <a:sym typeface="Verdana"/>
            </a:endParaRPr>
          </a:p>
        </p:txBody>
      </p:sp>
      <p:sp>
        <p:nvSpPr>
          <p:cNvPr id="63" name="Google Shape;63;p1"/>
          <p:cNvSpPr/>
          <p:nvPr/>
        </p:nvSpPr>
        <p:spPr>
          <a:xfrm>
            <a:off x="4398942" y="2610940"/>
            <a:ext cx="1625701" cy="307777"/>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400" u="none" cap="none" strike="noStrike">
                <a:solidFill>
                  <a:schemeClr val="dk1"/>
                </a:solidFill>
                <a:latin typeface="Verdana"/>
                <a:ea typeface="Verdana"/>
                <a:cs typeface="Verdana"/>
                <a:sym typeface="Verdana"/>
              </a:rPr>
              <a:t>Направление</a:t>
            </a:r>
            <a:endParaRPr b="1" i="0" sz="1400" u="none" cap="none" strike="noStrike">
              <a:solidFill>
                <a:schemeClr val="dk1"/>
              </a:solidFill>
              <a:latin typeface="Verdana"/>
              <a:ea typeface="Verdana"/>
              <a:cs typeface="Verdana"/>
              <a:sym typeface="Verdana"/>
            </a:endParaRPr>
          </a:p>
        </p:txBody>
      </p:sp>
      <p:sp>
        <p:nvSpPr>
          <p:cNvPr id="64" name="Google Shape;64;p1"/>
          <p:cNvSpPr/>
          <p:nvPr/>
        </p:nvSpPr>
        <p:spPr>
          <a:xfrm>
            <a:off x="7033447" y="2610940"/>
            <a:ext cx="915892" cy="307777"/>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400" u="none" cap="none" strike="noStrike">
                <a:solidFill>
                  <a:schemeClr val="dk1"/>
                </a:solidFill>
                <a:latin typeface="Verdana"/>
                <a:ea typeface="Verdana"/>
                <a:cs typeface="Verdana"/>
                <a:sym typeface="Verdana"/>
              </a:rPr>
              <a:t>Состав</a:t>
            </a:r>
            <a:endParaRPr b="1" i="0" sz="1400" u="none" cap="none" strike="noStrike">
              <a:solidFill>
                <a:schemeClr val="dk1"/>
              </a:solidFill>
              <a:latin typeface="Verdana"/>
              <a:ea typeface="Verdana"/>
              <a:cs typeface="Verdana"/>
              <a:sym typeface="Verdana"/>
            </a:endParaRPr>
          </a:p>
        </p:txBody>
      </p:sp>
      <p:sp>
        <p:nvSpPr>
          <p:cNvPr id="65" name="Google Shape;65;p1"/>
          <p:cNvSpPr/>
          <p:nvPr/>
        </p:nvSpPr>
        <p:spPr>
          <a:xfrm>
            <a:off x="2067197" y="5179007"/>
            <a:ext cx="3224024" cy="307777"/>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400" u="none" cap="none" strike="noStrike">
                <a:solidFill>
                  <a:schemeClr val="dk1"/>
                </a:solidFill>
                <a:latin typeface="Verdana"/>
                <a:ea typeface="Verdana"/>
                <a:cs typeface="Verdana"/>
                <a:sym typeface="Verdana"/>
              </a:rPr>
              <a:t>Наименование организации</a:t>
            </a:r>
            <a:endParaRPr b="1" i="0" sz="1400" u="none" cap="none" strike="noStrike">
              <a:solidFill>
                <a:schemeClr val="dk1"/>
              </a:solidFill>
              <a:latin typeface="Verdana"/>
              <a:ea typeface="Verdana"/>
              <a:cs typeface="Verdana"/>
              <a:sym typeface="Verdana"/>
            </a:endParaRPr>
          </a:p>
        </p:txBody>
      </p:sp>
      <p:sp>
        <p:nvSpPr>
          <p:cNvPr id="66" name="Google Shape;66;p1"/>
          <p:cNvSpPr/>
          <p:nvPr/>
        </p:nvSpPr>
        <p:spPr>
          <a:xfrm>
            <a:off x="2230244" y="5472612"/>
            <a:ext cx="2226189" cy="276999"/>
          </a:xfrm>
          <a:prstGeom prst="rect">
            <a:avLst/>
          </a:prstGeom>
          <a:noFill/>
          <a:ln>
            <a:noFill/>
          </a:ln>
        </p:spPr>
        <p:txBody>
          <a:bodyPr anchorCtr="0" anchor="t" bIns="45700" lIns="91425" spcFirstLastPara="1" rIns="91425" wrap="square" tIns="45700">
            <a:spAutoFit/>
          </a:bodyPr>
          <a:lstStyle/>
          <a:p>
            <a:pPr indent="0" lvl="0" marL="11506" marR="0" rtl="0" algn="l">
              <a:spcBef>
                <a:spcPts val="0"/>
              </a:spcBef>
              <a:spcAft>
                <a:spcPts val="0"/>
              </a:spcAft>
              <a:buNone/>
            </a:pPr>
            <a:r>
              <a:rPr b="1" i="0" lang="ru-RU" sz="1200" u="none" cap="none" strike="noStrike">
                <a:solidFill>
                  <a:schemeClr val="dk1"/>
                </a:solidFill>
                <a:latin typeface="Verdana"/>
                <a:ea typeface="Verdana"/>
                <a:cs typeface="Verdana"/>
                <a:sym typeface="Verdana"/>
              </a:rPr>
              <a:t>нет</a:t>
            </a:r>
            <a:endParaRPr b="1" i="0" sz="1200" u="none" cap="none" strike="noStrike">
              <a:solidFill>
                <a:schemeClr val="dk1"/>
              </a:solidFill>
              <a:latin typeface="Verdana"/>
              <a:ea typeface="Verdana"/>
              <a:cs typeface="Verdana"/>
              <a:sym typeface="Verdana"/>
            </a:endParaRPr>
          </a:p>
        </p:txBody>
      </p:sp>
      <p:sp>
        <p:nvSpPr>
          <p:cNvPr id="67" name="Google Shape;67;p1"/>
          <p:cNvSpPr txBox="1"/>
          <p:nvPr/>
        </p:nvSpPr>
        <p:spPr>
          <a:xfrm>
            <a:off x="4296000" y="6315415"/>
            <a:ext cx="36000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ru-RU" sz="1800" u="none" cap="none" strike="noStrike">
                <a:solidFill>
                  <a:schemeClr val="lt1"/>
                </a:solidFill>
                <a:latin typeface="Verdana"/>
                <a:ea typeface="Verdana"/>
                <a:cs typeface="Verdana"/>
                <a:sym typeface="Verdana"/>
              </a:rPr>
              <a:t>2024</a:t>
            </a:r>
            <a:endParaRPr/>
          </a:p>
        </p:txBody>
      </p:sp>
      <p:pic>
        <p:nvPicPr>
          <p:cNvPr id="68" name="Google Shape;68;p1"/>
          <p:cNvPicPr preferRelativeResize="0"/>
          <p:nvPr/>
        </p:nvPicPr>
        <p:blipFill rotWithShape="1">
          <a:blip r:embed="rId3">
            <a:alphaModFix/>
          </a:blip>
          <a:srcRect b="0" l="0" r="0" t="0"/>
          <a:stretch/>
        </p:blipFill>
        <p:spPr>
          <a:xfrm>
            <a:off x="2103723" y="2980926"/>
            <a:ext cx="2008005" cy="935235"/>
          </a:xfrm>
          <a:prstGeom prst="rect">
            <a:avLst/>
          </a:prstGeom>
          <a:noFill/>
          <a:ln>
            <a:noFill/>
          </a:ln>
        </p:spPr>
      </p:pic>
      <p:pic>
        <p:nvPicPr>
          <p:cNvPr id="69" name="Google Shape;69;p1"/>
          <p:cNvPicPr preferRelativeResize="0"/>
          <p:nvPr/>
        </p:nvPicPr>
        <p:blipFill rotWithShape="1">
          <a:blip r:embed="rId4">
            <a:alphaModFix/>
          </a:blip>
          <a:srcRect b="0" l="0" r="0" t="0"/>
          <a:stretch/>
        </p:blipFill>
        <p:spPr>
          <a:xfrm>
            <a:off x="4406376" y="2982845"/>
            <a:ext cx="2365595" cy="935235"/>
          </a:xfrm>
          <a:prstGeom prst="rect">
            <a:avLst/>
          </a:prstGeom>
          <a:noFill/>
          <a:ln>
            <a:noFill/>
          </a:ln>
        </p:spPr>
      </p:pic>
      <p:pic>
        <p:nvPicPr>
          <p:cNvPr id="70" name="Google Shape;70;p1"/>
          <p:cNvPicPr preferRelativeResize="0"/>
          <p:nvPr/>
        </p:nvPicPr>
        <p:blipFill rotWithShape="1">
          <a:blip r:embed="rId5">
            <a:alphaModFix/>
          </a:blip>
          <a:srcRect b="0" l="0" r="0" t="0"/>
          <a:stretch/>
        </p:blipFill>
        <p:spPr>
          <a:xfrm>
            <a:off x="7033447" y="2982845"/>
            <a:ext cx="2365595" cy="935235"/>
          </a:xfrm>
          <a:prstGeom prst="rect">
            <a:avLst/>
          </a:prstGeom>
          <a:noFill/>
          <a:ln>
            <a:noFill/>
          </a:ln>
        </p:spPr>
      </p:pic>
      <p:sp>
        <p:nvSpPr>
          <p:cNvPr id="71" name="Google Shape;71;p1"/>
          <p:cNvSpPr/>
          <p:nvPr/>
        </p:nvSpPr>
        <p:spPr>
          <a:xfrm>
            <a:off x="4456434" y="3971228"/>
            <a:ext cx="2315537" cy="400110"/>
          </a:xfrm>
          <a:prstGeom prst="rect">
            <a:avLst/>
          </a:prstGeom>
          <a:noFill/>
          <a:ln>
            <a:noFill/>
          </a:ln>
        </p:spPr>
        <p:txBody>
          <a:bodyPr anchorCtr="0" anchor="t" bIns="45700" lIns="91425" spcFirstLastPara="1" rIns="91425" wrap="square" tIns="45700">
            <a:spAutoFit/>
          </a:bodyPr>
          <a:lstStyle/>
          <a:p>
            <a:pPr indent="0" lvl="0" marL="11113" marR="0" rtl="0" algn="ctr">
              <a:spcBef>
                <a:spcPts val="0"/>
              </a:spcBef>
              <a:spcAft>
                <a:spcPts val="0"/>
              </a:spcAft>
              <a:buNone/>
            </a:pPr>
            <a:r>
              <a:rPr b="1" i="0" lang="ru-RU" sz="1000" u="none" cap="none" strike="noStrike">
                <a:solidFill>
                  <a:schemeClr val="dk1"/>
                </a:solidFill>
                <a:latin typeface="Verdana"/>
                <a:ea typeface="Verdana"/>
                <a:cs typeface="Verdana"/>
                <a:sym typeface="Verdana"/>
              </a:rPr>
              <a:t>Инструменты общества без необходимости господства  </a:t>
            </a:r>
            <a:endParaRPr b="1" i="0" sz="1000" u="none" cap="none" strike="noStrike">
              <a:solidFill>
                <a:schemeClr val="dk1"/>
              </a:solidFill>
              <a:latin typeface="Verdana"/>
              <a:ea typeface="Verdana"/>
              <a:cs typeface="Verdana"/>
              <a:sym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2"/>
          <p:cNvSpPr txBox="1"/>
          <p:nvPr>
            <p:ph type="ctrTitle"/>
          </p:nvPr>
        </p:nvSpPr>
        <p:spPr>
          <a:xfrm>
            <a:off x="1524000" y="1346200"/>
            <a:ext cx="9144000" cy="1041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Quattrocento Sans"/>
              <a:buNone/>
            </a:pPr>
            <a:r>
              <a:rPr lang="ru-RU"/>
              <a:t>НОВАТОР МОСКВЫ</a:t>
            </a:r>
            <a:endParaRPr/>
          </a:p>
        </p:txBody>
      </p:sp>
      <p:sp>
        <p:nvSpPr>
          <p:cNvPr id="77" name="Google Shape;77;p2"/>
          <p:cNvSpPr txBox="1"/>
          <p:nvPr>
            <p:ph idx="1" type="subTitle"/>
          </p:nvPr>
        </p:nvSpPr>
        <p:spPr>
          <a:xfrm>
            <a:off x="1524000" y="2387600"/>
            <a:ext cx="9103112" cy="121424"/>
          </a:xfrm>
          <a:prstGeom prst="rect">
            <a:avLst/>
          </a:prstGeom>
          <a:noFill/>
          <a:ln>
            <a:noFill/>
          </a:ln>
        </p:spPr>
        <p:txBody>
          <a:bodyPr anchorCtr="0" anchor="t" bIns="45700" lIns="91425" spcFirstLastPara="1" rIns="91425" wrap="square" tIns="45700">
            <a:normAutofit fontScale="25000" lnSpcReduction="20000"/>
          </a:bodyPr>
          <a:lstStyle/>
          <a:p>
            <a:pPr indent="0" lvl="0" marL="0" rtl="0" algn="ctr">
              <a:lnSpc>
                <a:spcPct val="90000"/>
              </a:lnSpc>
              <a:spcBef>
                <a:spcPts val="0"/>
              </a:spcBef>
              <a:spcAft>
                <a:spcPts val="0"/>
              </a:spcAft>
              <a:buClr>
                <a:schemeClr val="lt1"/>
              </a:buClr>
              <a:buSzPct val="100000"/>
              <a:buNone/>
            </a:pPr>
            <a:r>
              <a:rPr lang="ru-RU"/>
              <a:t>,</a:t>
            </a:r>
            <a:endParaRPr/>
          </a:p>
        </p:txBody>
      </p:sp>
      <p:sp>
        <p:nvSpPr>
          <p:cNvPr id="78" name="Google Shape;78;p2"/>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pic>
        <p:nvPicPr>
          <p:cNvPr descr="https://lh7-us.googleusercontent.com/dSMjh-KWkFcqf5mjSMKDbbPeivvy3ACsY5N094Ik5JHsDRp6SuXMebWgb6_9JhN28lVbY_g2dwgIC7SmfaI7Nl6B42BN15YP7cDOHmaMHDgbIVCoQnEmSt3YpI8DEpxeyhuTBUT54LCP-y2cfaioY0g" id="79" name="Google Shape;79;p2"/>
          <p:cNvPicPr preferRelativeResize="0"/>
          <p:nvPr/>
        </p:nvPicPr>
        <p:blipFill rotWithShape="1">
          <a:blip r:embed="rId3">
            <a:alphaModFix/>
          </a:blip>
          <a:srcRect b="0" l="0" r="0" t="0"/>
          <a:stretch/>
        </p:blipFill>
        <p:spPr>
          <a:xfrm>
            <a:off x="2486721" y="2374948"/>
            <a:ext cx="7275643" cy="42265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2. Описание проекта: проблема и решение</a:t>
            </a:r>
            <a:endParaRPr/>
          </a:p>
        </p:txBody>
      </p:sp>
      <p:sp>
        <p:nvSpPr>
          <p:cNvPr id="85" name="Google Shape;85;p3"/>
          <p:cNvSpPr/>
          <p:nvPr/>
        </p:nvSpPr>
        <p:spPr>
          <a:xfrm>
            <a:off x="267629" y="880946"/>
            <a:ext cx="11753385" cy="5531457"/>
          </a:xfrm>
          <a:prstGeom prst="roundRect">
            <a:avLst>
              <a:gd fmla="val 9908" name="adj"/>
            </a:avLst>
          </a:prstGeom>
          <a:solidFill>
            <a:srgbClr val="FBD4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86" name="Google Shape;86;p3"/>
          <p:cNvSpPr/>
          <p:nvPr/>
        </p:nvSpPr>
        <p:spPr>
          <a:xfrm>
            <a:off x="548375" y="991976"/>
            <a:ext cx="392259" cy="376168"/>
          </a:xfrm>
          <a:custGeom>
            <a:rect b="b" l="l" r="r" t="t"/>
            <a:pathLst>
              <a:path extrusionOk="0" h="406400" w="405765">
                <a:moveTo>
                  <a:pt x="215899" y="0"/>
                </a:moveTo>
                <a:lnTo>
                  <a:pt x="204469" y="0"/>
                </a:lnTo>
                <a:lnTo>
                  <a:pt x="164464" y="4444"/>
                </a:lnTo>
                <a:lnTo>
                  <a:pt x="125729" y="15239"/>
                </a:lnTo>
                <a:lnTo>
                  <a:pt x="82549" y="39369"/>
                </a:lnTo>
                <a:lnTo>
                  <a:pt x="53974" y="65404"/>
                </a:lnTo>
                <a:lnTo>
                  <a:pt x="29844" y="97789"/>
                </a:lnTo>
                <a:lnTo>
                  <a:pt x="12699" y="132079"/>
                </a:lnTo>
                <a:lnTo>
                  <a:pt x="1269" y="181609"/>
                </a:lnTo>
                <a:lnTo>
                  <a:pt x="634" y="194309"/>
                </a:lnTo>
                <a:lnTo>
                  <a:pt x="634" y="208914"/>
                </a:lnTo>
                <a:lnTo>
                  <a:pt x="6349" y="248919"/>
                </a:lnTo>
                <a:lnTo>
                  <a:pt x="18414" y="285749"/>
                </a:lnTo>
                <a:lnTo>
                  <a:pt x="43814" y="328294"/>
                </a:lnTo>
                <a:lnTo>
                  <a:pt x="52704" y="339089"/>
                </a:lnTo>
                <a:lnTo>
                  <a:pt x="1269" y="390524"/>
                </a:lnTo>
                <a:lnTo>
                  <a:pt x="0" y="393064"/>
                </a:lnTo>
                <a:lnTo>
                  <a:pt x="0" y="398144"/>
                </a:lnTo>
                <a:lnTo>
                  <a:pt x="1269" y="400684"/>
                </a:lnTo>
                <a:lnTo>
                  <a:pt x="6984" y="406399"/>
                </a:lnTo>
                <a:lnTo>
                  <a:pt x="13334" y="406399"/>
                </a:lnTo>
                <a:lnTo>
                  <a:pt x="66674" y="353059"/>
                </a:lnTo>
                <a:lnTo>
                  <a:pt x="99059" y="353059"/>
                </a:lnTo>
                <a:lnTo>
                  <a:pt x="64134" y="321944"/>
                </a:lnTo>
                <a:lnTo>
                  <a:pt x="40639" y="286384"/>
                </a:lnTo>
                <a:lnTo>
                  <a:pt x="25399" y="246379"/>
                </a:lnTo>
                <a:lnTo>
                  <a:pt x="20319" y="202564"/>
                </a:lnTo>
                <a:lnTo>
                  <a:pt x="20954" y="187324"/>
                </a:lnTo>
                <a:lnTo>
                  <a:pt x="29209" y="144779"/>
                </a:lnTo>
                <a:lnTo>
                  <a:pt x="47624" y="106044"/>
                </a:lnTo>
                <a:lnTo>
                  <a:pt x="73659" y="73024"/>
                </a:lnTo>
                <a:lnTo>
                  <a:pt x="106679" y="46989"/>
                </a:lnTo>
                <a:lnTo>
                  <a:pt x="145414" y="28574"/>
                </a:lnTo>
                <a:lnTo>
                  <a:pt x="187959" y="20319"/>
                </a:lnTo>
                <a:lnTo>
                  <a:pt x="203199" y="19684"/>
                </a:lnTo>
                <a:lnTo>
                  <a:pt x="290195" y="19684"/>
                </a:lnTo>
                <a:lnTo>
                  <a:pt x="280034" y="14604"/>
                </a:lnTo>
                <a:lnTo>
                  <a:pt x="241299" y="3809"/>
                </a:lnTo>
                <a:lnTo>
                  <a:pt x="215899" y="0"/>
                </a:lnTo>
                <a:close/>
              </a:path>
              <a:path extrusionOk="0" h="406400" w="405765">
                <a:moveTo>
                  <a:pt x="99059" y="353059"/>
                </a:moveTo>
                <a:lnTo>
                  <a:pt x="66674" y="353059"/>
                </a:lnTo>
                <a:lnTo>
                  <a:pt x="68579" y="354329"/>
                </a:lnTo>
                <a:lnTo>
                  <a:pt x="99694" y="377189"/>
                </a:lnTo>
                <a:lnTo>
                  <a:pt x="134619" y="393699"/>
                </a:lnTo>
                <a:lnTo>
                  <a:pt x="172719" y="403224"/>
                </a:lnTo>
                <a:lnTo>
                  <a:pt x="198754" y="405129"/>
                </a:lnTo>
                <a:lnTo>
                  <a:pt x="212089" y="405129"/>
                </a:lnTo>
                <a:lnTo>
                  <a:pt x="252094" y="399414"/>
                </a:lnTo>
                <a:lnTo>
                  <a:pt x="288924" y="386714"/>
                </a:lnTo>
                <a:lnTo>
                  <a:pt x="290195" y="385444"/>
                </a:lnTo>
                <a:lnTo>
                  <a:pt x="203199" y="385444"/>
                </a:lnTo>
                <a:lnTo>
                  <a:pt x="187959" y="384809"/>
                </a:lnTo>
                <a:lnTo>
                  <a:pt x="145414" y="376554"/>
                </a:lnTo>
                <a:lnTo>
                  <a:pt x="106679" y="358139"/>
                </a:lnTo>
                <a:lnTo>
                  <a:pt x="99059" y="353059"/>
                </a:lnTo>
                <a:close/>
              </a:path>
              <a:path extrusionOk="0" h="406400" w="405765">
                <a:moveTo>
                  <a:pt x="386080" y="116839"/>
                </a:moveTo>
                <a:lnTo>
                  <a:pt x="386080" y="202564"/>
                </a:lnTo>
                <a:lnTo>
                  <a:pt x="385445" y="217804"/>
                </a:lnTo>
                <a:lnTo>
                  <a:pt x="377189" y="260349"/>
                </a:lnTo>
                <a:lnTo>
                  <a:pt x="358774" y="299084"/>
                </a:lnTo>
                <a:lnTo>
                  <a:pt x="332739" y="332104"/>
                </a:lnTo>
                <a:lnTo>
                  <a:pt x="299720" y="358139"/>
                </a:lnTo>
                <a:lnTo>
                  <a:pt x="260984" y="376554"/>
                </a:lnTo>
                <a:lnTo>
                  <a:pt x="218439" y="384809"/>
                </a:lnTo>
                <a:lnTo>
                  <a:pt x="203199" y="385444"/>
                </a:lnTo>
                <a:lnTo>
                  <a:pt x="290195" y="385444"/>
                </a:lnTo>
                <a:lnTo>
                  <a:pt x="331470" y="359409"/>
                </a:lnTo>
                <a:lnTo>
                  <a:pt x="360045" y="330199"/>
                </a:lnTo>
                <a:lnTo>
                  <a:pt x="382270" y="297179"/>
                </a:lnTo>
                <a:lnTo>
                  <a:pt x="396874" y="261619"/>
                </a:lnTo>
                <a:lnTo>
                  <a:pt x="405764" y="212089"/>
                </a:lnTo>
                <a:lnTo>
                  <a:pt x="405764" y="197484"/>
                </a:lnTo>
                <a:lnTo>
                  <a:pt x="400049" y="156844"/>
                </a:lnTo>
                <a:lnTo>
                  <a:pt x="387984" y="120014"/>
                </a:lnTo>
                <a:lnTo>
                  <a:pt x="386080" y="116839"/>
                </a:lnTo>
                <a:close/>
              </a:path>
              <a:path extrusionOk="0" h="406400" w="405765">
                <a:moveTo>
                  <a:pt x="208914" y="270509"/>
                </a:moveTo>
                <a:lnTo>
                  <a:pt x="197484" y="270509"/>
                </a:lnTo>
                <a:lnTo>
                  <a:pt x="193039" y="274954"/>
                </a:lnTo>
                <a:lnTo>
                  <a:pt x="193039" y="285749"/>
                </a:lnTo>
                <a:lnTo>
                  <a:pt x="197484" y="290194"/>
                </a:lnTo>
                <a:lnTo>
                  <a:pt x="208914" y="290194"/>
                </a:lnTo>
                <a:lnTo>
                  <a:pt x="213359" y="285749"/>
                </a:lnTo>
                <a:lnTo>
                  <a:pt x="213359" y="274954"/>
                </a:lnTo>
                <a:lnTo>
                  <a:pt x="208914" y="270509"/>
                </a:lnTo>
                <a:close/>
              </a:path>
              <a:path extrusionOk="0" h="406400" w="405765">
                <a:moveTo>
                  <a:pt x="208914" y="114934"/>
                </a:moveTo>
                <a:lnTo>
                  <a:pt x="197484" y="114934"/>
                </a:lnTo>
                <a:lnTo>
                  <a:pt x="193039" y="119379"/>
                </a:lnTo>
                <a:lnTo>
                  <a:pt x="193039" y="233044"/>
                </a:lnTo>
                <a:lnTo>
                  <a:pt x="197484" y="237489"/>
                </a:lnTo>
                <a:lnTo>
                  <a:pt x="208914" y="237489"/>
                </a:lnTo>
                <a:lnTo>
                  <a:pt x="213359" y="233044"/>
                </a:lnTo>
                <a:lnTo>
                  <a:pt x="213359" y="119379"/>
                </a:lnTo>
                <a:lnTo>
                  <a:pt x="208914" y="114934"/>
                </a:lnTo>
                <a:close/>
              </a:path>
              <a:path extrusionOk="0" h="406400" w="405765">
                <a:moveTo>
                  <a:pt x="290195" y="19684"/>
                </a:moveTo>
                <a:lnTo>
                  <a:pt x="203199" y="19684"/>
                </a:lnTo>
                <a:lnTo>
                  <a:pt x="218439" y="20319"/>
                </a:lnTo>
                <a:lnTo>
                  <a:pt x="233044" y="21589"/>
                </a:lnTo>
                <a:lnTo>
                  <a:pt x="274320" y="33654"/>
                </a:lnTo>
                <a:lnTo>
                  <a:pt x="311149" y="54609"/>
                </a:lnTo>
                <a:lnTo>
                  <a:pt x="342264" y="83184"/>
                </a:lnTo>
                <a:lnTo>
                  <a:pt x="365759" y="118744"/>
                </a:lnTo>
                <a:lnTo>
                  <a:pt x="380999" y="158749"/>
                </a:lnTo>
                <a:lnTo>
                  <a:pt x="386080" y="202564"/>
                </a:lnTo>
                <a:lnTo>
                  <a:pt x="386080" y="116839"/>
                </a:lnTo>
                <a:lnTo>
                  <a:pt x="362584" y="77469"/>
                </a:lnTo>
                <a:lnTo>
                  <a:pt x="333374" y="47624"/>
                </a:lnTo>
                <a:lnTo>
                  <a:pt x="300989" y="25399"/>
                </a:lnTo>
                <a:lnTo>
                  <a:pt x="290195" y="19684"/>
                </a:lnTo>
                <a:close/>
              </a:path>
            </a:pathLst>
          </a:custGeom>
          <a:solidFill>
            <a:schemeClr val="accent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87" name="Google Shape;87;p3"/>
          <p:cNvSpPr txBox="1"/>
          <p:nvPr/>
        </p:nvSpPr>
        <p:spPr>
          <a:xfrm>
            <a:off x="401445" y="1453741"/>
            <a:ext cx="11285034" cy="4628831"/>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Проблема в том, чтобы вернуть каждому индивиду данное ему природой в виде свободы воли право при желании совместно с остальными участвовать в принятии приемлемых для себя решений общезначимых проблем, тем самым ликвидировав потребность в делегировании полномочий на принятие решений отдельным лицам и как неизбежное следствие такого делегирования неизбежность господства одних людей над другими в формате отношений власти-подчинения. </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a:t>
            </a:r>
            <a:r>
              <a:rPr b="1" lang="ru-RU" sz="1200">
                <a:solidFill>
                  <a:schemeClr val="dk1"/>
                </a:solidFill>
                <a:latin typeface="Verdana"/>
                <a:ea typeface="Verdana"/>
                <a:cs typeface="Verdana"/>
                <a:sym typeface="Verdana"/>
              </a:rPr>
              <a:t>Все известные способы принятия решений общезначимых проблем</a:t>
            </a:r>
            <a:r>
              <a:rPr lang="ru-RU" sz="1200">
                <a:solidFill>
                  <a:schemeClr val="dk1"/>
                </a:solidFill>
                <a:latin typeface="Verdana"/>
                <a:ea typeface="Verdana"/>
                <a:cs typeface="Verdana"/>
                <a:sym typeface="Verdana"/>
              </a:rPr>
              <a:t> при числе участников выше 2-3 десятков (когда хлипкие способы достижения консенсуса уже бессильны), будь это голосование даже среди экспертов или специалистов по разрешаемой проблеме или делегирование полномочий на принятие решений неким отдельным лицам в надежде, что они при относительно небольшом количестве участников поиска решения в состоянии всесторонне изучить проблему и принять наиболее оптимальное решение в интересах всех остальных, сопричастных к разрешаемой проблеме людей, </a:t>
            </a:r>
            <a:r>
              <a:rPr b="1" lang="ru-RU" sz="1200">
                <a:solidFill>
                  <a:schemeClr val="dk1"/>
                </a:solidFill>
                <a:latin typeface="Verdana"/>
                <a:ea typeface="Verdana"/>
                <a:cs typeface="Verdana"/>
                <a:sym typeface="Verdana"/>
              </a:rPr>
              <a:t>неизбежно приводят к господству одних людей над другими</a:t>
            </a:r>
            <a:r>
              <a:rPr lang="ru-RU" sz="1200">
                <a:solidFill>
                  <a:schemeClr val="dk1"/>
                </a:solidFill>
                <a:latin typeface="Verdana"/>
                <a:ea typeface="Verdana"/>
                <a:cs typeface="Verdana"/>
                <a:sym typeface="Verdana"/>
              </a:rPr>
              <a:t>, и даже право вето редко спасает ситуацию, ибо это не способ принятия решения, а способ отложить этот процесс.</a:t>
            </a: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Казалось бы, выбор между</a:t>
            </a:r>
            <a:r>
              <a:rPr b="1" lang="ru-RU" sz="1200">
                <a:solidFill>
                  <a:schemeClr val="dk1"/>
                </a:solidFill>
                <a:latin typeface="Verdana"/>
                <a:ea typeface="Verdana"/>
                <a:cs typeface="Verdana"/>
                <a:sym typeface="Verdana"/>
              </a:rPr>
              <a:t> принятием решения голосованием</a:t>
            </a:r>
            <a:r>
              <a:rPr lang="ru-RU" sz="1200">
                <a:solidFill>
                  <a:schemeClr val="dk1"/>
                </a:solidFill>
                <a:latin typeface="Verdana"/>
                <a:ea typeface="Verdana"/>
                <a:cs typeface="Verdana"/>
                <a:sym typeface="Verdana"/>
              </a:rPr>
              <a:t> (решения неизбежно посредственного и являющегося основанием для навязывания воли одних, большинства, другим, меньшинству) и</a:t>
            </a:r>
            <a:r>
              <a:rPr b="1" lang="ru-RU" sz="1200">
                <a:solidFill>
                  <a:schemeClr val="dk1"/>
                </a:solidFill>
                <a:latin typeface="Verdana"/>
                <a:ea typeface="Verdana"/>
                <a:cs typeface="Verdana"/>
                <a:sym typeface="Verdana"/>
              </a:rPr>
              <a:t> делегированием полномочий на принятие решений</a:t>
            </a:r>
            <a:r>
              <a:rPr lang="ru-RU" sz="1200">
                <a:solidFill>
                  <a:schemeClr val="dk1"/>
                </a:solidFill>
                <a:latin typeface="Verdana"/>
                <a:ea typeface="Verdana"/>
                <a:cs typeface="Verdana"/>
                <a:sym typeface="Verdana"/>
              </a:rPr>
              <a:t> (способ, чреватый неизбежным и практически никогда непреодолимым соблазном воспользоваться полученными полномочиями в угоду себе или своим спонсорам, при том, что в этот способ уже исходно заложена необходимость навязывания, часто силой, принятого решения всем остальным, даже если это решение принято консенсусом между собой получившими полномочия) избежать невозможно, что это проклятие любого общества, любой относительно большой группы людей, но это не так. Решение есть и оно суть моей технологии. </a:t>
            </a: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Решение есть и оно - суть технологии, разрабатывавшейся мною с перерывами треть века, начало которой положено дипломной работой в на отлично завершенном мною ФизТехе в 1988 году.</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Данная технология и есть адекватное решение казалось бы неразрешимой (до появления современных технологий она и была таковой)</a:t>
            </a:r>
            <a:r>
              <a:rPr b="1" lang="ru-RU" sz="1200">
                <a:solidFill>
                  <a:schemeClr val="dk1"/>
                </a:solidFill>
                <a:latin typeface="Verdana"/>
                <a:ea typeface="Verdana"/>
                <a:cs typeface="Verdana"/>
                <a:sym typeface="Verdana"/>
              </a:rPr>
              <a:t> дихотомии “демократия Vs меритократия”</a:t>
            </a:r>
            <a:r>
              <a:rPr lang="ru-RU" sz="1200">
                <a:solidFill>
                  <a:schemeClr val="dk1"/>
                </a:solidFill>
                <a:latin typeface="Verdana"/>
                <a:ea typeface="Verdana"/>
                <a:cs typeface="Verdana"/>
                <a:sym typeface="Verdana"/>
              </a:rPr>
              <a:t>: </a:t>
            </a:r>
            <a:r>
              <a:rPr b="1" lang="ru-RU" sz="1200">
                <a:solidFill>
                  <a:schemeClr val="dk1"/>
                </a:solidFill>
                <a:latin typeface="Verdana"/>
                <a:ea typeface="Verdana"/>
                <a:cs typeface="Verdana"/>
                <a:sym typeface="Verdana"/>
              </a:rPr>
              <a:t>адекватное </a:t>
            </a:r>
            <a:r>
              <a:rPr lang="ru-RU" sz="1200">
                <a:solidFill>
                  <a:schemeClr val="dk1"/>
                </a:solidFill>
                <a:latin typeface="Verdana"/>
                <a:ea typeface="Verdana"/>
                <a:cs typeface="Verdana"/>
                <a:sym typeface="Verdana"/>
              </a:rPr>
              <a:t>(в смысле: </a:t>
            </a:r>
            <a:r>
              <a:rPr b="1" lang="ru-RU" sz="1200">
                <a:solidFill>
                  <a:schemeClr val="dk1"/>
                </a:solidFill>
                <a:latin typeface="Verdana"/>
                <a:ea typeface="Verdana"/>
                <a:cs typeface="Verdana"/>
                <a:sym typeface="Verdana"/>
              </a:rPr>
              <a:t>компетентный проявляет свою компетентность, сопричастный отстаивает неприкосновенность своих интересов</a:t>
            </a:r>
            <a:r>
              <a:rPr lang="ru-RU" sz="1200">
                <a:solidFill>
                  <a:schemeClr val="dk1"/>
                </a:solidFill>
                <a:latin typeface="Verdana"/>
                <a:ea typeface="Verdana"/>
                <a:cs typeface="Verdana"/>
                <a:sym typeface="Verdana"/>
              </a:rPr>
              <a:t>) </a:t>
            </a:r>
            <a:r>
              <a:rPr b="1" lang="ru-RU" sz="1200">
                <a:solidFill>
                  <a:schemeClr val="dk1"/>
                </a:solidFill>
                <a:latin typeface="Verdana"/>
                <a:ea typeface="Verdana"/>
                <a:cs typeface="Verdana"/>
                <a:sym typeface="Verdana"/>
              </a:rPr>
              <a:t>соучастие любого</a:t>
            </a:r>
            <a:r>
              <a:rPr lang="ru-RU" sz="1200">
                <a:solidFill>
                  <a:schemeClr val="dk1"/>
                </a:solidFill>
                <a:latin typeface="Verdana"/>
                <a:ea typeface="Verdana"/>
                <a:cs typeface="Verdana"/>
                <a:sym typeface="Verdana"/>
              </a:rPr>
              <a:t> заинтересованного в решении имеющей к нему на его же взгляд какое-то отношение проблемы и </a:t>
            </a:r>
            <a:r>
              <a:rPr b="1" lang="ru-RU" sz="1200">
                <a:solidFill>
                  <a:schemeClr val="dk1"/>
                </a:solidFill>
                <a:latin typeface="Verdana"/>
                <a:ea typeface="Verdana"/>
                <a:cs typeface="Verdana"/>
                <a:sym typeface="Verdana"/>
              </a:rPr>
              <a:t>сохранение ответственности каждого участника лишь за принимаемую им долю в общем совместном решении.</a:t>
            </a:r>
            <a:endParaRPr sz="1200">
              <a:solidFill>
                <a:schemeClr val="dk1"/>
              </a:solidFill>
              <a:latin typeface="Verdana"/>
              <a:ea typeface="Verdana"/>
              <a:cs typeface="Verdana"/>
              <a:sym typeface="Verdana"/>
            </a:endParaRPr>
          </a:p>
        </p:txBody>
      </p:sp>
      <p:sp>
        <p:nvSpPr>
          <p:cNvPr id="88" name="Google Shape;88;p3"/>
          <p:cNvSpPr txBox="1"/>
          <p:nvPr/>
        </p:nvSpPr>
        <p:spPr>
          <a:xfrm>
            <a:off x="1104270" y="1057420"/>
            <a:ext cx="2006920"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accent1"/>
                </a:solidFill>
                <a:latin typeface="Verdana"/>
                <a:ea typeface="Verdana"/>
                <a:cs typeface="Verdana"/>
                <a:sym typeface="Verdana"/>
              </a:rPr>
              <a:t>2.1. Проблема</a:t>
            </a:r>
            <a:endParaRPr b="1" sz="1600">
              <a:solidFill>
                <a:schemeClr val="accent1"/>
              </a:solidFill>
              <a:latin typeface="Verdana"/>
              <a:ea typeface="Verdana"/>
              <a:cs typeface="Verdana"/>
              <a:sym typeface="Verdana"/>
            </a:endParaRPr>
          </a:p>
        </p:txBody>
      </p:sp>
      <p:sp>
        <p:nvSpPr>
          <p:cNvPr id="89" name="Google Shape;89;p3"/>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4"/>
          <p:cNvSpPr/>
          <p:nvPr/>
        </p:nvSpPr>
        <p:spPr>
          <a:xfrm>
            <a:off x="200722" y="914585"/>
            <a:ext cx="11764537" cy="5441795"/>
          </a:xfrm>
          <a:prstGeom prst="roundRect">
            <a:avLst>
              <a:gd fmla="val 5151" name="adj"/>
            </a:avLst>
          </a:prstGeom>
          <a:solidFill>
            <a:schemeClr val="lt1">
              <a:alpha val="60000"/>
            </a:schemeClr>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5" name="Google Shape;95;p4"/>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2. Описание проекта: проблема и решение</a:t>
            </a:r>
            <a:endParaRPr/>
          </a:p>
        </p:txBody>
      </p:sp>
      <p:sp>
        <p:nvSpPr>
          <p:cNvPr id="96" name="Google Shape;96;p4"/>
          <p:cNvSpPr/>
          <p:nvPr/>
        </p:nvSpPr>
        <p:spPr>
          <a:xfrm>
            <a:off x="508556" y="977051"/>
            <a:ext cx="315481" cy="377746"/>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97" name="Google Shape;97;p4"/>
          <p:cNvSpPr txBox="1"/>
          <p:nvPr/>
        </p:nvSpPr>
        <p:spPr>
          <a:xfrm>
            <a:off x="459799" y="1373606"/>
            <a:ext cx="11317873" cy="4982774"/>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400">
                <a:solidFill>
                  <a:schemeClr val="dk1"/>
                </a:solidFill>
                <a:latin typeface="Verdana"/>
                <a:ea typeface="Verdana"/>
                <a:cs typeface="Verdana"/>
                <a:sym typeface="Verdana"/>
              </a:rPr>
              <a:t>    </a:t>
            </a:r>
            <a:r>
              <a:rPr b="1" lang="ru-RU" sz="1200">
                <a:solidFill>
                  <a:schemeClr val="dk1"/>
                </a:solidFill>
                <a:latin typeface="Verdana"/>
                <a:ea typeface="Verdana"/>
                <a:cs typeface="Verdana"/>
                <a:sym typeface="Verdana"/>
              </a:rPr>
              <a:t>Практикуемые опосредованные или имитирующие решение проблемы варианты решения заявленной проблемы:</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  Голосование </a:t>
            </a:r>
            <a:r>
              <a:rPr lang="ru-RU" sz="1100">
                <a:solidFill>
                  <a:schemeClr val="dk1"/>
                </a:solidFill>
                <a:latin typeface="Verdana"/>
                <a:ea typeface="Verdana"/>
                <a:cs typeface="Verdana"/>
                <a:sym typeface="Verdana"/>
              </a:rPr>
              <a:t>(вне зависимости от того, сколькими процентами голосов принимается решение) </a:t>
            </a:r>
            <a:r>
              <a:rPr b="1" lang="ru-RU" sz="1100">
                <a:solidFill>
                  <a:schemeClr val="dk1"/>
                </a:solidFill>
                <a:latin typeface="Verdana"/>
                <a:ea typeface="Verdana"/>
                <a:cs typeface="Verdana"/>
                <a:sym typeface="Verdana"/>
              </a:rPr>
              <a:t>неизбежно сопряжено с насилием </a:t>
            </a:r>
            <a:r>
              <a:rPr lang="ru-RU" sz="1100">
                <a:solidFill>
                  <a:schemeClr val="dk1"/>
                </a:solidFill>
                <a:latin typeface="Verdana"/>
                <a:ea typeface="Verdana"/>
                <a:cs typeface="Verdana"/>
                <a:sym typeface="Verdana"/>
              </a:rPr>
              <a:t>или угрозой насилия к тем, кто не желает исполнять невыгодные решения. Несправедливость решений и манипулятивность процедуры давно дискредитировали этот способ</a:t>
            </a:r>
            <a:r>
              <a:rPr b="1" lang="ru-RU" sz="1100">
                <a:solidFill>
                  <a:schemeClr val="dk1"/>
                </a:solidFill>
                <a:latin typeface="Verdana"/>
                <a:ea typeface="Verdana"/>
                <a:cs typeface="Verdana"/>
                <a:sym typeface="Verdana"/>
              </a:rPr>
              <a:t> отдаленной попытки</a:t>
            </a:r>
            <a:r>
              <a:rPr lang="ru-RU" sz="1100">
                <a:solidFill>
                  <a:schemeClr val="dk1"/>
                </a:solidFill>
                <a:latin typeface="Verdana"/>
                <a:ea typeface="Verdana"/>
                <a:cs typeface="Verdana"/>
                <a:sym typeface="Verdana"/>
              </a:rPr>
              <a:t> подойти к решению проблемы.</a:t>
            </a:r>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  Представительство </a:t>
            </a:r>
            <a:r>
              <a:rPr lang="ru-RU" sz="1100">
                <a:solidFill>
                  <a:schemeClr val="dk1"/>
                </a:solidFill>
                <a:latin typeface="Verdana"/>
                <a:ea typeface="Verdana"/>
                <a:cs typeface="Verdana"/>
                <a:sym typeface="Verdana"/>
              </a:rPr>
              <a:t>(делегирование полномочий на принятие решений депутатам, судьям, чиновникам и пр.) неизбежно сопряжено с соблазном использовать полномочия себе в угоду. Этот способ и распространен повсеместно для </a:t>
            </a:r>
            <a:r>
              <a:rPr b="1" lang="ru-RU" sz="1100">
                <a:solidFill>
                  <a:schemeClr val="dk1"/>
                </a:solidFill>
                <a:latin typeface="Verdana"/>
                <a:ea typeface="Verdana"/>
                <a:cs typeface="Verdana"/>
                <a:sym typeface="Verdana"/>
              </a:rPr>
              <a:t>имитации</a:t>
            </a:r>
            <a:r>
              <a:rPr lang="ru-RU" sz="1100">
                <a:solidFill>
                  <a:schemeClr val="dk1"/>
                </a:solidFill>
                <a:latin typeface="Verdana"/>
                <a:ea typeface="Verdana"/>
                <a:cs typeface="Verdana"/>
                <a:sym typeface="Verdana"/>
              </a:rPr>
              <a:t> принятия решений общезначимых проблем в интересах якобы всех или т.н. народа, страны, отечества и прочих </a:t>
            </a:r>
            <a:r>
              <a:rPr b="1" lang="ru-RU" sz="1100">
                <a:solidFill>
                  <a:schemeClr val="dk1"/>
                </a:solidFill>
                <a:latin typeface="Verdana"/>
                <a:ea typeface="Verdana"/>
                <a:cs typeface="Verdana"/>
                <a:sym typeface="Verdana"/>
              </a:rPr>
              <a:t>квазисубъектов</a:t>
            </a:r>
            <a:r>
              <a:rPr lang="ru-RU" sz="1100">
                <a:solidFill>
                  <a:schemeClr val="dk1"/>
                </a:solidFill>
                <a:latin typeface="Verdana"/>
                <a:ea typeface="Verdana"/>
                <a:cs typeface="Verdana"/>
                <a:sym typeface="Verdana"/>
              </a:rPr>
              <a:t>. Более того, этот способ является главным оправданием господства одних над другими.</a:t>
            </a:r>
            <a:endParaRPr/>
          </a:p>
          <a:p>
            <a:pPr indent="0" lvl="0" marL="0" marR="0" rtl="0" algn="l">
              <a:spcBef>
                <a:spcPts val="0"/>
              </a:spcBef>
              <a:spcAft>
                <a:spcPts val="0"/>
              </a:spcAft>
              <a:buNone/>
            </a:pPr>
            <a:r>
              <a:rPr lang="ru-RU" sz="1100">
                <a:solidFill>
                  <a:schemeClr val="dk1"/>
                </a:solidFill>
                <a:latin typeface="Verdana"/>
                <a:ea typeface="Verdana"/>
                <a:cs typeface="Verdana"/>
                <a:sym typeface="Verdana"/>
              </a:rPr>
              <a:t>  Все </a:t>
            </a:r>
            <a:r>
              <a:rPr b="1" lang="ru-RU" sz="1100">
                <a:solidFill>
                  <a:schemeClr val="dk1"/>
                </a:solidFill>
                <a:latin typeface="Verdana"/>
                <a:ea typeface="Verdana"/>
                <a:cs typeface="Verdana"/>
                <a:sym typeface="Verdana"/>
              </a:rPr>
              <a:t>известные способы достижения консенсуса</a:t>
            </a:r>
            <a:r>
              <a:rPr lang="ru-RU" sz="1100">
                <a:solidFill>
                  <a:schemeClr val="dk1"/>
                </a:solidFill>
                <a:latin typeface="Verdana"/>
                <a:ea typeface="Verdana"/>
                <a:cs typeface="Verdana"/>
                <a:sym typeface="Verdana"/>
              </a:rPr>
              <a:t> (в среде анархистов и синдикалистов, в общинах квакеров и практикующих консенсус сохранившихся племен) допотопны, тягомотны, изнурительны, сложны, не гарантируют результат, часто манипулятивны, и т.д.</a:t>
            </a:r>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  Конфликтология </a:t>
            </a:r>
            <a:r>
              <a:rPr lang="ru-RU" sz="1100">
                <a:solidFill>
                  <a:schemeClr val="dk1"/>
                </a:solidFill>
                <a:latin typeface="Verdana"/>
                <a:ea typeface="Verdana"/>
                <a:cs typeface="Verdana"/>
                <a:sym typeface="Verdana"/>
              </a:rPr>
              <a:t>тут бессильна (она, кажись, вообще бессильна в чём бы то ни было).</a:t>
            </a:r>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  Теория группового/коллективного выбора</a:t>
            </a:r>
            <a:r>
              <a:rPr lang="ru-RU" sz="1100">
                <a:solidFill>
                  <a:schemeClr val="dk1"/>
                </a:solidFill>
                <a:latin typeface="Verdana"/>
                <a:ea typeface="Verdana"/>
                <a:cs typeface="Verdana"/>
                <a:sym typeface="Verdana"/>
              </a:rPr>
              <a:t> рассматривает надуманные схемы надуманной практики демократических процедур, также как и</a:t>
            </a:r>
            <a:r>
              <a:rPr b="1" lang="ru-RU" sz="1100">
                <a:solidFill>
                  <a:schemeClr val="dk1"/>
                </a:solidFill>
                <a:latin typeface="Verdana"/>
                <a:ea typeface="Verdana"/>
                <a:cs typeface="Verdana"/>
                <a:sym typeface="Verdana"/>
              </a:rPr>
              <a:t> теория социального выбора</a:t>
            </a:r>
            <a:r>
              <a:rPr lang="ru-RU" sz="1100">
                <a:solidFill>
                  <a:schemeClr val="dk1"/>
                </a:solidFill>
                <a:latin typeface="Verdana"/>
                <a:ea typeface="Verdana"/>
                <a:cs typeface="Verdana"/>
                <a:sym typeface="Verdana"/>
              </a:rPr>
              <a:t> (алгоритмы т.н. “справедливого дележа” или “справедливого распределения” непрактичны, абстрактны, умозрительны, узкоспецифичны, неприменимы при достаточно большом числе участников, не всегда доступны пониманию даже интеллекту выше среднего, к тому же не предназначены для решения поставленной задачи) и</a:t>
            </a:r>
            <a:r>
              <a:rPr b="1" lang="ru-RU" sz="1100">
                <a:solidFill>
                  <a:schemeClr val="dk1"/>
                </a:solidFill>
                <a:latin typeface="Verdana"/>
                <a:ea typeface="Verdana"/>
                <a:cs typeface="Verdana"/>
                <a:sym typeface="Verdana"/>
              </a:rPr>
              <a:t> теория общественного выбора </a:t>
            </a:r>
            <a:r>
              <a:rPr lang="ru-RU" sz="1100">
                <a:solidFill>
                  <a:schemeClr val="dk1"/>
                </a:solidFill>
                <a:latin typeface="Verdana"/>
                <a:ea typeface="Verdana"/>
                <a:cs typeface="Verdana"/>
                <a:sym typeface="Verdana"/>
              </a:rPr>
              <a:t>(дисциплина скорее описательная, чем могущая предложить что-то дельное).</a:t>
            </a:r>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  Теория игр</a:t>
            </a:r>
            <a:r>
              <a:rPr lang="ru-RU" sz="1100">
                <a:solidFill>
                  <a:schemeClr val="dk1"/>
                </a:solidFill>
                <a:latin typeface="Verdana"/>
                <a:ea typeface="Verdana"/>
                <a:cs typeface="Verdana"/>
                <a:sym typeface="Verdana"/>
              </a:rPr>
              <a:t> при поставленной мною проблеме/задаче ни при чём.</a:t>
            </a:r>
            <a:endParaRPr/>
          </a:p>
          <a:p>
            <a:pPr indent="0" lvl="0" marL="0" marR="0" rtl="0" algn="l">
              <a:spcBef>
                <a:spcPts val="0"/>
              </a:spcBef>
              <a:spcAft>
                <a:spcPts val="0"/>
              </a:spcAft>
              <a:buNone/>
            </a:pPr>
            <a:r>
              <a:rPr lang="ru-RU" sz="1100">
                <a:solidFill>
                  <a:schemeClr val="dk1"/>
                </a:solidFill>
                <a:latin typeface="Verdana"/>
                <a:ea typeface="Verdana"/>
                <a:cs typeface="Verdana"/>
                <a:sym typeface="Verdana"/>
              </a:rPr>
              <a:t>  Бесполезны (ибо цель их не согласование интересов, а поиск оптимальных действий по предзаданным извне критериям или общим целям) и разработки</a:t>
            </a:r>
            <a:r>
              <a:rPr b="1" lang="ru-RU" sz="1100">
                <a:solidFill>
                  <a:schemeClr val="dk1"/>
                </a:solidFill>
                <a:latin typeface="Verdana"/>
                <a:ea typeface="Verdana"/>
                <a:cs typeface="Verdana"/>
                <a:sym typeface="Verdana"/>
              </a:rPr>
              <a:t> роевого интеллекта и мультиагентных систем</a:t>
            </a:r>
            <a:r>
              <a:rPr lang="ru-RU" sz="1100">
                <a:solidFill>
                  <a:schemeClr val="dk1"/>
                </a:solidFill>
                <a:latin typeface="Verdana"/>
                <a:ea typeface="Verdana"/>
                <a:cs typeface="Verdana"/>
                <a:sym typeface="Verdana"/>
              </a:rPr>
              <a:t>, и им подобные.</a:t>
            </a:r>
            <a:endParaRPr/>
          </a:p>
          <a:p>
            <a:pPr indent="0" lvl="0" marL="0" marR="0" rtl="0" algn="l">
              <a:spcBef>
                <a:spcPts val="0"/>
              </a:spcBef>
              <a:spcAft>
                <a:spcPts val="0"/>
              </a:spcAft>
              <a:buNone/>
            </a:pPr>
            <a:r>
              <a:rPr lang="ru-RU" sz="1100">
                <a:solidFill>
                  <a:schemeClr val="dk1"/>
                </a:solidFill>
                <a:latin typeface="Verdana"/>
                <a:ea typeface="Verdana"/>
                <a:cs typeface="Verdana"/>
                <a:sym typeface="Verdana"/>
              </a:rPr>
              <a:t>  Надежда недалеких людей на</a:t>
            </a:r>
            <a:r>
              <a:rPr b="1" lang="ru-RU" sz="1100">
                <a:solidFill>
                  <a:schemeClr val="dk1"/>
                </a:solidFill>
                <a:latin typeface="Verdana"/>
                <a:ea typeface="Verdana"/>
                <a:cs typeface="Verdana"/>
                <a:sym typeface="Verdana"/>
              </a:rPr>
              <a:t> искусственный интеллект</a:t>
            </a:r>
            <a:r>
              <a:rPr lang="ru-RU" sz="1100">
                <a:solidFill>
                  <a:schemeClr val="dk1"/>
                </a:solidFill>
                <a:latin typeface="Verdana"/>
                <a:ea typeface="Verdana"/>
                <a:cs typeface="Verdana"/>
                <a:sym typeface="Verdana"/>
              </a:rPr>
              <a:t> (нейросети, экспертные системы и пр.) обманчива, ИИ в </a:t>
            </a:r>
            <a:r>
              <a:rPr b="1" lang="ru-RU" sz="1100">
                <a:solidFill>
                  <a:schemeClr val="dk1"/>
                </a:solidFill>
                <a:latin typeface="Verdana"/>
                <a:ea typeface="Verdana"/>
                <a:cs typeface="Verdana"/>
                <a:sym typeface="Verdana"/>
              </a:rPr>
              <a:t>принципе не может знать, чего и в какой мере на текущий момент желает каждый</a:t>
            </a:r>
            <a:r>
              <a:rPr lang="ru-RU" sz="1100">
                <a:solidFill>
                  <a:schemeClr val="dk1"/>
                </a:solidFill>
                <a:latin typeface="Verdana"/>
                <a:ea typeface="Verdana"/>
                <a:cs typeface="Verdana"/>
                <a:sym typeface="Verdana"/>
              </a:rPr>
              <a:t> сопричастный решаемой общезначимой проблеме индивид, а допущение/утверждение о возможности существования неких правильных (по любому критерию) решений  - ложь для примитивов.</a:t>
            </a:r>
            <a:endParaRPr/>
          </a:p>
          <a:p>
            <a:pPr indent="0" lvl="0" marL="0" marR="0" rtl="0" algn="l">
              <a:spcBef>
                <a:spcPts val="0"/>
              </a:spcBef>
              <a:spcAft>
                <a:spcPts val="0"/>
              </a:spcAft>
              <a:buNone/>
            </a:pPr>
            <a:r>
              <a:rPr lang="ru-RU" sz="1100">
                <a:solidFill>
                  <a:schemeClr val="dk1"/>
                </a:solidFill>
                <a:latin typeface="Verdana"/>
                <a:ea typeface="Verdana"/>
                <a:cs typeface="Verdana"/>
                <a:sym typeface="Verdana"/>
              </a:rPr>
              <a:t>  Единственное, что может представлять </a:t>
            </a:r>
            <a:r>
              <a:rPr b="1" lang="ru-RU" sz="1100">
                <a:solidFill>
                  <a:schemeClr val="dk1"/>
                </a:solidFill>
                <a:latin typeface="Verdana"/>
                <a:ea typeface="Verdana"/>
                <a:cs typeface="Verdana"/>
                <a:sym typeface="Verdana"/>
              </a:rPr>
              <a:t>отдаленную </a:t>
            </a:r>
            <a:r>
              <a:rPr lang="ru-RU" sz="1100">
                <a:solidFill>
                  <a:schemeClr val="dk1"/>
                </a:solidFill>
                <a:latin typeface="Verdana"/>
                <a:ea typeface="Verdana"/>
                <a:cs typeface="Verdana"/>
                <a:sym typeface="Verdana"/>
              </a:rPr>
              <a:t>альтернативу - это платформы, к примеру, </a:t>
            </a:r>
            <a:r>
              <a:rPr b="1" lang="ru-RU" sz="1100">
                <a:solidFill>
                  <a:schemeClr val="dk1"/>
                </a:solidFill>
                <a:latin typeface="Verdana"/>
                <a:ea typeface="Verdana"/>
                <a:cs typeface="Verdana"/>
                <a:sym typeface="Verdana"/>
              </a:rPr>
              <a:t>Loomio</a:t>
            </a:r>
            <a:r>
              <a:rPr lang="ru-RU" sz="1100">
                <a:solidFill>
                  <a:schemeClr val="dk1"/>
                </a:solidFill>
                <a:latin typeface="Verdana"/>
                <a:ea typeface="Verdana"/>
                <a:cs typeface="Verdana"/>
                <a:sym typeface="Verdana"/>
              </a:rPr>
              <a:t> (Веллингтон, Новая Зеландия)</a:t>
            </a:r>
            <a:r>
              <a:rPr b="1" lang="ru-RU" sz="1100">
                <a:solidFill>
                  <a:schemeClr val="dk1"/>
                </a:solidFill>
                <a:latin typeface="Verdana"/>
                <a:ea typeface="Verdana"/>
                <a:cs typeface="Verdana"/>
                <a:sym typeface="Verdana"/>
              </a:rPr>
              <a:t> и Decidim </a:t>
            </a:r>
            <a:r>
              <a:rPr lang="ru-RU" sz="1100">
                <a:solidFill>
                  <a:schemeClr val="dk1"/>
                </a:solidFill>
                <a:latin typeface="Verdana"/>
                <a:ea typeface="Verdana"/>
                <a:cs typeface="Verdana"/>
                <a:sym typeface="Verdana"/>
              </a:rPr>
              <a:t>(Барселона), нацеленные на совместное принятие решений </a:t>
            </a:r>
            <a:r>
              <a:rPr b="1" lang="ru-RU" sz="1100">
                <a:solidFill>
                  <a:schemeClr val="dk1"/>
                </a:solidFill>
                <a:latin typeface="Verdana"/>
                <a:ea typeface="Verdana"/>
                <a:cs typeface="Verdana"/>
                <a:sym typeface="Verdana"/>
              </a:rPr>
              <a:t>ОБСУЖДЕНИЕМ </a:t>
            </a:r>
            <a:r>
              <a:rPr lang="ru-RU" sz="1100">
                <a:solidFill>
                  <a:schemeClr val="dk1"/>
                </a:solidFill>
                <a:latin typeface="Verdana"/>
                <a:ea typeface="Verdana"/>
                <a:cs typeface="Verdana"/>
                <a:sym typeface="Verdana"/>
              </a:rPr>
              <a:t>с целью достижения компромисса, а иногда даже </a:t>
            </a:r>
            <a:r>
              <a:rPr b="1" lang="ru-RU" sz="1100">
                <a:solidFill>
                  <a:schemeClr val="dk1"/>
                </a:solidFill>
                <a:latin typeface="Verdana"/>
                <a:ea typeface="Verdana"/>
                <a:cs typeface="Verdana"/>
                <a:sym typeface="Verdana"/>
              </a:rPr>
              <a:t>КОНСЕНСУСА</a:t>
            </a:r>
            <a:r>
              <a:rPr lang="ru-RU" sz="1100">
                <a:solidFill>
                  <a:schemeClr val="dk1"/>
                </a:solidFill>
                <a:latin typeface="Verdana"/>
                <a:ea typeface="Verdana"/>
                <a:cs typeface="Verdana"/>
                <a:sym typeface="Verdana"/>
              </a:rPr>
              <a:t>, через онлайн </a:t>
            </a:r>
            <a:r>
              <a:rPr b="1" lang="ru-RU" sz="1100">
                <a:solidFill>
                  <a:schemeClr val="dk1"/>
                </a:solidFill>
                <a:latin typeface="Verdana"/>
                <a:ea typeface="Verdana"/>
                <a:cs typeface="Verdana"/>
                <a:sym typeface="Verdana"/>
              </a:rPr>
              <a:t>фасилитацию </a:t>
            </a:r>
            <a:r>
              <a:rPr lang="ru-RU" sz="1100">
                <a:solidFill>
                  <a:schemeClr val="dk1"/>
                </a:solidFill>
                <a:latin typeface="Verdana"/>
                <a:ea typeface="Verdana"/>
                <a:cs typeface="Verdana"/>
                <a:sym typeface="Verdana"/>
              </a:rPr>
              <a:t>(в т.ч. с помощью виртуальных фасилитаторов и использованием элементов специально обучаемых под это нейросетей), но в итоге практически всегда прибегающих в итоге к голосованию, т.е. это по сути всего лишь автоматизация уже практикуемых в офлайн способов, поскольку у авторов</a:t>
            </a:r>
            <a:r>
              <a:rPr b="1" lang="ru-RU" sz="1100">
                <a:solidFill>
                  <a:schemeClr val="dk1"/>
                </a:solidFill>
                <a:latin typeface="Verdana"/>
                <a:ea typeface="Verdana"/>
                <a:cs typeface="Verdana"/>
                <a:sym typeface="Verdana"/>
              </a:rPr>
              <a:t> нет адекватного решения проблемы, подхода, гарантирующего позитивность результата для каждого участника при любом их количестве.</a:t>
            </a:r>
            <a:endParaRPr sz="1100">
              <a:solidFill>
                <a:schemeClr val="dk1"/>
              </a:solidFill>
              <a:latin typeface="Verdana"/>
              <a:ea typeface="Verdana"/>
              <a:cs typeface="Verdana"/>
              <a:sym typeface="Verdana"/>
            </a:endParaRPr>
          </a:p>
        </p:txBody>
      </p:sp>
      <p:sp>
        <p:nvSpPr>
          <p:cNvPr id="98" name="Google Shape;98;p4"/>
          <p:cNvSpPr txBox="1"/>
          <p:nvPr/>
        </p:nvSpPr>
        <p:spPr>
          <a:xfrm>
            <a:off x="925851" y="1053647"/>
            <a:ext cx="3066286"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accent1"/>
                </a:solidFill>
                <a:latin typeface="Verdana"/>
                <a:ea typeface="Verdana"/>
                <a:cs typeface="Verdana"/>
                <a:sym typeface="Verdana"/>
              </a:rPr>
              <a:t>2.2. Варианты решения</a:t>
            </a:r>
            <a:endParaRPr b="1" sz="1600">
              <a:solidFill>
                <a:schemeClr val="accent1"/>
              </a:solidFill>
              <a:latin typeface="Verdana"/>
              <a:ea typeface="Verdana"/>
              <a:cs typeface="Verdana"/>
              <a:sym typeface="Verdana"/>
            </a:endParaRPr>
          </a:p>
        </p:txBody>
      </p:sp>
      <p:sp>
        <p:nvSpPr>
          <p:cNvPr id="99" name="Google Shape;99;p4"/>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5"/>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2. Описание проекта: проблема и решение</a:t>
            </a:r>
            <a:endParaRPr/>
          </a:p>
        </p:txBody>
      </p:sp>
      <p:sp>
        <p:nvSpPr>
          <p:cNvPr id="105" name="Google Shape;105;p5"/>
          <p:cNvSpPr/>
          <p:nvPr/>
        </p:nvSpPr>
        <p:spPr>
          <a:xfrm>
            <a:off x="285518" y="899917"/>
            <a:ext cx="11510964" cy="5467429"/>
          </a:xfrm>
          <a:prstGeom prst="roundRect">
            <a:avLst>
              <a:gd fmla="val 9908" name="adj"/>
            </a:avLst>
          </a:prstGeom>
          <a:solidFill>
            <a:srgbClr val="DEEBF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06" name="Google Shape;106;p5"/>
          <p:cNvSpPr txBox="1"/>
          <p:nvPr/>
        </p:nvSpPr>
        <p:spPr>
          <a:xfrm>
            <a:off x="508556" y="1616546"/>
            <a:ext cx="10977200" cy="4628831"/>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Проект представляет собой создание онлайн-платформы, реализующей технологию СоКратиЯ.</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Суть технологии в том, что совместно всеми участниками, экспертами и энтузиастами заполняется</a:t>
            </a:r>
            <a:r>
              <a:rPr b="1" lang="ru-RU" sz="1200">
                <a:solidFill>
                  <a:schemeClr val="dk1"/>
                </a:solidFill>
                <a:latin typeface="Verdana"/>
                <a:ea typeface="Verdana"/>
                <a:cs typeface="Verdana"/>
                <a:sym typeface="Verdana"/>
              </a:rPr>
              <a:t> структура взаимосвязанных элементов перечней</a:t>
            </a:r>
            <a:r>
              <a:rPr lang="ru-RU" sz="1200">
                <a:solidFill>
                  <a:schemeClr val="dk1"/>
                </a:solidFill>
                <a:latin typeface="Verdana"/>
                <a:ea typeface="Verdana"/>
                <a:cs typeface="Verdana"/>
                <a:sym typeface="Verdana"/>
              </a:rPr>
              <a:t>: а) заявляемых </a:t>
            </a:r>
            <a:r>
              <a:rPr b="1" lang="ru-RU" sz="1200">
                <a:solidFill>
                  <a:schemeClr val="dk1"/>
                </a:solidFill>
                <a:latin typeface="Verdana"/>
                <a:ea typeface="Verdana"/>
                <a:cs typeface="Verdana"/>
                <a:sym typeface="Verdana"/>
              </a:rPr>
              <a:t>потребностей</a:t>
            </a:r>
            <a:r>
              <a:rPr lang="ru-RU" sz="1200">
                <a:solidFill>
                  <a:schemeClr val="dk1"/>
                </a:solidFill>
                <a:latin typeface="Verdana"/>
                <a:ea typeface="Verdana"/>
                <a:cs typeface="Verdana"/>
                <a:sym typeface="Verdana"/>
              </a:rPr>
              <a:t>, б) обеспечивающих их удовлетворение </a:t>
            </a:r>
            <a:r>
              <a:rPr b="1" lang="ru-RU" sz="1200">
                <a:solidFill>
                  <a:schemeClr val="dk1"/>
                </a:solidFill>
                <a:latin typeface="Verdana"/>
                <a:ea typeface="Verdana"/>
                <a:cs typeface="Verdana"/>
                <a:sym typeface="Verdana"/>
              </a:rPr>
              <a:t>действий </a:t>
            </a:r>
            <a:r>
              <a:rPr lang="ru-RU" sz="1200">
                <a:solidFill>
                  <a:schemeClr val="dk1"/>
                </a:solidFill>
                <a:latin typeface="Verdana"/>
                <a:ea typeface="Verdana"/>
                <a:cs typeface="Verdana"/>
                <a:sym typeface="Verdana"/>
              </a:rPr>
              <a:t>и в) </a:t>
            </a:r>
            <a:r>
              <a:rPr b="1" lang="ru-RU" sz="1200">
                <a:solidFill>
                  <a:schemeClr val="dk1"/>
                </a:solidFill>
                <a:latin typeface="Verdana"/>
                <a:ea typeface="Verdana"/>
                <a:cs typeface="Verdana"/>
                <a:sym typeface="Verdana"/>
              </a:rPr>
              <a:t>состояний </a:t>
            </a:r>
            <a:r>
              <a:rPr lang="ru-RU" sz="1200">
                <a:solidFill>
                  <a:schemeClr val="dk1"/>
                </a:solidFill>
                <a:latin typeface="Verdana"/>
                <a:ea typeface="Verdana"/>
                <a:cs typeface="Verdana"/>
                <a:sym typeface="Verdana"/>
              </a:rPr>
              <a:t>(следствий этих действий, - событий, ситуаций, процессов и собственно состояний).</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Затем каждым участником дается субъективная</a:t>
            </a:r>
            <a:r>
              <a:rPr b="1" lang="ru-RU" sz="1200">
                <a:solidFill>
                  <a:schemeClr val="dk1"/>
                </a:solidFill>
                <a:latin typeface="Verdana"/>
                <a:ea typeface="Verdana"/>
                <a:cs typeface="Verdana"/>
                <a:sym typeface="Verdana"/>
              </a:rPr>
              <a:t> оценка полезности</a:t>
            </a:r>
            <a:r>
              <a:rPr lang="ru-RU" sz="1200">
                <a:solidFill>
                  <a:schemeClr val="dk1"/>
                </a:solidFill>
                <a:latin typeface="Verdana"/>
                <a:ea typeface="Verdana"/>
                <a:cs typeface="Verdana"/>
                <a:sym typeface="Verdana"/>
              </a:rPr>
              <a:t> для себя каждому состоянию, являющемуся следствием действий по достижению отмеченных ими желаемых к удовлетворению потребностей, с учётом совместно оцененных </a:t>
            </a:r>
            <a:r>
              <a:rPr b="1" lang="ru-RU" sz="1200">
                <a:solidFill>
                  <a:schemeClr val="dk1"/>
                </a:solidFill>
                <a:latin typeface="Verdana"/>
                <a:ea typeface="Verdana"/>
                <a:cs typeface="Verdana"/>
                <a:sym typeface="Verdana"/>
              </a:rPr>
              <a:t>вероятностей </a:t>
            </a:r>
            <a:r>
              <a:rPr lang="ru-RU" sz="1200">
                <a:solidFill>
                  <a:schemeClr val="dk1"/>
                </a:solidFill>
                <a:latin typeface="Verdana"/>
                <a:ea typeface="Verdana"/>
                <a:cs typeface="Verdana"/>
                <a:sym typeface="Verdana"/>
              </a:rPr>
              <a:t>следования этих состояний при совершении соответствующих действий и подсчитывается агрегированное значение </a:t>
            </a:r>
            <a:r>
              <a:rPr b="1" lang="ru-RU" sz="1200">
                <a:solidFill>
                  <a:schemeClr val="dk1"/>
                </a:solidFill>
                <a:latin typeface="Verdana"/>
                <a:ea typeface="Verdana"/>
                <a:cs typeface="Verdana"/>
                <a:sym typeface="Verdana"/>
              </a:rPr>
              <a:t>полезности каждого действия для каждого участника</a:t>
            </a:r>
            <a:r>
              <a:rPr lang="ru-RU" sz="1200">
                <a:solidFill>
                  <a:schemeClr val="dk1"/>
                </a:solidFill>
                <a:latin typeface="Verdana"/>
                <a:ea typeface="Verdana"/>
                <a:cs typeface="Verdana"/>
                <a:sym typeface="Verdana"/>
              </a:rPr>
              <a:t>, что в итоге составляет т.н. Матрицу полезностей.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Далее проводится совместная всеми заинтересованными лицами кропотливая работа по выявлени</a:t>
            </a:r>
            <a:r>
              <a:rPr b="1" lang="ru-RU" sz="1200">
                <a:solidFill>
                  <a:schemeClr val="dk1"/>
                </a:solidFill>
                <a:latin typeface="Verdana"/>
                <a:ea typeface="Verdana"/>
                <a:cs typeface="Verdana"/>
                <a:sym typeface="Verdana"/>
              </a:rPr>
              <a:t>ю возможных блокировок (взаимных и направленных) одними действиями других</a:t>
            </a:r>
            <a:r>
              <a:rPr lang="ru-RU" sz="1200">
                <a:solidFill>
                  <a:schemeClr val="dk1"/>
                </a:solidFill>
                <a:latin typeface="Verdana"/>
                <a:ea typeface="Verdana"/>
                <a:cs typeface="Verdana"/>
                <a:sym typeface="Verdana"/>
              </a:rPr>
              <a:t> действий или состояний, являющихся их следствиями. Наполненная таким образом т.н. Матрица блокировок (в различных своих проекциях)</a:t>
            </a:r>
            <a:r>
              <a:rPr b="1" lang="ru-RU" sz="1200">
                <a:solidFill>
                  <a:schemeClr val="dk1"/>
                </a:solidFill>
                <a:latin typeface="Verdana"/>
                <a:ea typeface="Verdana"/>
                <a:cs typeface="Verdana"/>
                <a:sym typeface="Verdana"/>
              </a:rPr>
              <a:t> разрешается (снимаются блокировки)</a:t>
            </a:r>
            <a:r>
              <a:rPr lang="ru-RU" sz="1200">
                <a:solidFill>
                  <a:schemeClr val="dk1"/>
                </a:solidFill>
                <a:latin typeface="Verdana"/>
                <a:ea typeface="Verdana"/>
                <a:cs typeface="Verdana"/>
                <a:sym typeface="Verdana"/>
              </a:rPr>
              <a:t> самыми различными способами (эвристиками и прочими хитроумными приемами, вплоть до создания аналога ТРИЗ в данной сфере), составляющих </a:t>
            </a:r>
            <a:r>
              <a:rPr b="1" lang="ru-RU" sz="1200">
                <a:solidFill>
                  <a:schemeClr val="dk1"/>
                </a:solidFill>
                <a:latin typeface="Verdana"/>
                <a:ea typeface="Verdana"/>
                <a:cs typeface="Verdana"/>
                <a:sym typeface="Verdana"/>
              </a:rPr>
              <a:t>ядро технологии</a:t>
            </a:r>
            <a:r>
              <a:rPr lang="ru-RU" sz="1200">
                <a:solidFill>
                  <a:schemeClr val="dk1"/>
                </a:solidFill>
                <a:latin typeface="Verdana"/>
                <a:ea typeface="Verdana"/>
                <a:cs typeface="Verdana"/>
                <a:sym typeface="Verdana"/>
              </a:rPr>
              <a:t> и самой творческой (являющейся интеллектуальным вызовом всем экспертам и любителям головоломок для демонстрации ими своей креативности и сообразительности) частью всего процесса конструирования </a:t>
            </a:r>
            <a:r>
              <a:rPr b="1" lang="ru-RU" sz="1200">
                <a:solidFill>
                  <a:schemeClr val="dk1"/>
                </a:solidFill>
                <a:latin typeface="Verdana"/>
                <a:ea typeface="Verdana"/>
                <a:cs typeface="Verdana"/>
                <a:sym typeface="Verdana"/>
              </a:rPr>
              <a:t>общеприемлемого решения как спектра или комплекса непротиворечиво взаимосвязанных частичных решений</a:t>
            </a:r>
            <a:r>
              <a:rPr lang="ru-RU" sz="1200">
                <a:solidFill>
                  <a:schemeClr val="dk1"/>
                </a:solidFill>
                <a:latin typeface="Verdana"/>
                <a:ea typeface="Verdana"/>
                <a:cs typeface="Verdana"/>
                <a:sym typeface="Verdana"/>
              </a:rPr>
              <a:t>, получаемых на последующем этапе разрешения (алгоритмами расчёта т.н. Методом сбалансированных выгод) Матрицы полезностей с учётом итогов разрешения Матрицы блокировок.</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Если совсем в 2-х словах, то это способ обеспечить максимальную возможность каждого участника достичь своего конкретного намерения, связанного с разрешаемой проблемой, а там, где это не удается, обеспечить получение опять же каждым участником некоей выгоды/пользы на его же субъективный взгляд либо получением эксклюзива на исполнение своего намерения, либо компенсации за неполучение такового за счет получивших (общий выигрыш, субъективная суммарная оценка итогового решения всегда превышает субъективную же суммарную оценку исходного состояния и посему всегда есть что распределить более или менее равномерно, гарантируя таким образом выигрыш каждого, иначе проблема считается неразрешимой к общей выгоде).</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Чуть более подробно общий процесс конструирования решения по технологии СоКратиЯ описан в 3-х следующих слайдах.</a:t>
            </a:r>
            <a:endParaRPr/>
          </a:p>
        </p:txBody>
      </p:sp>
      <p:sp>
        <p:nvSpPr>
          <p:cNvPr id="107" name="Google Shape;107;p5"/>
          <p:cNvSpPr txBox="1"/>
          <p:nvPr/>
        </p:nvSpPr>
        <p:spPr>
          <a:xfrm>
            <a:off x="925851" y="1163678"/>
            <a:ext cx="1472786"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2.3. Проект</a:t>
            </a:r>
            <a:endParaRPr b="1" sz="1600">
              <a:solidFill>
                <a:schemeClr val="dk1"/>
              </a:solidFill>
              <a:latin typeface="Verdana"/>
              <a:ea typeface="Verdana"/>
              <a:cs typeface="Verdana"/>
              <a:sym typeface="Verdana"/>
            </a:endParaRPr>
          </a:p>
        </p:txBody>
      </p:sp>
      <p:pic>
        <p:nvPicPr>
          <p:cNvPr id="108" name="Google Shape;108;p5"/>
          <p:cNvPicPr preferRelativeResize="0"/>
          <p:nvPr/>
        </p:nvPicPr>
        <p:blipFill rotWithShape="1">
          <a:blip r:embed="rId3">
            <a:alphaModFix/>
          </a:blip>
          <a:srcRect b="0" l="0" r="0" t="0"/>
          <a:stretch/>
        </p:blipFill>
        <p:spPr>
          <a:xfrm>
            <a:off x="478222" y="1113808"/>
            <a:ext cx="396000" cy="396000"/>
          </a:xfrm>
          <a:prstGeom prst="rect">
            <a:avLst/>
          </a:prstGeom>
          <a:noFill/>
          <a:ln>
            <a:noFill/>
          </a:ln>
        </p:spPr>
      </p:pic>
      <p:sp>
        <p:nvSpPr>
          <p:cNvPr id="109" name="Google Shape;109;p5"/>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p:nvPr/>
        </p:nvSpPr>
        <p:spPr>
          <a:xfrm>
            <a:off x="346074" y="914401"/>
            <a:ext cx="11510964" cy="5502274"/>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15" name="Google Shape;115;p6"/>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2. Описание проекта: проблема и решение</a:t>
            </a:r>
            <a:endParaRPr/>
          </a:p>
        </p:txBody>
      </p:sp>
      <p:sp>
        <p:nvSpPr>
          <p:cNvPr id="116" name="Google Shape;116;p6"/>
          <p:cNvSpPr txBox="1"/>
          <p:nvPr/>
        </p:nvSpPr>
        <p:spPr>
          <a:xfrm>
            <a:off x="508556" y="1324142"/>
            <a:ext cx="11211376" cy="4998163"/>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1. Подача заявки и Регистрация процесса.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Инициатор разрешения конфликта или проблемы подаёт заявку (заполняет десятки полей). Модератор после обсуждения с ним и с заинтересованными лицами сути и формулировки конфликта или проблемы оформляет процесс (создает запись о новом процессе).</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2. Приглашение заинтересованных и регистрация участников</a:t>
            </a:r>
            <a:r>
              <a:rPr lang="ru-RU" sz="1200">
                <a:solidFill>
                  <a:schemeClr val="dk1"/>
                </a:solidFill>
                <a:latin typeface="Verdana"/>
                <a:ea typeface="Verdana"/>
                <a:cs typeface="Verdana"/>
                <a:sym typeface="Verdana"/>
              </a:rPr>
              <a:t>.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Инициатор и платформа приглашают заинтересованных к участию в процессе, сопричастные к проблеме отмечают согласие на получение статуса участника.</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3. Формирование чернового перечня потребностей.</a:t>
            </a:r>
            <a:r>
              <a:rPr lang="ru-RU" sz="1200">
                <a:solidFill>
                  <a:schemeClr val="dk1"/>
                </a:solidFill>
                <a:latin typeface="Verdana"/>
                <a:ea typeface="Verdana"/>
                <a:cs typeface="Verdana"/>
                <a:sym typeface="Verdana"/>
              </a:rPr>
              <a:t>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Все заинтересованные и любопытствующие пользователи платформы набрасывают черновой перечень потребностей, могущих быть удовлетворенными при разрешении проблемы/конфликта в согласованной формулировке.</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4. Согласование чистового перечня потребностей.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На его основе модератор при содействии экспертов создаёт чистовой перечень потребностей.</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5. Регистрация участников процесса</a:t>
            </a:r>
            <a:r>
              <a:rPr lang="ru-RU" sz="1200">
                <a:solidFill>
                  <a:schemeClr val="dk1"/>
                </a:solidFill>
                <a:latin typeface="Verdana"/>
                <a:ea typeface="Verdana"/>
                <a:cs typeface="Verdana"/>
                <a:sym typeface="Verdana"/>
              </a:rPr>
              <a:t>.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С использованием этого перечня отметками о намерении удовлетворить соответствующие потребности из этого перечня в зависимости от типа процесса либо сами пользователи регистрируются в качестве участников процесса (в случае общезначимой проблемы) либо это делают те, которых ранее выделил/отметил инициатор процесса (в случае закрытого круга лиц, сопричастных к проблеме/конфликту).</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6. Формирование чернового перечня действий.</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Все заинтересованные пользователи платформы, но особенно те, что заявили себя экспертами в соответствующей процессу тематике, формируют черновой перечень действий, могущих удовлетворить либо все потребности перечня (в случае процесса разрешения общезначимой проблемы), либо те потребности, которые отобрали участники "ограниченного" процесса.</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7. Согласование чистового перечня действий.</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Модератор с экспертами на его основе создают чистовой перечень действий, проясняя и затем прописывая все необходимые детали действий. Данный и предыдущий этапы могут быть существенно облегчены применением уже появляющихся специализированных (в зависимости от решаемой проблемы) нейросетей и иных экспертных разработок.</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8. Формирование и отладка перечня возможных состояний</a:t>
            </a:r>
            <a:r>
              <a:rPr lang="ru-RU" sz="1200">
                <a:solidFill>
                  <a:schemeClr val="dk1"/>
                </a:solidFill>
                <a:latin typeface="Verdana"/>
                <a:ea typeface="Verdana"/>
                <a:cs typeface="Verdana"/>
                <a:sym typeface="Verdana"/>
              </a:rPr>
              <a:t>.</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Все заинтересованные пользователи платформы участвуют в формировании перечня возможных состояний, могущих последовать в результате исполнения всех действий из чистового перечня действий. Модератор при содействии экспертов корректирует формулировки и описание этих состояний, доводя их до необходимой полноты и ясности.</a:t>
            </a:r>
            <a:endParaRPr sz="1200">
              <a:solidFill>
                <a:schemeClr val="dk1"/>
              </a:solidFill>
              <a:latin typeface="Verdana"/>
              <a:ea typeface="Verdana"/>
              <a:cs typeface="Verdana"/>
              <a:sym typeface="Verdana"/>
            </a:endParaRPr>
          </a:p>
        </p:txBody>
      </p:sp>
      <p:sp>
        <p:nvSpPr>
          <p:cNvPr id="117" name="Google Shape;117;p6"/>
          <p:cNvSpPr txBox="1"/>
          <p:nvPr/>
        </p:nvSpPr>
        <p:spPr>
          <a:xfrm>
            <a:off x="1070816" y="969605"/>
            <a:ext cx="10158461" cy="285591"/>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2.4.1. Решение.  Этапы конструирования решения. ч.1.</a:t>
            </a:r>
            <a:endParaRPr b="1" sz="1600">
              <a:solidFill>
                <a:schemeClr val="accent3"/>
              </a:solidFill>
              <a:latin typeface="Verdana"/>
              <a:ea typeface="Verdana"/>
              <a:cs typeface="Verdana"/>
              <a:sym typeface="Verdana"/>
            </a:endParaRPr>
          </a:p>
        </p:txBody>
      </p:sp>
      <p:pic>
        <p:nvPicPr>
          <p:cNvPr id="118" name="Google Shape;118;p6"/>
          <p:cNvPicPr preferRelativeResize="0"/>
          <p:nvPr/>
        </p:nvPicPr>
        <p:blipFill rotWithShape="1">
          <a:blip r:embed="rId3">
            <a:alphaModFix/>
          </a:blip>
          <a:srcRect b="0" l="0" r="0" t="0"/>
          <a:stretch/>
        </p:blipFill>
        <p:spPr>
          <a:xfrm>
            <a:off x="579890" y="914401"/>
            <a:ext cx="396000" cy="396000"/>
          </a:xfrm>
          <a:prstGeom prst="rect">
            <a:avLst/>
          </a:prstGeom>
          <a:noFill/>
          <a:ln>
            <a:noFill/>
          </a:ln>
        </p:spPr>
      </p:pic>
      <p:sp>
        <p:nvSpPr>
          <p:cNvPr id="119" name="Google Shape;119;p6"/>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7"/>
          <p:cNvSpPr/>
          <p:nvPr/>
        </p:nvSpPr>
        <p:spPr>
          <a:xfrm>
            <a:off x="346074" y="914401"/>
            <a:ext cx="11510964" cy="5502274"/>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25" name="Google Shape;125;p7"/>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2. Описание проекта: проблема и решение</a:t>
            </a:r>
            <a:endParaRPr/>
          </a:p>
        </p:txBody>
      </p:sp>
      <p:sp>
        <p:nvSpPr>
          <p:cNvPr id="126" name="Google Shape;126;p7"/>
          <p:cNvSpPr txBox="1"/>
          <p:nvPr/>
        </p:nvSpPr>
        <p:spPr>
          <a:xfrm>
            <a:off x="508556" y="1407643"/>
            <a:ext cx="11111015" cy="4628831"/>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9. Дача оценок вероятности следования состояний из действий.</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Все заинтересованные пользователи платформы проставляют свои оценки вероятности следования заинтересовавших их состояний из соответствующих действий.</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10. Оценивание участниками полезности заинтересовавших их состояний.</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Участники процесса проставляют оценки полезности для них заинтересовавших их состояний (как правило, это состояния, отмеченные как возможные последствия действий, могущих удовлетворить отмеченные ими же  потребности).</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11. Прописывание атрибутов действий и корректировка их перечня с учетом полезности.</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Подетальное прописывание всех атрибутов каждого из действий, обеспечение рентабельности каждого действия (превышение его суммарной/агрегированной полезности над затратами по его обеспечению/исполнению) и отсев из перечня действий оставшихся нерентабельными.</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12. Поиск взаимоблокировок действий и оценка степеней этих блокировок.</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Все заинтересованные пользователи платформы анализируют заинтересовавшие их действия попарно на предмет возможности их однонаправленной или взаимной блокировки и проставляют оценки степени такой блокировки.</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13. Оформление матрицы блокировок.</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На основе статистических показателей блокировок пар действий создается соответствующая матрица (таблица) блокировок (точнее, несколько её проекций), в ячейках которой проставляются усредненные показатели степени блокировки и суммарные (по всем пользователям) агрегированные показатели полезностей суммарно для этой пары действий, что позволит пользователям платформы, и особенно экспертам, ТРИЗовцам и просто любителям головоломок сконцентрировать свои усилия на разрешении блокировок с наиболее значимыми/весомыми своей полезностью действиями.</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14. Разрешение блокировок плюс внесение изменений в структуру.</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Кропотливый и самый интересный и ответственный этап -  разрешение взаимоблокировок действий. Общая структура/дерево всего процесса может при этом существенно модернизироваться, вплоть до изменения исходного перечня потребностей с заменой "неудачных с точки зрения удовлетворения" потребностей на соответствующие потребности более "высокого" уровня (сей механизм прописан в полном тексте описания технологии). "Вскрытие" схемы/дерева процесса производится только модератором и лишь после соответствующей экспертизы.</a:t>
            </a:r>
            <a:endParaRPr sz="1200">
              <a:solidFill>
                <a:schemeClr val="dk1"/>
              </a:solidFill>
              <a:latin typeface="Verdana"/>
              <a:ea typeface="Verdana"/>
              <a:cs typeface="Verdana"/>
              <a:sym typeface="Verdana"/>
            </a:endParaRPr>
          </a:p>
        </p:txBody>
      </p:sp>
      <p:sp>
        <p:nvSpPr>
          <p:cNvPr id="127" name="Google Shape;127;p7"/>
          <p:cNvSpPr txBox="1"/>
          <p:nvPr/>
        </p:nvSpPr>
        <p:spPr>
          <a:xfrm>
            <a:off x="1070816" y="1016513"/>
            <a:ext cx="10158461"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2.4.2. Решение.  Этапы конструирования решения. ч.2.</a:t>
            </a:r>
            <a:endParaRPr b="1" sz="1600">
              <a:solidFill>
                <a:schemeClr val="accent3"/>
              </a:solidFill>
              <a:latin typeface="Verdana"/>
              <a:ea typeface="Verdana"/>
              <a:cs typeface="Verdana"/>
              <a:sym typeface="Verdana"/>
            </a:endParaRPr>
          </a:p>
        </p:txBody>
      </p:sp>
      <p:pic>
        <p:nvPicPr>
          <p:cNvPr id="128" name="Google Shape;128;p7"/>
          <p:cNvPicPr preferRelativeResize="0"/>
          <p:nvPr/>
        </p:nvPicPr>
        <p:blipFill rotWithShape="1">
          <a:blip r:embed="rId3">
            <a:alphaModFix/>
          </a:blip>
          <a:srcRect b="0" l="0" r="0" t="0"/>
          <a:stretch/>
        </p:blipFill>
        <p:spPr>
          <a:xfrm>
            <a:off x="579890" y="914401"/>
            <a:ext cx="396000" cy="396000"/>
          </a:xfrm>
          <a:prstGeom prst="rect">
            <a:avLst/>
          </a:prstGeom>
          <a:noFill/>
          <a:ln>
            <a:noFill/>
          </a:ln>
        </p:spPr>
      </p:pic>
      <p:sp>
        <p:nvSpPr>
          <p:cNvPr id="129" name="Google Shape;129;p7"/>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8"/>
          <p:cNvSpPr/>
          <p:nvPr/>
        </p:nvSpPr>
        <p:spPr>
          <a:xfrm>
            <a:off x="346074" y="914401"/>
            <a:ext cx="11510964" cy="5502274"/>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35" name="Google Shape;135;p8"/>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2. Описание проекта: проблема и решение</a:t>
            </a:r>
            <a:endParaRPr/>
          </a:p>
        </p:txBody>
      </p:sp>
      <p:sp>
        <p:nvSpPr>
          <p:cNvPr id="136" name="Google Shape;136;p8"/>
          <p:cNvSpPr txBox="1"/>
          <p:nvPr/>
        </p:nvSpPr>
        <p:spPr>
          <a:xfrm>
            <a:off x="508556" y="1407643"/>
            <a:ext cx="11111015" cy="4998163"/>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15. Формирование матрицы полезностей.</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По результатам разблокировок создаётся Матрица полезностей (в неё входят автономные, не блокирующиеся, действия и цепочки, составленные из пар взаимоблокирующихся действий).</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Но к общему просмотру доступны лишь те элементы Матрицы полезностей, которые содержат отрицательные значения (те действия, что оказались для конкретного участника в целом вредными/ущербными) для прояснения причин подобных оценок полезностей и последующего урегулирования вопросов о правомерности таких оценок и готовности остальных участников пойти на компенсацию заявленного ущерба/вреда или (при наличии такой возможности) прописывание в описаниях действий гарантий нераспространения (вывода из поля воздействия) таких действий на этих участников процесса.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Сам по себе этот пункт в деталях пока не проработан (процедура торга не совсем ясна) и не формализован в силу отсутствия подобной практики (без параллельной автоматизации спроектировать его проблематично) и может породить несколько самостоятельных и непростых в исполнении процедур.</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16. Разрешение Матрицы полезностей.</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Оно проводится (до реализации технологии в окончательной версии после профессионального программирования) с использованием специального макета в формате электронных таблиц, частично в полуручном режиме, если потребуется применение случайного выбора одного из 4-х вариантов метода распределения выгод от различных действий.</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17. Проверка результатов и оформление итогового решения.</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Результаты расчёта матрицы полезностей и есть комплексное решение исходной проблемы/конфликта. Данные расчёта агрегируются по каждому участнику и по каждому "разрешившемуся" действию и представляются в удобоваримом для восприятия участниками виде - тексте специального шаблона (он пока не создан).</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18. Опрос участников процесса </a:t>
            </a:r>
            <a:r>
              <a:rPr lang="ru-RU" sz="1200">
                <a:solidFill>
                  <a:schemeClr val="dk1"/>
                </a:solidFill>
                <a:latin typeface="Verdana"/>
                <a:ea typeface="Verdana"/>
                <a:cs typeface="Verdana"/>
                <a:sym typeface="Verdana"/>
              </a:rPr>
              <a:t>(участие не обязательно)</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Прояснение степени удовлетворенности полученным результатом, запрос пожеланий и отзывов, в том числе и участие экспертов и других участников процесса, уяснение согласия с вариантами возможной оплаты услуг сервиса данным участником и оценки размера такой оплаты, прочие вопросы для сбора статистики для исследователей.</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Необходимый МИНИМУМ участия - подключиться лишь к этапам п.2 (ответить согласием на получение сообщения по почте), п.5 (достаточно в смартфоне отметка пунктов перечня потребностей), п.10 (непосредственно на сайте платформы) и п.17 (знакомство с касающимся лично его частью итогового решения, полученной по эл.почте).</a:t>
            </a:r>
            <a:endParaRPr sz="1200">
              <a:solidFill>
                <a:schemeClr val="dk1"/>
              </a:solidFill>
              <a:latin typeface="Verdana"/>
              <a:ea typeface="Verdana"/>
              <a:cs typeface="Verdana"/>
              <a:sym typeface="Verdana"/>
            </a:endParaRPr>
          </a:p>
        </p:txBody>
      </p:sp>
      <p:sp>
        <p:nvSpPr>
          <p:cNvPr id="137" name="Google Shape;137;p8"/>
          <p:cNvSpPr txBox="1"/>
          <p:nvPr/>
        </p:nvSpPr>
        <p:spPr>
          <a:xfrm>
            <a:off x="1070816" y="1016513"/>
            <a:ext cx="10158461"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2.4.3. Решение.  Этапы конструирования решения. ч.3.</a:t>
            </a:r>
            <a:endParaRPr b="1" sz="1600">
              <a:solidFill>
                <a:schemeClr val="accent3"/>
              </a:solidFill>
              <a:latin typeface="Verdana"/>
              <a:ea typeface="Verdana"/>
              <a:cs typeface="Verdana"/>
              <a:sym typeface="Verdana"/>
            </a:endParaRPr>
          </a:p>
        </p:txBody>
      </p:sp>
      <p:pic>
        <p:nvPicPr>
          <p:cNvPr id="138" name="Google Shape;138;p8"/>
          <p:cNvPicPr preferRelativeResize="0"/>
          <p:nvPr/>
        </p:nvPicPr>
        <p:blipFill rotWithShape="1">
          <a:blip r:embed="rId3">
            <a:alphaModFix/>
          </a:blip>
          <a:srcRect b="0" l="0" r="0" t="0"/>
          <a:stretch/>
        </p:blipFill>
        <p:spPr>
          <a:xfrm>
            <a:off x="579890" y="914401"/>
            <a:ext cx="396000" cy="396000"/>
          </a:xfrm>
          <a:prstGeom prst="rect">
            <a:avLst/>
          </a:prstGeom>
          <a:noFill/>
          <a:ln>
            <a:noFill/>
          </a:ln>
        </p:spPr>
      </p:pic>
      <p:sp>
        <p:nvSpPr>
          <p:cNvPr id="139" name="Google Shape;139;p8"/>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p:nvPr/>
        </p:nvSpPr>
        <p:spPr>
          <a:xfrm>
            <a:off x="308581" y="914401"/>
            <a:ext cx="11510964" cy="5502274"/>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45" name="Google Shape;145;p9"/>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2. Описание проекта: проблема и решение</a:t>
            </a:r>
            <a:endParaRPr/>
          </a:p>
        </p:txBody>
      </p:sp>
      <p:sp>
        <p:nvSpPr>
          <p:cNvPr id="146" name="Google Shape;146;p9"/>
          <p:cNvSpPr txBox="1"/>
          <p:nvPr/>
        </p:nvSpPr>
        <p:spPr>
          <a:xfrm>
            <a:off x="508556" y="1346444"/>
            <a:ext cx="11211376" cy="4967385"/>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100">
                <a:solidFill>
                  <a:schemeClr val="dk1"/>
                </a:solidFill>
                <a:latin typeface="Verdana"/>
                <a:ea typeface="Verdana"/>
                <a:cs typeface="Verdana"/>
                <a:sym typeface="Verdana"/>
              </a:rPr>
              <a:t>Раздел перенесен из [с6.0. - это обозначение ссылки по номеру раздела настоящей презентации], более подробно представлен в посвященном инновационности проекта письме [с6.1.5]. </a:t>
            </a:r>
            <a:r>
              <a:rPr lang="ru-RU" sz="1000">
                <a:solidFill>
                  <a:schemeClr val="dk1"/>
                </a:solidFill>
                <a:latin typeface="Verdana"/>
                <a:ea typeface="Verdana"/>
                <a:cs typeface="Verdana"/>
                <a:sym typeface="Verdana"/>
              </a:rPr>
              <a:t> </a:t>
            </a:r>
            <a:endParaRPr sz="10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Лучшее обоснование уникальности технологии - контринтуитивность ее выводов:</a:t>
            </a: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Консенсус возможен всегда.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Любое разногласие можно разрешить более качественным способом, чем голосованием.</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По поводу любой общезначимой проблемы можно согласовать интересы, то есть согласовать действия по реализации намерений участников в достижении своих “сопричастных” проблеме потребностей, если конструировать общее “объёмное” решение из отдельных частных решений каждого участника или отдельных групп участников.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Различие ценностей и интересов людей, и, как следствие, их  потребностей более перспективно для достижения общеприемлемого решения, чем их сходство.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Чем глубже и тщательнее участники прорабатывают схему/структуру, описываемую в технологии, тем выше обнаруживаемая и затем распределяемая между ними полезность.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Критерии расчёта размеров распределяемой по участникам полезности могут быть разными, но именно это и позволяет случайным образом подбирать их в текущем процессе, что существенно обесценивает попытки любителя сыграть на повышение причитающейся ему доли посредством подгонки своих оценок полезности.</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Возможен способ согласования интересов, при котором качество и скорость получения итогового решения тем выше, чем больше участников процесса.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Факт вынужденности учитывать интересы/потребности каждого нового участника процесса согласования интересов и корректировать интересы всех остальных (снимать взаимоблокировки действий по осуществлению их намерений) не играет на понижение качества итогового согласованного общеприемлемого решения.</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Соучастие в выработке общеприемлемого решения некоей общезначимой проблемы тех людей, чьи интересы задеваются при этом, не могут ухудшить любое решение, предложенное экспертами и профессионалами в тематике разрешаемой проблемы.</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Возможен способ согласования интересов, при котором частное (являющееся элементом общего комплексного) решение продвинутого участника не ухудшается остальными участниками (продвинутый участник защищен от возможного диктата посредственных участников).</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Итоговое общеприемлемое решение невозможно предугадать никоим образом, даже т.н. сильному ИИ, ибо не существует т.н. правильного / верного  / истинного  /оптимального / эффективного / пр. решения безотносительно интересов конкретного состава участников процесса согласования интересов/намерений.</a:t>
            </a:r>
            <a:endParaRPr sz="1200">
              <a:solidFill>
                <a:schemeClr val="dk1"/>
              </a:solidFill>
              <a:latin typeface="Verdana"/>
              <a:ea typeface="Verdana"/>
              <a:cs typeface="Verdana"/>
              <a:sym typeface="Verdana"/>
            </a:endParaRPr>
          </a:p>
        </p:txBody>
      </p:sp>
      <p:sp>
        <p:nvSpPr>
          <p:cNvPr id="147" name="Google Shape;147;p9"/>
          <p:cNvSpPr txBox="1"/>
          <p:nvPr/>
        </p:nvSpPr>
        <p:spPr>
          <a:xfrm>
            <a:off x="1070816" y="945266"/>
            <a:ext cx="10158461" cy="285591"/>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2.4.4. Решение.  Контринтуитивность выводов технологии СоКрат&amp;Я.</a:t>
            </a:r>
            <a:endParaRPr b="1" sz="1600">
              <a:solidFill>
                <a:schemeClr val="accent2"/>
              </a:solidFill>
              <a:latin typeface="Verdana"/>
              <a:ea typeface="Verdana"/>
              <a:cs typeface="Verdana"/>
              <a:sym typeface="Verdana"/>
            </a:endParaRPr>
          </a:p>
        </p:txBody>
      </p:sp>
      <p:pic>
        <p:nvPicPr>
          <p:cNvPr id="148" name="Google Shape;148;p9"/>
          <p:cNvPicPr preferRelativeResize="0"/>
          <p:nvPr/>
        </p:nvPicPr>
        <p:blipFill rotWithShape="1">
          <a:blip r:embed="rId3">
            <a:alphaModFix/>
          </a:blip>
          <a:srcRect b="0" l="0" r="0" t="0"/>
          <a:stretch/>
        </p:blipFill>
        <p:spPr>
          <a:xfrm>
            <a:off x="579890" y="914401"/>
            <a:ext cx="396000" cy="396000"/>
          </a:xfrm>
          <a:prstGeom prst="rect">
            <a:avLst/>
          </a:prstGeom>
          <a:noFill/>
          <a:ln>
            <a:noFill/>
          </a:ln>
        </p:spPr>
      </p:pic>
      <p:sp>
        <p:nvSpPr>
          <p:cNvPr id="149" name="Google Shape;149;p9"/>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0"/>
          <p:cNvSpPr/>
          <p:nvPr/>
        </p:nvSpPr>
        <p:spPr>
          <a:xfrm>
            <a:off x="346074" y="1015217"/>
            <a:ext cx="11510964" cy="5401458"/>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55" name="Google Shape;155;p10"/>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3. Обоснование инновационности проекта</a:t>
            </a:r>
            <a:endParaRPr/>
          </a:p>
        </p:txBody>
      </p:sp>
      <p:sp>
        <p:nvSpPr>
          <p:cNvPr id="156" name="Google Shape;156;p10"/>
          <p:cNvSpPr txBox="1"/>
          <p:nvPr/>
        </p:nvSpPr>
        <p:spPr>
          <a:xfrm>
            <a:off x="508555" y="1616547"/>
            <a:ext cx="10927231" cy="4628831"/>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  Новизна идеи в необычной постановке задачи, заведомо считающейся нерешаемой,</a:t>
            </a:r>
            <a:r>
              <a:rPr lang="ru-RU" sz="1200">
                <a:solidFill>
                  <a:schemeClr val="dk1"/>
                </a:solidFill>
                <a:latin typeface="Verdana"/>
                <a:ea typeface="Verdana"/>
                <a:cs typeface="Verdana"/>
                <a:sym typeface="Verdana"/>
              </a:rPr>
              <a:t> - найти способ гарантированного достижения варианта решения исходной проблемы такого итогового их состояния, при котором каждый из них с очевидностью мог бы отметить для себя, что субъективная оценка им полезности его состояния при исполнении решения улучшится (оценка повысится) относительно исходного состояния или состояния "отсутствие выбора" (в технологии оно наименовано мною “нулевым состоянием”, - поскольку многие понятия применяются впервые, что неудивительно, ибо изобретается ранее отсутствовавшее, то мне самому приходится придумывать под них термины), даже если он не сумеет удовлетворить/реализовать какие-то свои заявленные им (и признанные остальными непосредственно не наносящими им вред или ущерб) потребности/намерения.</a:t>
            </a: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a:t>
            </a:r>
            <a:r>
              <a:rPr b="1" lang="ru-RU" sz="1200">
                <a:solidFill>
                  <a:schemeClr val="dk1"/>
                </a:solidFill>
                <a:latin typeface="Verdana"/>
                <a:ea typeface="Verdana"/>
                <a:cs typeface="Verdana"/>
                <a:sym typeface="Verdana"/>
              </a:rPr>
              <a:t>Новизна и в самом подходе к разрешению этой задачи</a:t>
            </a:r>
            <a:r>
              <a:rPr lang="ru-RU" sz="1200">
                <a:solidFill>
                  <a:schemeClr val="dk1"/>
                </a:solidFill>
                <a:latin typeface="Verdana"/>
                <a:ea typeface="Verdana"/>
                <a:cs typeface="Verdana"/>
                <a:sym typeface="Verdana"/>
              </a:rPr>
              <a:t>, а именно в следующих</a:t>
            </a:r>
            <a:r>
              <a:rPr b="1" lang="ru-RU" sz="1200">
                <a:solidFill>
                  <a:schemeClr val="dk1"/>
                </a:solidFill>
                <a:latin typeface="Verdana"/>
                <a:ea typeface="Verdana"/>
                <a:cs typeface="Verdana"/>
                <a:sym typeface="Verdana"/>
              </a:rPr>
              <a:t> моментах, каждый из которых может самостоятельно претендовать на статус интеллектуальной собственности отдельно от таковой же и на технологию в целом</a:t>
            </a:r>
            <a:r>
              <a:rPr lang="ru-RU" sz="1200">
                <a:solidFill>
                  <a:schemeClr val="dk1"/>
                </a:solidFill>
                <a:latin typeface="Verdana"/>
                <a:ea typeface="Verdana"/>
                <a:cs typeface="Verdana"/>
                <a:sym typeface="Verdana"/>
              </a:rPr>
              <a:t>: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а) разработки </a:t>
            </a:r>
            <a:r>
              <a:rPr b="1" lang="ru-RU" sz="1200">
                <a:solidFill>
                  <a:schemeClr val="dk1"/>
                </a:solidFill>
                <a:latin typeface="Verdana"/>
                <a:ea typeface="Verdana"/>
                <a:cs typeface="Verdana"/>
                <a:sym typeface="Verdana"/>
              </a:rPr>
              <a:t>СТРУКТУРЫ ФОРМАЛИЗАЦИИ ПРОЦЕССА СОГЛАСОВАНИЯ НАМЕРЕНИЙ </a:t>
            </a:r>
            <a:r>
              <a:rPr lang="ru-RU" sz="1200">
                <a:solidFill>
                  <a:schemeClr val="dk1"/>
                </a:solidFill>
                <a:latin typeface="Verdana"/>
                <a:ea typeface="Verdana"/>
                <a:cs typeface="Verdana"/>
                <a:sym typeface="Verdana"/>
              </a:rPr>
              <a:t>по удовлетворению участниками своих потребностей вполне ЛАКОНИЧНОЙ, без излишеств, и в то же время и достаточно ПОЛНОЙ, обеспечив универсальность технологии в плане решения самого разного рода/вида задач при разрешении общезначимых проблем,</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б) ИСПОЛЬЗОВАНИИ </a:t>
            </a:r>
            <a:r>
              <a:rPr b="1" lang="ru-RU" sz="1200">
                <a:solidFill>
                  <a:schemeClr val="dk1"/>
                </a:solidFill>
                <a:latin typeface="Verdana"/>
                <a:ea typeface="Verdana"/>
                <a:cs typeface="Verdana"/>
                <a:sym typeface="Verdana"/>
              </a:rPr>
              <a:t>СУБЪЕКТИВНЫХ ФИНАНСОВЫХ/СУБЪЕКТИВНЫХ ОЦЕНОК ПОЛЕЗНОСТ</a:t>
            </a:r>
            <a:r>
              <a:rPr lang="ru-RU" sz="1200">
                <a:solidFill>
                  <a:schemeClr val="dk1"/>
                </a:solidFill>
                <a:latin typeface="Verdana"/>
                <a:ea typeface="Verdana"/>
                <a:cs typeface="Verdana"/>
                <a:sym typeface="Verdana"/>
              </a:rPr>
              <a:t>И для себя каждым участником (дело в том, что дача таких оценок считается настолько затруднительным, что разработчики алгоритмов в теориях группового и социального выбора ограничиваются лишь ранжированием распределяемых предметов или выбираемых вариантов решений, мною же решена эта проблема, что позволило создать универсальный способ/прием разрешения всех известных специфических задач, при разрешении которых специалисты ранее предлагали узкоспециальные приемы/алгоритмы),</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 НАХОЖДЕНИИ</a:t>
            </a:r>
            <a:r>
              <a:rPr b="1" lang="ru-RU" sz="1200">
                <a:solidFill>
                  <a:schemeClr val="dk1"/>
                </a:solidFill>
                <a:latin typeface="Verdana"/>
                <a:ea typeface="Verdana"/>
                <a:cs typeface="Verdana"/>
                <a:sym typeface="Verdana"/>
              </a:rPr>
              <a:t> СПОСОБА ОБНАРУЖЕНИЯ ПОЛЕЗНОСТИ</a:t>
            </a:r>
            <a:r>
              <a:rPr lang="ru-RU" sz="1200">
                <a:solidFill>
                  <a:schemeClr val="dk1"/>
                </a:solidFill>
                <a:latin typeface="Verdana"/>
                <a:ea typeface="Verdana"/>
                <a:cs typeface="Verdana"/>
                <a:sym typeface="Verdana"/>
              </a:rPr>
              <a:t>, которая отсутствует вне предложенного способа ее обнаружения, что позволяет (в случае превышения суммарной оценки полезности всех участников над суммарной оценкой ущерба, в противном случае объявляется нежелательным менять “нулевое состояние”, но такие случаи крайне редки, что станет очевидно на практике использования технологии) распределить ее по всем участникам более или менее равномерно (и способ распределения также оригинальный, и он наименован мною "методом сбалансированных выгод), что позволяет гарантировать выигрыш от исполнения итогового решения всем без исключения участникам,</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г) и т.д. (полагаю, что этого достаточно).</a:t>
            </a:r>
            <a:endParaRPr sz="1200">
              <a:solidFill>
                <a:schemeClr val="dk1"/>
              </a:solidFill>
              <a:latin typeface="Verdana"/>
              <a:ea typeface="Verdana"/>
              <a:cs typeface="Verdana"/>
              <a:sym typeface="Verdana"/>
            </a:endParaRPr>
          </a:p>
        </p:txBody>
      </p:sp>
      <p:sp>
        <p:nvSpPr>
          <p:cNvPr id="157" name="Google Shape;157;p10"/>
          <p:cNvSpPr txBox="1"/>
          <p:nvPr/>
        </p:nvSpPr>
        <p:spPr>
          <a:xfrm>
            <a:off x="925850" y="1163678"/>
            <a:ext cx="3356218"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accent2"/>
                </a:solidFill>
                <a:latin typeface="Verdana"/>
                <a:ea typeface="Verdana"/>
                <a:cs typeface="Verdana"/>
                <a:sym typeface="Verdana"/>
              </a:rPr>
              <a:t>3. Инновационность</a:t>
            </a:r>
            <a:endParaRPr b="1" sz="1600">
              <a:solidFill>
                <a:schemeClr val="accent2"/>
              </a:solidFill>
              <a:latin typeface="Verdana"/>
              <a:ea typeface="Verdana"/>
              <a:cs typeface="Verdana"/>
              <a:sym typeface="Verdana"/>
            </a:endParaRPr>
          </a:p>
        </p:txBody>
      </p:sp>
      <p:sp>
        <p:nvSpPr>
          <p:cNvPr id="158" name="Google Shape;158;p10"/>
          <p:cNvSpPr/>
          <p:nvPr/>
        </p:nvSpPr>
        <p:spPr>
          <a:xfrm>
            <a:off x="508555" y="1140528"/>
            <a:ext cx="282488" cy="376264"/>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159" name="Google Shape;159;p10"/>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1"/>
          <p:cNvSpPr/>
          <p:nvPr/>
        </p:nvSpPr>
        <p:spPr>
          <a:xfrm>
            <a:off x="6288450" y="3577452"/>
            <a:ext cx="5568588" cy="2756441"/>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65" name="Google Shape;165;p11"/>
          <p:cNvSpPr/>
          <p:nvPr/>
        </p:nvSpPr>
        <p:spPr>
          <a:xfrm>
            <a:off x="346074" y="3577452"/>
            <a:ext cx="5568588" cy="2756441"/>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66" name="Google Shape;166;p11"/>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4. Обоснование технологичности решения</a:t>
            </a:r>
            <a:endParaRPr/>
          </a:p>
        </p:txBody>
      </p:sp>
      <p:sp>
        <p:nvSpPr>
          <p:cNvPr id="167" name="Google Shape;167;p11"/>
          <p:cNvSpPr/>
          <p:nvPr/>
        </p:nvSpPr>
        <p:spPr>
          <a:xfrm>
            <a:off x="346074" y="1015215"/>
            <a:ext cx="11510964" cy="2265333"/>
          </a:xfrm>
          <a:prstGeom prst="roundRect">
            <a:avLst>
              <a:gd fmla="val 9908" name="adj"/>
            </a:avLst>
          </a:prstGeom>
          <a:solidFill>
            <a:srgbClr val="DEEBF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68" name="Google Shape;168;p11"/>
          <p:cNvSpPr txBox="1"/>
          <p:nvPr/>
        </p:nvSpPr>
        <p:spPr>
          <a:xfrm>
            <a:off x="682974" y="1616547"/>
            <a:ext cx="10735875" cy="1089401"/>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400">
                <a:solidFill>
                  <a:srgbClr val="FF0000"/>
                </a:solidFill>
                <a:latin typeface="Verdana"/>
                <a:ea typeface="Verdana"/>
                <a:cs typeface="Verdana"/>
                <a:sym typeface="Verdana"/>
              </a:rPr>
              <a:t>  </a:t>
            </a:r>
            <a:r>
              <a:rPr lang="ru-RU" sz="1400">
                <a:solidFill>
                  <a:schemeClr val="dk1"/>
                </a:solidFill>
                <a:latin typeface="Verdana"/>
                <a:ea typeface="Verdana"/>
                <a:cs typeface="Verdana"/>
                <a:sym typeface="Verdana"/>
              </a:rPr>
              <a:t>Хотя моя разработка и именуется технологией, но этот термин применяется не в том значении, который, по всей видимости, понимается в контексте рекомендации по заполнению данного пункта презентации, и показатели энергоэффективности и производительности не те показатели, которые характеризуют цифровые технологии формата сервисных приложений и онлайн платформ.</a:t>
            </a:r>
            <a:endParaRPr/>
          </a:p>
          <a:p>
            <a:pPr indent="0" lvl="0" marL="0" marR="0" rtl="0" algn="l">
              <a:spcBef>
                <a:spcPts val="0"/>
              </a:spcBef>
              <a:spcAft>
                <a:spcPts val="0"/>
              </a:spcAft>
              <a:buNone/>
            </a:pPr>
            <a:r>
              <a:rPr lang="ru-RU" sz="1400">
                <a:solidFill>
                  <a:schemeClr val="dk1"/>
                </a:solidFill>
                <a:latin typeface="Verdana"/>
                <a:ea typeface="Verdana"/>
                <a:cs typeface="Verdana"/>
                <a:sym typeface="Verdana"/>
              </a:rPr>
              <a:t> В предыдущих и последующих слайдах достаточно информации о технологических особенностях проекта.</a:t>
            </a:r>
            <a:endParaRPr sz="1400">
              <a:solidFill>
                <a:schemeClr val="dk1"/>
              </a:solidFill>
              <a:latin typeface="Verdana"/>
              <a:ea typeface="Verdana"/>
              <a:cs typeface="Verdana"/>
              <a:sym typeface="Verdana"/>
            </a:endParaRPr>
          </a:p>
        </p:txBody>
      </p:sp>
      <p:sp>
        <p:nvSpPr>
          <p:cNvPr id="169" name="Google Shape;169;p11"/>
          <p:cNvSpPr txBox="1"/>
          <p:nvPr/>
        </p:nvSpPr>
        <p:spPr>
          <a:xfrm>
            <a:off x="925850" y="1163678"/>
            <a:ext cx="6534316"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4.1. Технологические особенности проекта</a:t>
            </a:r>
            <a:endParaRPr/>
          </a:p>
        </p:txBody>
      </p:sp>
      <p:sp>
        <p:nvSpPr>
          <p:cNvPr id="170" name="Google Shape;170;p11"/>
          <p:cNvSpPr txBox="1"/>
          <p:nvPr/>
        </p:nvSpPr>
        <p:spPr>
          <a:xfrm>
            <a:off x="682974" y="4469244"/>
            <a:ext cx="4992997" cy="658514"/>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400">
                <a:solidFill>
                  <a:schemeClr val="dk1"/>
                </a:solidFill>
                <a:latin typeface="Verdana"/>
                <a:ea typeface="Verdana"/>
                <a:cs typeface="Verdana"/>
                <a:sym typeface="Verdana"/>
              </a:rPr>
              <a:t>  В предыдущих и последующих слайдах достаточно информации об уникальности и преимуществах проекта.</a:t>
            </a:r>
            <a:endParaRPr/>
          </a:p>
        </p:txBody>
      </p:sp>
      <p:sp>
        <p:nvSpPr>
          <p:cNvPr id="171" name="Google Shape;171;p11"/>
          <p:cNvSpPr txBox="1"/>
          <p:nvPr/>
        </p:nvSpPr>
        <p:spPr>
          <a:xfrm>
            <a:off x="925851" y="3800507"/>
            <a:ext cx="4861632"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Arial"/>
                <a:ea typeface="Arial"/>
                <a:cs typeface="Arial"/>
                <a:sym typeface="Arial"/>
              </a:rPr>
              <a:t>4.2. Уникальность и преимущества технологии</a:t>
            </a:r>
            <a:endParaRPr/>
          </a:p>
        </p:txBody>
      </p:sp>
      <p:sp>
        <p:nvSpPr>
          <p:cNvPr id="172" name="Google Shape;172;p11"/>
          <p:cNvSpPr txBox="1"/>
          <p:nvPr/>
        </p:nvSpPr>
        <p:spPr>
          <a:xfrm>
            <a:off x="6887448" y="3800507"/>
            <a:ext cx="4745108"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Arial"/>
                <a:ea typeface="Arial"/>
                <a:cs typeface="Arial"/>
                <a:sym typeface="Arial"/>
              </a:rPr>
              <a:t>4.3. Конкурирующие смежные технологии</a:t>
            </a:r>
            <a:endParaRPr/>
          </a:p>
        </p:txBody>
      </p:sp>
      <p:sp>
        <p:nvSpPr>
          <p:cNvPr id="173" name="Google Shape;173;p11"/>
          <p:cNvSpPr txBox="1"/>
          <p:nvPr/>
        </p:nvSpPr>
        <p:spPr>
          <a:xfrm>
            <a:off x="6637818" y="4469244"/>
            <a:ext cx="4914845" cy="1089401"/>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rPr lang="ru-RU" sz="1200">
                <a:solidFill>
                  <a:schemeClr val="dk1"/>
                </a:solidFill>
                <a:latin typeface="Verdana"/>
                <a:ea typeface="Verdana"/>
                <a:cs typeface="Verdana"/>
                <a:sym typeface="Verdana"/>
              </a:rPr>
              <a:t>  </a:t>
            </a:r>
            <a:r>
              <a:rPr lang="ru-RU" sz="1400">
                <a:solidFill>
                  <a:schemeClr val="dk1"/>
                </a:solidFill>
                <a:latin typeface="Verdana"/>
                <a:ea typeface="Verdana"/>
                <a:cs typeface="Verdana"/>
                <a:sym typeface="Verdana"/>
              </a:rPr>
              <a:t>Ниже по данной презентации будет много информации о конкурирующих технологиях и развёрнутый конкурентный анализ именно по технологиям и способам, а не по проектам и организациям.</a:t>
            </a:r>
            <a:endParaRPr/>
          </a:p>
        </p:txBody>
      </p:sp>
      <p:pic>
        <p:nvPicPr>
          <p:cNvPr id="174" name="Google Shape;174;p11"/>
          <p:cNvPicPr preferRelativeResize="0"/>
          <p:nvPr/>
        </p:nvPicPr>
        <p:blipFill rotWithShape="1">
          <a:blip r:embed="rId3">
            <a:alphaModFix/>
          </a:blip>
          <a:srcRect b="0" l="0" r="0" t="0"/>
          <a:stretch/>
        </p:blipFill>
        <p:spPr>
          <a:xfrm>
            <a:off x="6439819" y="3800507"/>
            <a:ext cx="396000" cy="396000"/>
          </a:xfrm>
          <a:prstGeom prst="rect">
            <a:avLst/>
          </a:prstGeom>
          <a:noFill/>
          <a:ln>
            <a:noFill/>
          </a:ln>
        </p:spPr>
      </p:pic>
      <p:pic>
        <p:nvPicPr>
          <p:cNvPr id="175" name="Google Shape;175;p11"/>
          <p:cNvPicPr preferRelativeResize="0"/>
          <p:nvPr/>
        </p:nvPicPr>
        <p:blipFill rotWithShape="1">
          <a:blip r:embed="rId4">
            <a:alphaModFix/>
          </a:blip>
          <a:srcRect b="0" l="0" r="0" t="0"/>
          <a:stretch/>
        </p:blipFill>
        <p:spPr>
          <a:xfrm>
            <a:off x="484974" y="1131494"/>
            <a:ext cx="396000" cy="396000"/>
          </a:xfrm>
          <a:prstGeom prst="rect">
            <a:avLst/>
          </a:prstGeom>
          <a:noFill/>
          <a:ln>
            <a:noFill/>
          </a:ln>
        </p:spPr>
      </p:pic>
      <p:pic>
        <p:nvPicPr>
          <p:cNvPr id="176" name="Google Shape;176;p11"/>
          <p:cNvPicPr preferRelativeResize="0"/>
          <p:nvPr/>
        </p:nvPicPr>
        <p:blipFill rotWithShape="1">
          <a:blip r:embed="rId5">
            <a:alphaModFix/>
          </a:blip>
          <a:srcRect b="0" l="0" r="0" t="0"/>
          <a:stretch/>
        </p:blipFill>
        <p:spPr>
          <a:xfrm>
            <a:off x="498312" y="3778277"/>
            <a:ext cx="396000" cy="396000"/>
          </a:xfrm>
          <a:prstGeom prst="rect">
            <a:avLst/>
          </a:prstGeom>
          <a:noFill/>
          <a:ln>
            <a:noFill/>
          </a:ln>
        </p:spPr>
      </p:pic>
      <p:sp>
        <p:nvSpPr>
          <p:cNvPr id="177" name="Google Shape;177;p11"/>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2"/>
          <p:cNvSpPr/>
          <p:nvPr/>
        </p:nvSpPr>
        <p:spPr>
          <a:xfrm>
            <a:off x="234560" y="925551"/>
            <a:ext cx="11509200" cy="5581186"/>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83" name="Google Shape;183;p12"/>
          <p:cNvSpPr txBox="1"/>
          <p:nvPr/>
        </p:nvSpPr>
        <p:spPr>
          <a:xfrm>
            <a:off x="487206" y="1697685"/>
            <a:ext cx="11032003" cy="4813497"/>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Стадия развитие проекта - подготовительная непосредственно перед стартом реализации прототипа платформы, но прототипа необходимого не для проверки бизнес-модели или каких-то иных типовых для стартапов вопросов о востребованности возможностей платформы и готовности потенциального потребителя платить за предлагаемую услугу, а для проверки заложенных в технологию гипотез о способностях пользователей совершить то или иное действие, о восприятии ими этих действий, их правомерности и справедливости, способности делать некие умозаключения и логические операции, вопросов, для ответа на которые придётся проводить многочисленные натурные испытания, то есть НИОКР, проверяя различные гипотезы и при неоправданности меняя их на альтернативные или придумывая новые.</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Платформа, то есть веб-приложение довольно сложное, намного сложнее тех платформ, с которыми пользователь интернета привык взаимодействовать, к тому же предполагает некие пользовательские сервисы, каковых мне пока не приходилось видеть в интернет, возможно таковых и вовсе пока нет. В каком-то смысле она будет напоминать некий программный продукт современного взаимодействия с непривычно большим количеством всевозможных таблиц, коих с техническими, созданными для обеспечения необходимого функционала, может набраться и более сотни (у меня довольно подробно вчерне прописана предполагаемая структура базы данных платформы, но по опыту знаю, что при непосредственном программировании придётся создавать немало и вспомогательных).</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В принципе, я уже готов начать создавать необходимый прототип (хотя зрение уже создает проблемы, не просматриваются мелкие детали, приходится пользоваться увеличилкой), но основное препятствие - отсутствие средств на аренду всевозможных необходимых для этого облачных ресурсов (по моим прикидкам затраты могут составлять сумму большую, чем моя пенсия, а других финансовых средств пока нет), к тому же кое-какие типовые задачи создания приложения стоит передавать на аутсорс, на что также необходимы финансы, ибо найти специалистов, готовых вкладываться своими усилиями ради будущей отдачи не обнаруживаю. Именно по этой причине я и намерен воспользоваться грантами Фонда содействия инновациям, найдя под его финансирование заинтересованных специалистов (я уже раз обращался с заявкой в ФСИ, но получил отказ предположительно по причине отсутствия команды, - ответа на письменный запрос о причине отказа я так и не дождался).</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Создать же дорожную карту с подробным указанием всех предстоящих действий, тем более с указанием дат, затрудняюсь, ибо слишком много придётся делать такого, что никем никогда не делалось, поэтому не на что опираться в прогнозах.</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Продолжение в следующем слайде.</a:t>
            </a:r>
            <a:endParaRPr sz="1200">
              <a:solidFill>
                <a:schemeClr val="dk1"/>
              </a:solidFill>
              <a:latin typeface="Verdana"/>
              <a:ea typeface="Verdana"/>
              <a:cs typeface="Verdana"/>
              <a:sym typeface="Verdana"/>
            </a:endParaRPr>
          </a:p>
        </p:txBody>
      </p:sp>
      <p:sp>
        <p:nvSpPr>
          <p:cNvPr id="184" name="Google Shape;184;p12"/>
          <p:cNvSpPr txBox="1"/>
          <p:nvPr/>
        </p:nvSpPr>
        <p:spPr>
          <a:xfrm>
            <a:off x="925850" y="1238271"/>
            <a:ext cx="5675671"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5.1. Стадия и дальнейшая реализация</a:t>
            </a:r>
            <a:endParaRPr/>
          </a:p>
        </p:txBody>
      </p:sp>
      <p:sp>
        <p:nvSpPr>
          <p:cNvPr id="185" name="Google Shape;185;p12"/>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5. Дорожная карта проекта</a:t>
            </a:r>
            <a:endParaRPr/>
          </a:p>
        </p:txBody>
      </p:sp>
      <p:pic>
        <p:nvPicPr>
          <p:cNvPr id="186" name="Google Shape;186;p12"/>
          <p:cNvPicPr preferRelativeResize="0"/>
          <p:nvPr/>
        </p:nvPicPr>
        <p:blipFill rotWithShape="1">
          <a:blip r:embed="rId3">
            <a:alphaModFix/>
          </a:blip>
          <a:srcRect b="0" l="0" r="0" t="0"/>
          <a:stretch/>
        </p:blipFill>
        <p:spPr>
          <a:xfrm>
            <a:off x="487206" y="1239191"/>
            <a:ext cx="324000" cy="324000"/>
          </a:xfrm>
          <a:prstGeom prst="rect">
            <a:avLst/>
          </a:prstGeom>
          <a:noFill/>
          <a:ln>
            <a:noFill/>
          </a:ln>
        </p:spPr>
      </p:pic>
      <p:sp>
        <p:nvSpPr>
          <p:cNvPr id="187" name="Google Shape;187;p12"/>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3"/>
          <p:cNvSpPr/>
          <p:nvPr/>
        </p:nvSpPr>
        <p:spPr>
          <a:xfrm>
            <a:off x="350007" y="4973444"/>
            <a:ext cx="11508076" cy="1315844"/>
          </a:xfrm>
          <a:prstGeom prst="roundRect">
            <a:avLst>
              <a:gd fmla="val 36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93" name="Google Shape;193;p13"/>
          <p:cNvSpPr/>
          <p:nvPr/>
        </p:nvSpPr>
        <p:spPr>
          <a:xfrm>
            <a:off x="346073" y="947854"/>
            <a:ext cx="11509200" cy="3769112"/>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194" name="Google Shape;194;p13"/>
          <p:cNvSpPr txBox="1"/>
          <p:nvPr/>
        </p:nvSpPr>
        <p:spPr>
          <a:xfrm>
            <a:off x="576715" y="1589407"/>
            <a:ext cx="11144170" cy="3043782"/>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rPr lang="ru-RU" sz="1200">
                <a:solidFill>
                  <a:schemeClr val="dk1"/>
                </a:solidFill>
                <a:latin typeface="Verdana"/>
                <a:ea typeface="Verdana"/>
                <a:cs typeface="Verdana"/>
                <a:sym typeface="Verdana"/>
              </a:rPr>
              <a:t> Окончание. Начало в предыдущем слайде.</a:t>
            </a:r>
            <a:endParaRPr/>
          </a:p>
          <a:p>
            <a:pPr indent="0" lvl="0" marL="0" marR="0" rtl="0" algn="l">
              <a:spcBef>
                <a:spcPts val="600"/>
              </a:spcBef>
              <a:spcAft>
                <a:spcPts val="0"/>
              </a:spcAft>
              <a:buNone/>
            </a:pPr>
            <a:r>
              <a:rPr lang="ru-RU" sz="1200">
                <a:solidFill>
                  <a:schemeClr val="dk1"/>
                </a:solidFill>
                <a:latin typeface="Verdana"/>
                <a:ea typeface="Verdana"/>
                <a:cs typeface="Verdana"/>
                <a:sym typeface="Verdana"/>
              </a:rPr>
              <a:t>  Из наиболее неопределенных в оценке шансов на успех задач, которые предстоит решить на этапе проведения НИОКР, выделю две:</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а) Главное - детализировать ядро технологии, а именно, набрав при эксплуатации прототипа платформы (иначе это невозможно сделать, умственный эксперимент здесь бесполезен!) необходимый практический материал проблематик (возникающих препятствий), создать и отладить (формализовать) механизм разблокировки действий по реализации намерений и удовлетворению потребностей участников процесса конструирования совместного решения (нечто, похожее на приемы из ТРИЗ), - это серьезная творческая работа и проверка на изворотливость ума, на этом этапе Я намерен привлечь лучших в мире на сегодня специалистов в ТРИЗ, и если она завершится приемлемо, то резко поднимет шансы данной технологии на её повсеместное использование (естественно, при отсутствии организованного противодействия людей, в чьих интересах отсутствие подобной технологии).</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б) Исследовать и формализовать процесс и методику расчёта сумм компенсаций ущерба/вреда, могущего наверняка или потенциально быть нанесенным сторонним лицам, не являющимся участниками процесса принятия согласованного общеприемлемого решения (т.н. “адская таблица” детально спроектированная в другом моём проекте онлайн платформы, но её реализуемость на практике необходимо проверить и адаптировать), - эту задачу тоже сложно решить одним лишь напряжением способностей интеллекта в проведении мыслительных экспериментов, нужны т.н. полевые исследования.</a:t>
            </a:r>
            <a:endParaRPr sz="1200">
              <a:solidFill>
                <a:schemeClr val="dk1"/>
              </a:solidFill>
              <a:latin typeface="Verdana"/>
              <a:ea typeface="Verdana"/>
              <a:cs typeface="Verdana"/>
              <a:sym typeface="Verdana"/>
            </a:endParaRPr>
          </a:p>
        </p:txBody>
      </p:sp>
      <p:sp>
        <p:nvSpPr>
          <p:cNvPr id="195" name="Google Shape;195;p13"/>
          <p:cNvSpPr txBox="1"/>
          <p:nvPr/>
        </p:nvSpPr>
        <p:spPr>
          <a:xfrm>
            <a:off x="925850" y="1089442"/>
            <a:ext cx="5675671"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5.1. Стадия и дальнейшая реализация</a:t>
            </a:r>
            <a:endParaRPr/>
          </a:p>
        </p:txBody>
      </p:sp>
      <p:sp>
        <p:nvSpPr>
          <p:cNvPr id="196" name="Google Shape;196;p13"/>
          <p:cNvSpPr txBox="1"/>
          <p:nvPr/>
        </p:nvSpPr>
        <p:spPr>
          <a:xfrm>
            <a:off x="1107037" y="5085500"/>
            <a:ext cx="6464641"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5.2. Необходимые для реализации ресурсы</a:t>
            </a:r>
            <a:endParaRPr/>
          </a:p>
        </p:txBody>
      </p:sp>
      <p:sp>
        <p:nvSpPr>
          <p:cNvPr id="197" name="Google Shape;197;p13"/>
          <p:cNvSpPr txBox="1"/>
          <p:nvPr/>
        </p:nvSpPr>
        <p:spPr>
          <a:xfrm>
            <a:off x="576714" y="5542156"/>
            <a:ext cx="10964797" cy="566181"/>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rPr lang="ru-RU" sz="1200">
                <a:solidFill>
                  <a:schemeClr val="dk1"/>
                </a:solidFill>
                <a:latin typeface="Verdana"/>
                <a:ea typeface="Verdana"/>
                <a:cs typeface="Verdana"/>
                <a:sym typeface="Verdana"/>
              </a:rPr>
              <a:t>  Никаких особых научно-технических или каких-либо иных, кроме как финансовых средств, ресурсов не требуется, лишь привычные для разработчиков онлайн платформ компьютерная техника, доступ в Интернет и аренда всевозможных инструментов разработчика цифровых технологий.</a:t>
            </a:r>
            <a:endParaRPr/>
          </a:p>
        </p:txBody>
      </p:sp>
      <p:sp>
        <p:nvSpPr>
          <p:cNvPr id="198" name="Google Shape;198;p13"/>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5. Дорожная карта проекта</a:t>
            </a:r>
            <a:endParaRPr/>
          </a:p>
        </p:txBody>
      </p:sp>
      <p:pic>
        <p:nvPicPr>
          <p:cNvPr id="199" name="Google Shape;199;p13"/>
          <p:cNvPicPr preferRelativeResize="0"/>
          <p:nvPr/>
        </p:nvPicPr>
        <p:blipFill rotWithShape="1">
          <a:blip r:embed="rId3">
            <a:alphaModFix/>
          </a:blip>
          <a:srcRect b="0" l="0" r="0" t="0"/>
          <a:stretch/>
        </p:blipFill>
        <p:spPr>
          <a:xfrm>
            <a:off x="576715" y="5059700"/>
            <a:ext cx="324000" cy="324000"/>
          </a:xfrm>
          <a:prstGeom prst="rect">
            <a:avLst/>
          </a:prstGeom>
          <a:noFill/>
          <a:ln>
            <a:noFill/>
          </a:ln>
        </p:spPr>
      </p:pic>
      <p:pic>
        <p:nvPicPr>
          <p:cNvPr id="200" name="Google Shape;200;p13"/>
          <p:cNvPicPr preferRelativeResize="0"/>
          <p:nvPr/>
        </p:nvPicPr>
        <p:blipFill rotWithShape="1">
          <a:blip r:embed="rId4">
            <a:alphaModFix/>
          </a:blip>
          <a:srcRect b="0" l="0" r="0" t="0"/>
          <a:stretch/>
        </p:blipFill>
        <p:spPr>
          <a:xfrm>
            <a:off x="501091" y="1091462"/>
            <a:ext cx="324000" cy="324000"/>
          </a:xfrm>
          <a:prstGeom prst="rect">
            <a:avLst/>
          </a:prstGeom>
          <a:noFill/>
          <a:ln>
            <a:noFill/>
          </a:ln>
        </p:spPr>
      </p:pic>
      <p:sp>
        <p:nvSpPr>
          <p:cNvPr id="201" name="Google Shape;201;p13"/>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4"/>
          <p:cNvSpPr/>
          <p:nvPr/>
        </p:nvSpPr>
        <p:spPr>
          <a:xfrm>
            <a:off x="315386" y="2840061"/>
            <a:ext cx="11509200" cy="3682697"/>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07" name="Google Shape;207;p14"/>
          <p:cNvSpPr/>
          <p:nvPr/>
        </p:nvSpPr>
        <p:spPr>
          <a:xfrm>
            <a:off x="315386" y="825190"/>
            <a:ext cx="11509200" cy="1747964"/>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08" name="Google Shape;208;p14"/>
          <p:cNvSpPr txBox="1"/>
          <p:nvPr/>
        </p:nvSpPr>
        <p:spPr>
          <a:xfrm>
            <a:off x="507374" y="1268310"/>
            <a:ext cx="11134498" cy="1304844"/>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с6.0</a:t>
            </a:r>
            <a:r>
              <a:rPr lang="ru-RU" sz="1200">
                <a:solidFill>
                  <a:schemeClr val="dk1"/>
                </a:solidFill>
                <a:latin typeface="Verdana"/>
                <a:ea typeface="Verdana"/>
                <a:cs typeface="Verdana"/>
                <a:sym typeface="Verdana"/>
              </a:rPr>
              <a:t>.Введение в разработку прототипа онлайн-платформы, реализующей технологию СоКрат&amp;Я (Сократия) - </a:t>
            </a:r>
            <a:r>
              <a:rPr lang="ru-RU" sz="1200" u="sng">
                <a:solidFill>
                  <a:schemeClr val="dk1"/>
                </a:solidFill>
                <a:latin typeface="Verdana"/>
                <a:ea typeface="Verdana"/>
                <a:cs typeface="Verdana"/>
                <a:sym typeface="Verdana"/>
                <a:hlinkClick r:id="rId3">
                  <a:extLst>
                    <a:ext uri="{A12FA001-AC4F-418D-AE19-62706E023703}">
                      <ahyp:hlinkClr val="tx"/>
                    </a:ext>
                  </a:extLst>
                </a:hlinkClick>
              </a:rPr>
              <a:t>https://docs.google.com/document/d/10VwmnbyX3ifwFhtrTvdJ5oy6ic9yYra-/edit</a:t>
            </a:r>
            <a:r>
              <a:rPr lang="ru-RU" sz="1200">
                <a:solidFill>
                  <a:schemeClr val="dk1"/>
                </a:solidFill>
                <a:latin typeface="Verdana"/>
                <a:ea typeface="Verdana"/>
                <a:cs typeface="Verdana"/>
                <a:sym typeface="Verdana"/>
              </a:rPr>
              <a:t> (по сути это и есть презентация в форме текста, и некоторые его разделы дублируются в данной презентации).</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 этом тексте собираются ссылки на все самые важные наработки по теме данной технологии по мере их выхода, за исключением тех, которые могут составить коммерческую тайну (черновые наброски для команды программистов, структура БД, весь фронтэнд, ТЗ и разнообразные алгоритмы и процедуры, коих также немало) или быть оформлены в интеллектуальную собственность как ноу хау и иного рода инновации. </a:t>
            </a:r>
            <a:endParaRPr/>
          </a:p>
        </p:txBody>
      </p:sp>
      <p:sp>
        <p:nvSpPr>
          <p:cNvPr id="209" name="Google Shape;209;p14"/>
          <p:cNvSpPr txBox="1"/>
          <p:nvPr/>
        </p:nvSpPr>
        <p:spPr>
          <a:xfrm>
            <a:off x="925851" y="910330"/>
            <a:ext cx="7843604"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6.0. Стартовый текст знакомства с технологией СоКратиЯ.</a:t>
            </a:r>
            <a:endParaRPr b="1" sz="1600">
              <a:solidFill>
                <a:schemeClr val="dk1"/>
              </a:solidFill>
              <a:latin typeface="Verdana"/>
              <a:ea typeface="Verdana"/>
              <a:cs typeface="Verdana"/>
              <a:sym typeface="Verdana"/>
            </a:endParaRPr>
          </a:p>
        </p:txBody>
      </p:sp>
      <p:sp>
        <p:nvSpPr>
          <p:cNvPr id="210" name="Google Shape;210;p14"/>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6. Информационный задел о проекте</a:t>
            </a:r>
            <a:endParaRPr/>
          </a:p>
        </p:txBody>
      </p:sp>
      <p:sp>
        <p:nvSpPr>
          <p:cNvPr id="211" name="Google Shape;211;p14"/>
          <p:cNvSpPr txBox="1"/>
          <p:nvPr/>
        </p:nvSpPr>
        <p:spPr>
          <a:xfrm>
            <a:off x="503327" y="3383033"/>
            <a:ext cx="11133317" cy="3151504"/>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Тексты</a:t>
            </a:r>
            <a:r>
              <a:rPr lang="ru-RU" sz="1200">
                <a:solidFill>
                  <a:schemeClr val="dk1"/>
                </a:solidFill>
                <a:latin typeface="Verdana"/>
                <a:ea typeface="Verdana"/>
                <a:cs typeface="Verdana"/>
                <a:sym typeface="Verdana"/>
              </a:rPr>
              <a:t> (в формате google документов) описаний технологии:</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с6.1.1.</a:t>
            </a:r>
            <a:r>
              <a:rPr lang="ru-RU" sz="1200">
                <a:solidFill>
                  <a:schemeClr val="dk1"/>
                </a:solidFill>
                <a:latin typeface="Verdana"/>
                <a:ea typeface="Verdana"/>
                <a:cs typeface="Verdana"/>
                <a:sym typeface="Verdana"/>
              </a:rPr>
              <a:t> популярно о том, </a:t>
            </a:r>
            <a:r>
              <a:rPr b="1" lang="ru-RU" sz="1200">
                <a:solidFill>
                  <a:schemeClr val="dk1"/>
                </a:solidFill>
                <a:latin typeface="Verdana"/>
                <a:ea typeface="Verdana"/>
                <a:cs typeface="Verdana"/>
                <a:sym typeface="Verdana"/>
              </a:rPr>
              <a:t>как достигаются эффекты </a:t>
            </a:r>
            <a:r>
              <a:rPr lang="ru-RU" sz="1200">
                <a:solidFill>
                  <a:schemeClr val="dk1"/>
                </a:solidFill>
                <a:latin typeface="Verdana"/>
                <a:ea typeface="Verdana"/>
                <a:cs typeface="Verdana"/>
                <a:sym typeface="Verdana"/>
              </a:rPr>
              <a:t>технологии СоКратиЯ, -</a:t>
            </a:r>
            <a:r>
              <a:rPr lang="ru-RU" sz="1200" u="sng">
                <a:solidFill>
                  <a:schemeClr val="dk1"/>
                </a:solidFill>
                <a:latin typeface="Verdana"/>
                <a:ea typeface="Verdana"/>
                <a:cs typeface="Verdana"/>
                <a:sym typeface="Verdana"/>
                <a:hlinkClick r:id="rId4">
                  <a:extLst>
                    <a:ext uri="{A12FA001-AC4F-418D-AE19-62706E023703}">
                      <ahyp:hlinkClr val="tx"/>
                    </a:ext>
                  </a:extLst>
                </a:hlinkClick>
              </a:rPr>
              <a:t> https://docs.google.com/document/d/1emgqoqvArWb4WJZik2WMa1XyQVOyIF7UeSWAbPIp8kM/edit?usp=sharing</a:t>
            </a:r>
            <a:r>
              <a:rPr lang="ru-RU" sz="1200">
                <a:solidFill>
                  <a:schemeClr val="dk1"/>
                </a:solidFill>
                <a:latin typeface="Verdana"/>
                <a:ea typeface="Verdana"/>
                <a:cs typeface="Verdana"/>
                <a:sym typeface="Verdana"/>
              </a:rPr>
              <a:t>,</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с6.1.2. краткое </a:t>
            </a:r>
            <a:r>
              <a:rPr lang="ru-RU" sz="1200">
                <a:solidFill>
                  <a:schemeClr val="dk1"/>
                </a:solidFill>
                <a:latin typeface="Verdana"/>
                <a:ea typeface="Verdana"/>
                <a:cs typeface="Verdana"/>
                <a:sym typeface="Verdana"/>
              </a:rPr>
              <a:t>в 5 страниц (для ленивых и не очень любознательных), -</a:t>
            </a:r>
            <a:r>
              <a:rPr lang="ru-RU" sz="1200" u="sng">
                <a:solidFill>
                  <a:schemeClr val="dk1"/>
                </a:solidFill>
                <a:latin typeface="Verdana"/>
                <a:ea typeface="Verdana"/>
                <a:cs typeface="Verdana"/>
                <a:sym typeface="Verdana"/>
                <a:hlinkClick r:id="rId5">
                  <a:extLst>
                    <a:ext uri="{A12FA001-AC4F-418D-AE19-62706E023703}">
                      <ahyp:hlinkClr val="tx"/>
                    </a:ext>
                  </a:extLst>
                </a:hlinkClick>
              </a:rPr>
              <a:t> https://docs.google.com/document/d/1wCBRxiP7la4F8sHSBClP7eNWbRXM1q_URqo8bfD8Sq8/edit?usp=sharing</a:t>
            </a:r>
            <a:r>
              <a:rPr lang="ru-RU" sz="1200">
                <a:solidFill>
                  <a:schemeClr val="dk1"/>
                </a:solidFill>
                <a:latin typeface="Verdana"/>
                <a:ea typeface="Verdana"/>
                <a:cs typeface="Verdana"/>
                <a:sym typeface="Verdana"/>
              </a:rPr>
              <a:t> ,</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с6.1.3. укороченное </a:t>
            </a:r>
            <a:r>
              <a:rPr lang="ru-RU" sz="1200">
                <a:solidFill>
                  <a:schemeClr val="dk1"/>
                </a:solidFill>
                <a:latin typeface="Verdana"/>
                <a:ea typeface="Verdana"/>
                <a:cs typeface="Verdana"/>
                <a:sym typeface="Verdana"/>
              </a:rPr>
              <a:t>в 30 страниц (для любознательных, но гуманитариев или не очень готовых разбираться в непростых тонкостях этой темы)</a:t>
            </a:r>
            <a:r>
              <a:rPr lang="ru-RU" sz="1200" u="sng">
                <a:solidFill>
                  <a:schemeClr val="dk1"/>
                </a:solidFill>
                <a:latin typeface="Verdana"/>
                <a:ea typeface="Verdana"/>
                <a:cs typeface="Verdana"/>
                <a:sym typeface="Verdana"/>
                <a:hlinkClick r:id="rId6">
                  <a:extLst>
                    <a:ext uri="{A12FA001-AC4F-418D-AE19-62706E023703}">
                      <ahyp:hlinkClr val="tx"/>
                    </a:ext>
                  </a:extLst>
                </a:hlinkClick>
              </a:rPr>
              <a:t> https://docs.google.com/document/d/1helIsWApC9O4wgBIL3yld3-cYQDqZv2LTWnZukdCKPs/edit#heading=h.dnbk1dsun6v</a:t>
            </a:r>
            <a:r>
              <a:rPr lang="ru-RU" sz="1200">
                <a:solidFill>
                  <a:schemeClr val="dk1"/>
                </a:solidFill>
                <a:latin typeface="Verdana"/>
                <a:ea typeface="Verdana"/>
                <a:cs typeface="Verdana"/>
                <a:sym typeface="Verdana"/>
              </a:rPr>
              <a:t>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 с6.1.4.</a:t>
            </a:r>
            <a:r>
              <a:rPr lang="ru-RU" sz="1200">
                <a:solidFill>
                  <a:schemeClr val="dk1"/>
                </a:solidFill>
                <a:latin typeface="Verdana"/>
                <a:ea typeface="Verdana"/>
                <a:cs typeface="Verdana"/>
                <a:sym typeface="Verdana"/>
              </a:rPr>
              <a:t> </a:t>
            </a:r>
            <a:r>
              <a:rPr b="1" lang="ru-RU" sz="1200">
                <a:solidFill>
                  <a:schemeClr val="dk1"/>
                </a:solidFill>
                <a:latin typeface="Verdana"/>
                <a:ea typeface="Verdana"/>
                <a:cs typeface="Verdana"/>
                <a:sym typeface="Verdana"/>
              </a:rPr>
              <a:t>полное </a:t>
            </a:r>
            <a:r>
              <a:rPr lang="ru-RU" sz="1200">
                <a:solidFill>
                  <a:schemeClr val="dk1"/>
                </a:solidFill>
                <a:latin typeface="Verdana"/>
                <a:ea typeface="Verdana"/>
                <a:cs typeface="Verdana"/>
                <a:sym typeface="Verdana"/>
              </a:rPr>
              <a:t>в 70 страниц (включая ответы на наиболее интересные ранее заданные мне вопросы) плюс объемный </a:t>
            </a:r>
            <a:r>
              <a:rPr b="1" lang="ru-RU" sz="1200">
                <a:solidFill>
                  <a:schemeClr val="dk1"/>
                </a:solidFill>
                <a:latin typeface="Verdana"/>
                <a:ea typeface="Verdana"/>
                <a:cs typeface="Verdana"/>
                <a:sym typeface="Verdana"/>
              </a:rPr>
              <a:t>макет </a:t>
            </a:r>
            <a:r>
              <a:rPr lang="ru-RU" sz="1200">
                <a:solidFill>
                  <a:schemeClr val="dk1"/>
                </a:solidFill>
                <a:latin typeface="Verdana"/>
                <a:ea typeface="Verdana"/>
                <a:cs typeface="Verdana"/>
                <a:sym typeface="Verdana"/>
              </a:rPr>
              <a:t>одного из ключевых элементов технологии в формате эл.таблицы на нескольких страницах</a:t>
            </a:r>
            <a:endParaRPr/>
          </a:p>
          <a:p>
            <a:pPr indent="0" lvl="0" marL="0" marR="0" rtl="0" algn="l">
              <a:spcBef>
                <a:spcPts val="0"/>
              </a:spcBef>
              <a:spcAft>
                <a:spcPts val="0"/>
              </a:spcAft>
              <a:buNone/>
            </a:pPr>
            <a:r>
              <a:rPr lang="ru-RU" sz="1200" u="sng">
                <a:solidFill>
                  <a:schemeClr val="dk1"/>
                </a:solidFill>
                <a:latin typeface="Verdana"/>
                <a:ea typeface="Verdana"/>
                <a:cs typeface="Verdana"/>
                <a:sym typeface="Verdana"/>
                <a:hlinkClick r:id="rId7">
                  <a:extLst>
                    <a:ext uri="{A12FA001-AC4F-418D-AE19-62706E023703}">
                      <ahyp:hlinkClr val="tx"/>
                    </a:ext>
                  </a:extLst>
                </a:hlinkClick>
              </a:rPr>
              <a:t>https://docs.google.com/document/d/1Bo9acMZjtCcKFhnYMyLckyFxBiYxtjxBAGGRVC7sVdc/edit#heading=h.o5g1xi55x1f4</a:t>
            </a:r>
            <a:endParaRPr sz="1200" u="sng">
              <a:solidFill>
                <a:schemeClr val="dk1"/>
              </a:solidFill>
              <a:latin typeface="Verdana"/>
              <a:ea typeface="Verdana"/>
              <a:cs typeface="Verdana"/>
              <a:sym typeface="Verdana"/>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u="sng">
                <a:solidFill>
                  <a:schemeClr val="dk1"/>
                </a:solidFill>
                <a:latin typeface="Verdana"/>
                <a:ea typeface="Verdana"/>
                <a:cs typeface="Verdana"/>
                <a:sym typeface="Verdana"/>
              </a:rPr>
              <a:t>А также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 с6.1.5.</a:t>
            </a:r>
            <a:r>
              <a:rPr lang="ru-RU" sz="1200">
                <a:solidFill>
                  <a:schemeClr val="dk1"/>
                </a:solidFill>
                <a:latin typeface="Verdana"/>
                <a:ea typeface="Verdana"/>
                <a:cs typeface="Verdana"/>
                <a:sym typeface="Verdana"/>
              </a:rPr>
              <a:t> полезное для понимания проекта (с акцентом на инновационность) письмо “Запрос И.Л.Викентьеву” -   </a:t>
            </a:r>
            <a:r>
              <a:rPr lang="ru-RU" sz="1200" u="sng">
                <a:solidFill>
                  <a:schemeClr val="dk1"/>
                </a:solidFill>
                <a:latin typeface="Verdana"/>
                <a:ea typeface="Verdana"/>
                <a:cs typeface="Verdana"/>
                <a:sym typeface="Verdana"/>
                <a:hlinkClick r:id="rId8">
                  <a:extLst>
                    <a:ext uri="{A12FA001-AC4F-418D-AE19-62706E023703}">
                      <ahyp:hlinkClr val="tx"/>
                    </a:ext>
                  </a:extLst>
                </a:hlinkClick>
              </a:rPr>
              <a:t> https://docs.google.com/document/d/1iFlBXrm3ZRVAI2oHbuB-M3DnKSVrz1FYc5MWK2M69Zs/edit#heading=h.ps9hr19eu8so</a:t>
            </a:r>
            <a:r>
              <a:rPr lang="ru-RU" sz="1200">
                <a:solidFill>
                  <a:schemeClr val="dk1"/>
                </a:solidFill>
                <a:latin typeface="Verdana"/>
                <a:ea typeface="Verdana"/>
                <a:cs typeface="Verdana"/>
                <a:sym typeface="Verdana"/>
              </a:rPr>
              <a:t> .</a:t>
            </a:r>
            <a:endParaRPr/>
          </a:p>
        </p:txBody>
      </p:sp>
      <p:pic>
        <p:nvPicPr>
          <p:cNvPr id="212" name="Google Shape;212;p14"/>
          <p:cNvPicPr preferRelativeResize="0"/>
          <p:nvPr/>
        </p:nvPicPr>
        <p:blipFill rotWithShape="1">
          <a:blip r:embed="rId9">
            <a:alphaModFix/>
          </a:blip>
          <a:srcRect b="0" l="0" r="0" t="0"/>
          <a:stretch/>
        </p:blipFill>
        <p:spPr>
          <a:xfrm>
            <a:off x="433368" y="872310"/>
            <a:ext cx="396000" cy="396000"/>
          </a:xfrm>
          <a:prstGeom prst="rect">
            <a:avLst/>
          </a:prstGeom>
          <a:noFill/>
          <a:ln>
            <a:noFill/>
          </a:ln>
        </p:spPr>
      </p:pic>
      <p:sp>
        <p:nvSpPr>
          <p:cNvPr id="213" name="Google Shape;213;p14"/>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
        <p:nvSpPr>
          <p:cNvPr id="214" name="Google Shape;214;p14"/>
          <p:cNvSpPr txBox="1"/>
          <p:nvPr/>
        </p:nvSpPr>
        <p:spPr>
          <a:xfrm>
            <a:off x="940724" y="2987853"/>
            <a:ext cx="6155173"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6.1. Научно-публицистический задел.</a:t>
            </a:r>
            <a:endParaRPr b="1" sz="1600">
              <a:solidFill>
                <a:schemeClr val="dk1"/>
              </a:solidFill>
              <a:latin typeface="Verdana"/>
              <a:ea typeface="Verdana"/>
              <a:cs typeface="Verdana"/>
              <a:sym typeface="Verdana"/>
            </a:endParaRPr>
          </a:p>
        </p:txBody>
      </p:sp>
      <p:pic>
        <p:nvPicPr>
          <p:cNvPr id="215" name="Google Shape;215;p14"/>
          <p:cNvPicPr preferRelativeResize="0"/>
          <p:nvPr/>
        </p:nvPicPr>
        <p:blipFill rotWithShape="1">
          <a:blip r:embed="rId10">
            <a:alphaModFix/>
          </a:blip>
          <a:srcRect b="0" l="0" r="0" t="0"/>
          <a:stretch/>
        </p:blipFill>
        <p:spPr>
          <a:xfrm>
            <a:off x="433368" y="2955527"/>
            <a:ext cx="396000" cy="396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5"/>
          <p:cNvSpPr/>
          <p:nvPr/>
        </p:nvSpPr>
        <p:spPr>
          <a:xfrm>
            <a:off x="315386" y="2943922"/>
            <a:ext cx="11509200" cy="3479180"/>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21" name="Google Shape;221;p15"/>
          <p:cNvSpPr/>
          <p:nvPr/>
        </p:nvSpPr>
        <p:spPr>
          <a:xfrm>
            <a:off x="315386" y="869795"/>
            <a:ext cx="11509200" cy="1839951"/>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22" name="Google Shape;222;p15"/>
          <p:cNvSpPr txBox="1"/>
          <p:nvPr/>
        </p:nvSpPr>
        <p:spPr>
          <a:xfrm>
            <a:off x="508556" y="1306680"/>
            <a:ext cx="11122166" cy="1304844"/>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с6.2.1. Плейлист </a:t>
            </a:r>
            <a:r>
              <a:rPr lang="ru-RU" sz="1200">
                <a:solidFill>
                  <a:schemeClr val="dk1"/>
                </a:solidFill>
                <a:latin typeface="Verdana"/>
                <a:ea typeface="Verdana"/>
                <a:cs typeface="Verdana"/>
                <a:sym typeface="Verdana"/>
              </a:rPr>
              <a:t>в </a:t>
            </a:r>
            <a:r>
              <a:rPr b="1" lang="ru-RU" sz="1200">
                <a:solidFill>
                  <a:schemeClr val="dk1"/>
                </a:solidFill>
                <a:latin typeface="Verdana"/>
                <a:ea typeface="Verdana"/>
                <a:cs typeface="Verdana"/>
                <a:sym typeface="Verdana"/>
              </a:rPr>
              <a:t>youtube</a:t>
            </a:r>
            <a:r>
              <a:rPr lang="ru-RU" sz="1200">
                <a:solidFill>
                  <a:schemeClr val="dk1"/>
                </a:solidFill>
                <a:latin typeface="Verdana"/>
                <a:ea typeface="Verdana"/>
                <a:cs typeface="Verdana"/>
                <a:sym typeface="Verdana"/>
              </a:rPr>
              <a:t>, в него собираются все те видео, в которых я когда либо рассказывал о данной технологии и сопутствующих ей (пограничных с ней) темах -</a:t>
            </a:r>
            <a:r>
              <a:rPr lang="ru-RU" sz="1200" u="sng">
                <a:solidFill>
                  <a:schemeClr val="dk1"/>
                </a:solidFill>
                <a:latin typeface="Verdana"/>
                <a:ea typeface="Verdana"/>
                <a:cs typeface="Verdana"/>
                <a:sym typeface="Verdana"/>
                <a:hlinkClick r:id="rId3">
                  <a:extLst>
                    <a:ext uri="{A12FA001-AC4F-418D-AE19-62706E023703}">
                      <ahyp:hlinkClr val="tx"/>
                    </a:ext>
                  </a:extLst>
                </a:hlinkClick>
              </a:rPr>
              <a:t> https://www.youtube.com/playlist?list=PLZ0AvUthZJZBOmwNtdYqe7KsGjBE4zyen</a:t>
            </a:r>
            <a:r>
              <a:rPr lang="ru-RU" sz="1200">
                <a:solidFill>
                  <a:schemeClr val="dk1"/>
                </a:solidFill>
                <a:latin typeface="Verdana"/>
                <a:ea typeface="Verdana"/>
                <a:cs typeface="Verdana"/>
                <a:sym typeface="Verdana"/>
              </a:rPr>
              <a:t>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Отдельно ссылка на видео, в котором рассказывается о некоторых </a:t>
            </a:r>
            <a:r>
              <a:rPr b="1" lang="ru-RU" sz="1200">
                <a:solidFill>
                  <a:schemeClr val="dk1"/>
                </a:solidFill>
                <a:latin typeface="Verdana"/>
                <a:ea typeface="Verdana"/>
                <a:cs typeface="Verdana"/>
                <a:sym typeface="Verdana"/>
              </a:rPr>
              <a:t>непростых философских проблемах</a:t>
            </a:r>
            <a:r>
              <a:rPr lang="ru-RU" sz="1200">
                <a:solidFill>
                  <a:schemeClr val="dk1"/>
                </a:solidFill>
                <a:latin typeface="Verdana"/>
                <a:ea typeface="Verdana"/>
                <a:cs typeface="Verdana"/>
                <a:sym typeface="Verdana"/>
              </a:rPr>
              <a:t>, с которыми желательно как-то определиться в технологии, -</a:t>
            </a:r>
            <a:r>
              <a:rPr lang="ru-RU" sz="1200" u="sng">
                <a:solidFill>
                  <a:schemeClr val="dk1"/>
                </a:solidFill>
                <a:latin typeface="Verdana"/>
                <a:ea typeface="Verdana"/>
                <a:cs typeface="Verdana"/>
                <a:sym typeface="Verdana"/>
                <a:hlinkClick r:id="rId4">
                  <a:extLst>
                    <a:ext uri="{A12FA001-AC4F-418D-AE19-62706E023703}">
                      <ahyp:hlinkClr val="tx"/>
                    </a:ext>
                  </a:extLst>
                </a:hlinkClick>
              </a:rPr>
              <a:t> https://www.youtube.com/watch?v=7Eot4Kxaxvk&amp;list=PLZ0AvUthZJZBOmwNtdYqe7KsGjBE4zyen&amp;index=11&amp;t=2s</a:t>
            </a:r>
            <a:r>
              <a:rPr lang="ru-RU" sz="1200">
                <a:solidFill>
                  <a:schemeClr val="dk1"/>
                </a:solidFill>
                <a:latin typeface="Verdana"/>
                <a:ea typeface="Verdana"/>
                <a:cs typeface="Verdana"/>
                <a:sym typeface="Verdana"/>
              </a:rPr>
              <a:t>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с6.2.2. Архив </a:t>
            </a:r>
            <a:r>
              <a:rPr lang="ru-RU" sz="1200">
                <a:solidFill>
                  <a:schemeClr val="dk1"/>
                </a:solidFill>
                <a:latin typeface="Verdana"/>
                <a:ea typeface="Verdana"/>
                <a:cs typeface="Verdana"/>
                <a:sym typeface="Verdana"/>
              </a:rPr>
              <a:t>наиболее ценного по данной теме и иным моим проектам (почти 2 десятка видео и не меньшее число ссылок на тексты) в формате канала в </a:t>
            </a:r>
            <a:r>
              <a:rPr b="1" lang="ru-RU" sz="1200">
                <a:solidFill>
                  <a:schemeClr val="dk1"/>
                </a:solidFill>
                <a:latin typeface="Verdana"/>
                <a:ea typeface="Verdana"/>
                <a:cs typeface="Verdana"/>
                <a:sym typeface="Verdana"/>
              </a:rPr>
              <a:t>Телеграм</a:t>
            </a:r>
            <a:r>
              <a:rPr lang="ru-RU" sz="1200">
                <a:solidFill>
                  <a:schemeClr val="dk1"/>
                </a:solidFill>
                <a:latin typeface="Verdana"/>
                <a:ea typeface="Verdana"/>
                <a:cs typeface="Verdana"/>
                <a:sym typeface="Verdana"/>
              </a:rPr>
              <a:t> -</a:t>
            </a:r>
            <a:r>
              <a:rPr lang="ru-RU" sz="1200" u="sng">
                <a:solidFill>
                  <a:schemeClr val="dk1"/>
                </a:solidFill>
                <a:latin typeface="Verdana"/>
                <a:ea typeface="Verdana"/>
                <a:cs typeface="Verdana"/>
                <a:sym typeface="Verdana"/>
                <a:hlinkClick r:id="rId5">
                  <a:extLst>
                    <a:ext uri="{A12FA001-AC4F-418D-AE19-62706E023703}">
                      <ahyp:hlinkClr val="tx"/>
                    </a:ext>
                  </a:extLst>
                </a:hlinkClick>
              </a:rPr>
              <a:t> https://t.me/socratiya</a:t>
            </a:r>
            <a:r>
              <a:rPr lang="ru-RU" sz="1200">
                <a:solidFill>
                  <a:schemeClr val="dk1"/>
                </a:solidFill>
                <a:latin typeface="Verdana"/>
                <a:ea typeface="Verdana"/>
                <a:cs typeface="Verdana"/>
                <a:sym typeface="Verdana"/>
              </a:rPr>
              <a:t> .</a:t>
            </a:r>
            <a:endParaRPr/>
          </a:p>
        </p:txBody>
      </p:sp>
      <p:sp>
        <p:nvSpPr>
          <p:cNvPr id="223" name="Google Shape;223;p15"/>
          <p:cNvSpPr txBox="1"/>
          <p:nvPr/>
        </p:nvSpPr>
        <p:spPr>
          <a:xfrm>
            <a:off x="903374" y="942339"/>
            <a:ext cx="6384648" cy="285591"/>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6.2. Медийный задел.</a:t>
            </a:r>
            <a:endParaRPr b="1" sz="1600">
              <a:solidFill>
                <a:schemeClr val="dk1"/>
              </a:solidFill>
              <a:latin typeface="Verdana"/>
              <a:ea typeface="Verdana"/>
              <a:cs typeface="Verdana"/>
              <a:sym typeface="Verdana"/>
            </a:endParaRPr>
          </a:p>
        </p:txBody>
      </p:sp>
      <p:sp>
        <p:nvSpPr>
          <p:cNvPr id="224" name="Google Shape;224;p15"/>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6. Информационный задел о проекте</a:t>
            </a:r>
            <a:endParaRPr/>
          </a:p>
        </p:txBody>
      </p:sp>
      <p:sp>
        <p:nvSpPr>
          <p:cNvPr id="225" name="Google Shape;225;p15"/>
          <p:cNvSpPr txBox="1"/>
          <p:nvPr/>
        </p:nvSpPr>
        <p:spPr>
          <a:xfrm>
            <a:off x="476942" y="3406056"/>
            <a:ext cx="11122166" cy="2966838"/>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с6.3.1.</a:t>
            </a:r>
            <a:r>
              <a:rPr lang="ru-RU" sz="1200">
                <a:solidFill>
                  <a:schemeClr val="dk1"/>
                </a:solidFill>
                <a:latin typeface="Verdana"/>
                <a:ea typeface="Verdana"/>
                <a:cs typeface="Verdana"/>
                <a:sym typeface="Verdana"/>
              </a:rPr>
              <a:t> Заявка на конкурс концепций общества будущего (2-й этап), в центре которого данная технология и соответствующая парадигма, и глава “V. Ключевое содержимое заявки на грант проекта частичной реализации данной технологии” (13 стр из 36) которой посвящена именно данной технологии (ее отдельной компоненте) </a:t>
            </a:r>
            <a:r>
              <a:rPr lang="ru-RU" sz="1200" u="sng">
                <a:solidFill>
                  <a:schemeClr val="dk1"/>
                </a:solidFill>
                <a:latin typeface="Verdana"/>
                <a:ea typeface="Verdana"/>
                <a:cs typeface="Verdana"/>
                <a:sym typeface="Verdana"/>
                <a:hlinkClick r:id="rId6">
                  <a:extLst>
                    <a:ext uri="{A12FA001-AC4F-418D-AE19-62706E023703}">
                      <ahyp:hlinkClr val="tx"/>
                    </a:ext>
                  </a:extLst>
                </a:hlinkClick>
              </a:rPr>
              <a:t>–  https://docs.google.com/document/d/18qkV36xe86PlxiFjAkdhlgLHMCoKgi2v/edit</a:t>
            </a:r>
            <a:r>
              <a:rPr lang="ru-RU" sz="1200">
                <a:solidFill>
                  <a:schemeClr val="dk1"/>
                </a:solidFill>
                <a:latin typeface="Verdana"/>
                <a:ea typeface="Verdana"/>
                <a:cs typeface="Verdana"/>
                <a:sym typeface="Verdana"/>
              </a:rPr>
              <a:t> . </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с6.3.2.</a:t>
            </a:r>
            <a:r>
              <a:rPr lang="ru-RU" sz="1200">
                <a:solidFill>
                  <a:schemeClr val="dk1"/>
                </a:solidFill>
                <a:latin typeface="Verdana"/>
                <a:ea typeface="Verdana"/>
                <a:cs typeface="Verdana"/>
                <a:sym typeface="Verdana"/>
              </a:rPr>
              <a:t> Заявка на грант в Фонд содействия инновациям на НИОКР в 2022г. (26 страниц, содержательная часть выделена желтым маркером) -</a:t>
            </a:r>
            <a:r>
              <a:rPr lang="ru-RU" sz="1200" u="sng">
                <a:solidFill>
                  <a:schemeClr val="dk1"/>
                </a:solidFill>
                <a:latin typeface="Verdana"/>
                <a:ea typeface="Verdana"/>
                <a:cs typeface="Verdana"/>
                <a:sym typeface="Verdana"/>
                <a:hlinkClick r:id="rId7">
                  <a:extLst>
                    <a:ext uri="{A12FA001-AC4F-418D-AE19-62706E023703}">
                      <ahyp:hlinkClr val="tx"/>
                    </a:ext>
                  </a:extLst>
                </a:hlinkClick>
              </a:rPr>
              <a:t> https://docs.google.com/document/d/17szTJwitcp0dj7t6jCSgb5fyZaRIjdXE/edit#heading=h.w70zdxgivo8k</a:t>
            </a:r>
            <a:r>
              <a:rPr lang="ru-RU" sz="1200">
                <a:solidFill>
                  <a:schemeClr val="dk1"/>
                </a:solidFill>
                <a:latin typeface="Verdana"/>
                <a:ea typeface="Verdana"/>
                <a:cs typeface="Verdana"/>
                <a:sym typeface="Verdana"/>
              </a:rPr>
              <a:t>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с6.3.3.</a:t>
            </a:r>
            <a:r>
              <a:rPr lang="ru-RU" sz="1200">
                <a:solidFill>
                  <a:schemeClr val="dk1"/>
                </a:solidFill>
                <a:latin typeface="Verdana"/>
                <a:ea typeface="Verdana"/>
                <a:cs typeface="Verdana"/>
                <a:sym typeface="Verdana"/>
              </a:rPr>
              <a:t> Инициативы, среди которых 2 первые по данной теме, на конкурс “Сильные идеи для нового времени” -</a:t>
            </a:r>
            <a:r>
              <a:rPr lang="ru-RU" sz="1200" u="sng">
                <a:solidFill>
                  <a:schemeClr val="dk1"/>
                </a:solidFill>
                <a:latin typeface="Verdana"/>
                <a:ea typeface="Verdana"/>
                <a:cs typeface="Verdana"/>
                <a:sym typeface="Verdana"/>
                <a:hlinkClick r:id="rId8">
                  <a:extLst>
                    <a:ext uri="{A12FA001-AC4F-418D-AE19-62706E023703}">
                      <ahyp:hlinkClr val="tx"/>
                    </a:ext>
                  </a:extLst>
                </a:hlinkClick>
              </a:rPr>
              <a:t> https://docs.google.com/document/d/1D1Vx8VpkE2-fVgOZVBgI8gKr6Q2wCbK9AmnfdmQUNac/edit#heading=h.d4i5bkmmw22j</a:t>
            </a:r>
            <a:r>
              <a:rPr lang="ru-RU" sz="1200">
                <a:solidFill>
                  <a:schemeClr val="dk1"/>
                </a:solidFill>
                <a:latin typeface="Verdana"/>
                <a:ea typeface="Verdana"/>
                <a:cs typeface="Verdana"/>
                <a:sym typeface="Verdana"/>
              </a:rPr>
              <a:t>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с6.3.5. Конкурентный анализ</a:t>
            </a:r>
            <a:r>
              <a:rPr lang="ru-RU" sz="1200">
                <a:solidFill>
                  <a:schemeClr val="dk1"/>
                </a:solidFill>
                <a:latin typeface="Verdana"/>
                <a:ea typeface="Verdana"/>
                <a:cs typeface="Verdana"/>
                <a:sym typeface="Verdana"/>
              </a:rPr>
              <a:t> в формате эл.таблицы -</a:t>
            </a:r>
            <a:r>
              <a:rPr lang="ru-RU" sz="1200" u="sng">
                <a:solidFill>
                  <a:schemeClr val="dk1"/>
                </a:solidFill>
                <a:latin typeface="Verdana"/>
                <a:ea typeface="Verdana"/>
                <a:cs typeface="Verdana"/>
                <a:sym typeface="Verdana"/>
                <a:hlinkClick r:id="rId9">
                  <a:extLst>
                    <a:ext uri="{A12FA001-AC4F-418D-AE19-62706E023703}">
                      <ahyp:hlinkClr val="tx"/>
                    </a:ext>
                  </a:extLst>
                </a:hlinkClick>
              </a:rPr>
              <a:t> https://docs.google.com/spreadsheets/d/1DYtyQBKXNuzAfjCu2xlEruxFW9p-_DG4/edit#gid=1625229144</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с6.3.6. Беседы с нейросетями</a:t>
            </a:r>
            <a:r>
              <a:rPr lang="ru-RU" sz="1200">
                <a:solidFill>
                  <a:schemeClr val="dk1"/>
                </a:solidFill>
                <a:latin typeface="Verdana"/>
                <a:ea typeface="Verdana"/>
                <a:cs typeface="Verdana"/>
                <a:sym typeface="Verdana"/>
              </a:rPr>
              <a:t> (уже сильно объемные, но не завершенные):</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1. О потенциальных конкурентах для технологии СоКратиЯ. </a:t>
            </a:r>
            <a:endParaRPr/>
          </a:p>
          <a:p>
            <a:pPr indent="0" lvl="0" marL="0" marR="0" rtl="0" algn="l">
              <a:spcBef>
                <a:spcPts val="0"/>
              </a:spcBef>
              <a:spcAft>
                <a:spcPts val="0"/>
              </a:spcAft>
              <a:buNone/>
            </a:pPr>
            <a:r>
              <a:rPr lang="ru-RU" sz="1200" u="sng">
                <a:solidFill>
                  <a:schemeClr val="dk1"/>
                </a:solidFill>
                <a:latin typeface="Verdana"/>
                <a:ea typeface="Verdana"/>
                <a:cs typeface="Verdana"/>
                <a:sym typeface="Verdana"/>
                <a:hlinkClick r:id="rId10">
                  <a:extLst>
                    <a:ext uri="{A12FA001-AC4F-418D-AE19-62706E023703}">
                      <ahyp:hlinkClr val="tx"/>
                    </a:ext>
                  </a:extLst>
                </a:hlinkClick>
              </a:rPr>
              <a:t>https://docs.google.com/document/d/1LIKOi2LXWOvfFDHWjm5vwaa43IPmMPH0MuQY_C4_F-M/edit</a:t>
            </a:r>
            <a:r>
              <a:rPr lang="ru-RU" sz="1200">
                <a:solidFill>
                  <a:schemeClr val="dk1"/>
                </a:solidFill>
                <a:latin typeface="Verdana"/>
                <a:ea typeface="Verdana"/>
                <a:cs typeface="Verdana"/>
                <a:sym typeface="Verdana"/>
              </a:rPr>
              <a:t>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2. Об алгоритмах социального выбора как альтернативы технологии СоКратиЯ.</a:t>
            </a:r>
            <a:endParaRPr/>
          </a:p>
          <a:p>
            <a:pPr indent="0" lvl="0" marL="0" marR="0" rtl="0" algn="l">
              <a:spcBef>
                <a:spcPts val="0"/>
              </a:spcBef>
              <a:spcAft>
                <a:spcPts val="0"/>
              </a:spcAft>
              <a:buNone/>
            </a:pPr>
            <a:r>
              <a:rPr lang="ru-RU" sz="1200" u="sng">
                <a:solidFill>
                  <a:schemeClr val="dk1"/>
                </a:solidFill>
                <a:latin typeface="Verdana"/>
                <a:ea typeface="Verdana"/>
                <a:cs typeface="Verdana"/>
                <a:sym typeface="Verdana"/>
                <a:hlinkClick r:id="rId11">
                  <a:extLst>
                    <a:ext uri="{A12FA001-AC4F-418D-AE19-62706E023703}">
                      <ahyp:hlinkClr val="tx"/>
                    </a:ext>
                  </a:extLst>
                </a:hlinkClick>
              </a:rPr>
              <a:t>https://docs.google.com/document/d/1Xf1S2heGYtRkwPKAH15gHuSxCflvggB6Hu-qzvC5VAs/edit#heading=h.ixak1df5jv8dt</a:t>
            </a:r>
            <a:endParaRPr sz="1200">
              <a:solidFill>
                <a:schemeClr val="dk1"/>
              </a:solidFill>
              <a:latin typeface="Verdana"/>
              <a:ea typeface="Verdana"/>
              <a:cs typeface="Verdana"/>
              <a:sym typeface="Verdana"/>
            </a:endParaRPr>
          </a:p>
        </p:txBody>
      </p:sp>
      <p:pic>
        <p:nvPicPr>
          <p:cNvPr id="226" name="Google Shape;226;p15"/>
          <p:cNvPicPr preferRelativeResize="0"/>
          <p:nvPr/>
        </p:nvPicPr>
        <p:blipFill rotWithShape="1">
          <a:blip r:embed="rId12">
            <a:alphaModFix/>
          </a:blip>
          <a:srcRect b="0" l="0" r="0" t="0"/>
          <a:stretch/>
        </p:blipFill>
        <p:spPr>
          <a:xfrm>
            <a:off x="494993" y="892274"/>
            <a:ext cx="396000" cy="396000"/>
          </a:xfrm>
          <a:prstGeom prst="rect">
            <a:avLst/>
          </a:prstGeom>
          <a:noFill/>
          <a:ln>
            <a:noFill/>
          </a:ln>
        </p:spPr>
      </p:pic>
      <p:sp>
        <p:nvSpPr>
          <p:cNvPr id="227" name="Google Shape;227;p15"/>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
        <p:nvSpPr>
          <p:cNvPr id="228" name="Google Shape;228;p15"/>
          <p:cNvSpPr txBox="1"/>
          <p:nvPr/>
        </p:nvSpPr>
        <p:spPr>
          <a:xfrm>
            <a:off x="1148701" y="2981424"/>
            <a:ext cx="8262754"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6.3. Заявки на конкурсы, включая грантовые.</a:t>
            </a:r>
            <a:endParaRPr b="1" sz="1600">
              <a:solidFill>
                <a:schemeClr val="dk1"/>
              </a:solidFill>
              <a:latin typeface="Verdana"/>
              <a:ea typeface="Verdana"/>
              <a:cs typeface="Verdana"/>
              <a:sym typeface="Verdana"/>
            </a:endParaRPr>
          </a:p>
        </p:txBody>
      </p:sp>
      <p:pic>
        <p:nvPicPr>
          <p:cNvPr id="229" name="Google Shape;229;p15"/>
          <p:cNvPicPr preferRelativeResize="0"/>
          <p:nvPr/>
        </p:nvPicPr>
        <p:blipFill rotWithShape="1">
          <a:blip r:embed="rId13">
            <a:alphaModFix/>
          </a:blip>
          <a:srcRect b="0" l="0" r="0" t="0"/>
          <a:stretch/>
        </p:blipFill>
        <p:spPr>
          <a:xfrm>
            <a:off x="620581" y="3010056"/>
            <a:ext cx="396000" cy="396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6"/>
          <p:cNvSpPr/>
          <p:nvPr/>
        </p:nvSpPr>
        <p:spPr>
          <a:xfrm>
            <a:off x="3928841" y="1015214"/>
            <a:ext cx="7902284" cy="5401459"/>
          </a:xfrm>
          <a:prstGeom prst="roundRect">
            <a:avLst>
              <a:gd fmla="val 3651" name="adj"/>
            </a:avLst>
          </a:prstGeom>
          <a:solidFill>
            <a:schemeClr val="lt1">
              <a:alpha val="60000"/>
            </a:schemeClr>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35" name="Google Shape;235;p16"/>
          <p:cNvSpPr/>
          <p:nvPr/>
        </p:nvSpPr>
        <p:spPr>
          <a:xfrm>
            <a:off x="346074" y="1015215"/>
            <a:ext cx="3289224" cy="5401459"/>
          </a:xfrm>
          <a:prstGeom prst="roundRect">
            <a:avLst>
              <a:gd fmla="val 4080" name="adj"/>
            </a:avLst>
          </a:prstGeom>
          <a:solidFill>
            <a:schemeClr val="lt1">
              <a:alpha val="60000"/>
            </a:schemeClr>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36" name="Google Shape;236;p16"/>
          <p:cNvSpPr txBox="1"/>
          <p:nvPr/>
        </p:nvSpPr>
        <p:spPr>
          <a:xfrm>
            <a:off x="644622" y="2017480"/>
            <a:ext cx="2814506" cy="3828612"/>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rPr lang="ru-RU" sz="1200">
                <a:solidFill>
                  <a:schemeClr val="dk1"/>
                </a:solidFill>
                <a:latin typeface="Verdana"/>
                <a:ea typeface="Verdana"/>
                <a:cs typeface="Verdana"/>
                <a:sym typeface="Verdana"/>
              </a:rPr>
              <a:t>  Интеллектуальная собственность на технологию в целом и на отдельные ее компоненты пока не оформлялась и потому не защищена.</a:t>
            </a:r>
            <a:endParaRPr/>
          </a:p>
          <a:p>
            <a:pPr indent="0" lvl="0" marL="13970" marR="0" rtl="0" algn="l">
              <a:spcBef>
                <a:spcPts val="1200"/>
              </a:spcBef>
              <a:spcAft>
                <a:spcPts val="0"/>
              </a:spcAft>
              <a:buNone/>
            </a:pPr>
            <a:r>
              <a:rPr lang="ru-RU" sz="1200">
                <a:solidFill>
                  <a:schemeClr val="dk1"/>
                </a:solidFill>
                <a:latin typeface="Verdana"/>
                <a:ea typeface="Verdana"/>
                <a:cs typeface="Verdana"/>
                <a:sym typeface="Verdana"/>
              </a:rPr>
              <a:t>  Кстати, интеллектуальную собственность намерен оформлять лишь затем, чтобы этого не сделал кто-то иной и не закрыл для остальных ее использование, ибо мое намерение придать технологии</a:t>
            </a:r>
            <a:r>
              <a:rPr b="1" lang="ru-RU" sz="1200">
                <a:solidFill>
                  <a:schemeClr val="dk1"/>
                </a:solidFill>
                <a:latin typeface="Verdana"/>
                <a:ea typeface="Verdana"/>
                <a:cs typeface="Verdana"/>
                <a:sym typeface="Verdana"/>
              </a:rPr>
              <a:t> статус свободного использования</a:t>
            </a:r>
            <a:r>
              <a:rPr lang="ru-RU" sz="1200">
                <a:solidFill>
                  <a:schemeClr val="dk1"/>
                </a:solidFill>
                <a:latin typeface="Verdana"/>
                <a:ea typeface="Verdana"/>
                <a:cs typeface="Verdana"/>
                <a:sym typeface="Verdana"/>
              </a:rPr>
              <a:t> неизменно практически с того момента, как я осознал, что “пазл сложился” и мною придумано нечто очень полезное для человечества в целом.</a:t>
            </a:r>
            <a:endParaRPr/>
          </a:p>
          <a:p>
            <a:pPr indent="0" lvl="0" marL="13970" marR="0" rtl="0" algn="l">
              <a:lnSpc>
                <a:spcPct val="100000"/>
              </a:lnSpc>
              <a:spcBef>
                <a:spcPts val="1200"/>
              </a:spcBef>
              <a:spcAft>
                <a:spcPts val="0"/>
              </a:spcAft>
              <a:buNone/>
            </a:pPr>
            <a:r>
              <a:t/>
            </a:r>
            <a:endParaRPr sz="1200">
              <a:solidFill>
                <a:schemeClr val="dk1"/>
              </a:solidFill>
              <a:latin typeface="Verdana"/>
              <a:ea typeface="Verdana"/>
              <a:cs typeface="Verdana"/>
              <a:sym typeface="Verdana"/>
            </a:endParaRPr>
          </a:p>
        </p:txBody>
      </p:sp>
      <p:sp>
        <p:nvSpPr>
          <p:cNvPr id="237" name="Google Shape;237;p16"/>
          <p:cNvSpPr txBox="1"/>
          <p:nvPr/>
        </p:nvSpPr>
        <p:spPr>
          <a:xfrm>
            <a:off x="947856" y="1221087"/>
            <a:ext cx="2854710" cy="627736"/>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7.1.Интеллектуальная собственность</a:t>
            </a:r>
            <a:endParaRPr/>
          </a:p>
        </p:txBody>
      </p:sp>
      <p:sp>
        <p:nvSpPr>
          <p:cNvPr id="238" name="Google Shape;238;p16"/>
          <p:cNvSpPr txBox="1"/>
          <p:nvPr/>
        </p:nvSpPr>
        <p:spPr>
          <a:xfrm>
            <a:off x="4728117" y="1137595"/>
            <a:ext cx="6601522" cy="285591"/>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7.2. Защита прав на интеллектуальную собственность</a:t>
            </a:r>
            <a:endParaRPr/>
          </a:p>
        </p:txBody>
      </p:sp>
      <p:sp>
        <p:nvSpPr>
          <p:cNvPr id="239" name="Google Shape;239;p16"/>
          <p:cNvSpPr txBox="1"/>
          <p:nvPr/>
        </p:nvSpPr>
        <p:spPr>
          <a:xfrm>
            <a:off x="4114799" y="1604515"/>
            <a:ext cx="7359805" cy="4444165"/>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Собираюсь неоднократно подавать на гранты в Фонд содействия инновациям на проведение НИОКР по доработке технологии и ее апробации, результатом которых по их условиям должна являться регистрация интеллектуальной собственности на реализуемые в технологии инновации (см. слайд об инновационности).</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Намерен также параллельно обратиться к проживающим в США выходцам из России, ведущим в мире специалистам по ТРИЗ, специализирующихся в числе прочего и на защите интеллектуальной собственности и на способах ее обхода, с приглашением их в соавторство на технологию с условием их участия в ее доработке в части создания аналога ТРИЗ в задаче разблокирования конфликтующих намерений участников процесса их согласования и в части применения их оригинальных разработок в области проектирования нейросетей (т.н. PANN) и последующей совместной регистрации интеллектуальной собственности в США на все инновации, применяющиеся в технологии. Видимо, после этого и есть смысл подавать на патент и в России.</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Неоднократно беседовал с представителями нескольких фирм, предлагающих услуги патентных поверенных, но они не могут ничего предложить, кроме как авторство, хотя я не сомневаюсь, что сделал не только изобретения, но, возможно, и открытие. Либо необходимо искать классного специалиста, но это пока рановато, да и денег на это пока нет (на регистрацию одного лишь авторства необходимо, как минимум, 2 моих месячных пенсии).</a:t>
            </a:r>
            <a:endParaRPr/>
          </a:p>
          <a:p>
            <a:pPr indent="0" lvl="0" marL="0" marR="0" rtl="0" algn="l">
              <a:spcBef>
                <a:spcPts val="0"/>
              </a:spcBef>
              <a:spcAft>
                <a:spcPts val="0"/>
              </a:spcAft>
              <a:buNone/>
            </a:pPr>
            <a:br>
              <a:rPr lang="ru-RU" sz="1200">
                <a:solidFill>
                  <a:schemeClr val="dk1"/>
                </a:solidFill>
                <a:latin typeface="Verdana"/>
                <a:ea typeface="Verdana"/>
                <a:cs typeface="Verdana"/>
                <a:sym typeface="Verdana"/>
              </a:rPr>
            </a:br>
            <a:r>
              <a:rPr b="1" lang="ru-RU" sz="1400">
                <a:solidFill>
                  <a:schemeClr val="dk1"/>
                </a:solidFill>
                <a:latin typeface="Verdana"/>
                <a:ea typeface="Verdana"/>
                <a:cs typeface="Verdana"/>
                <a:sym typeface="Verdana"/>
              </a:rPr>
              <a:t>Необходимые документы:</a:t>
            </a: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У меня нет пока адекватного понимания, на какие именно виды интеллектуальной собственности я могу претендовать, но на меньшее. чем на патент, претендовать не вижу смысла.</a:t>
            </a:r>
            <a:endParaRPr sz="1200">
              <a:solidFill>
                <a:schemeClr val="dk1"/>
              </a:solidFill>
              <a:latin typeface="Verdana"/>
              <a:ea typeface="Verdana"/>
              <a:cs typeface="Verdana"/>
              <a:sym typeface="Verdana"/>
            </a:endParaRPr>
          </a:p>
        </p:txBody>
      </p:sp>
      <p:sp>
        <p:nvSpPr>
          <p:cNvPr id="240" name="Google Shape;240;p16"/>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7. Защита интеллектуальной собственности</a:t>
            </a:r>
            <a:endParaRPr/>
          </a:p>
        </p:txBody>
      </p:sp>
      <p:sp>
        <p:nvSpPr>
          <p:cNvPr id="241" name="Google Shape;241;p16"/>
          <p:cNvSpPr/>
          <p:nvPr/>
        </p:nvSpPr>
        <p:spPr>
          <a:xfrm>
            <a:off x="508556" y="1249568"/>
            <a:ext cx="272132" cy="354947"/>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42" name="Google Shape;242;p16"/>
          <p:cNvSpPr/>
          <p:nvPr/>
        </p:nvSpPr>
        <p:spPr>
          <a:xfrm>
            <a:off x="4114800" y="1104340"/>
            <a:ext cx="389997" cy="3521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43" name="Google Shape;243;p16"/>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7"/>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Arial"/>
              <a:buNone/>
            </a:pPr>
            <a:r>
              <a:rPr lang="ru-RU">
                <a:latin typeface="Arial"/>
                <a:ea typeface="Arial"/>
                <a:cs typeface="Arial"/>
                <a:sym typeface="Arial"/>
              </a:rPr>
              <a:t>8.1. Конкурентный анализ</a:t>
            </a:r>
            <a:endParaRPr/>
          </a:p>
        </p:txBody>
      </p:sp>
      <p:sp>
        <p:nvSpPr>
          <p:cNvPr id="249" name="Google Shape;249;p17"/>
          <p:cNvSpPr/>
          <p:nvPr/>
        </p:nvSpPr>
        <p:spPr>
          <a:xfrm>
            <a:off x="346074" y="1015216"/>
            <a:ext cx="11510964" cy="5251769"/>
          </a:xfrm>
          <a:prstGeom prst="roundRect">
            <a:avLst>
              <a:gd fmla="val 9908" name="adj"/>
            </a:avLst>
          </a:prstGeom>
          <a:solidFill>
            <a:srgbClr val="E1D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2"/>
              </a:solidFill>
              <a:latin typeface="Verdana"/>
              <a:ea typeface="Verdana"/>
              <a:cs typeface="Verdana"/>
              <a:sym typeface="Verdana"/>
            </a:endParaRPr>
          </a:p>
        </p:txBody>
      </p:sp>
      <p:sp>
        <p:nvSpPr>
          <p:cNvPr id="250" name="Google Shape;250;p17"/>
          <p:cNvSpPr txBox="1"/>
          <p:nvPr/>
        </p:nvSpPr>
        <p:spPr>
          <a:xfrm>
            <a:off x="606555" y="1616547"/>
            <a:ext cx="10879201" cy="4444165"/>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Никаких конкурентов, в смысле проектов, организаций и  или их продуктов, у моей технологии, претендующий на целый комплект изобретений, судя по неоднократным попыткам найти таковые, изучая интернет и опрашивая различные репликации самых передовых “лингвистических” нейросетей (точнее, больших языковых моделей генеративного ИИ), пока нет, более того, нет и намеков на их появление (раньше я не видел необходимости сохранять подобные диалоги, но прилагаю 2 свежих диалога к заявке на конкурс в разделе “дополнительные материалы проекта” и намерен накапливать их и далее (свежие см. в [с6.3.6] ), поскольку их может потребоваться предъявить в качестве доказательств отсутствия конкурентов у моей технологии).</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Есть лишь конкурирующие способы решения озвученной задачи в её усеченном варианте, то есть без требований </a:t>
            </a:r>
            <a:r>
              <a:rPr b="1" lang="ru-RU" sz="1200">
                <a:solidFill>
                  <a:schemeClr val="dk1"/>
                </a:solidFill>
                <a:latin typeface="Verdana"/>
                <a:ea typeface="Verdana"/>
                <a:cs typeface="Verdana"/>
                <a:sym typeface="Verdana"/>
              </a:rPr>
              <a:t>гарантии выхода на согласованное решение</a:t>
            </a:r>
            <a:r>
              <a:rPr lang="ru-RU" sz="1200">
                <a:solidFill>
                  <a:schemeClr val="dk1"/>
                </a:solidFill>
                <a:latin typeface="Verdana"/>
                <a:ea typeface="Verdana"/>
                <a:cs typeface="Verdana"/>
                <a:sym typeface="Verdana"/>
              </a:rPr>
              <a:t>, без намерений обеспечить </a:t>
            </a:r>
            <a:r>
              <a:rPr b="1" lang="ru-RU" sz="1200">
                <a:solidFill>
                  <a:schemeClr val="dk1"/>
                </a:solidFill>
                <a:latin typeface="Verdana"/>
                <a:ea typeface="Verdana"/>
                <a:cs typeface="Verdana"/>
                <a:sym typeface="Verdana"/>
              </a:rPr>
              <a:t>выигрыш от решения каждому участнику</a:t>
            </a:r>
            <a:r>
              <a:rPr lang="ru-RU" sz="1200">
                <a:solidFill>
                  <a:schemeClr val="dk1"/>
                </a:solidFill>
                <a:latin typeface="Verdana"/>
                <a:ea typeface="Verdana"/>
                <a:cs typeface="Verdana"/>
                <a:sym typeface="Verdana"/>
              </a:rPr>
              <a:t> процесса согласования, без намерения найти </a:t>
            </a:r>
            <a:r>
              <a:rPr b="1" lang="ru-RU" sz="1200">
                <a:solidFill>
                  <a:schemeClr val="dk1"/>
                </a:solidFill>
                <a:latin typeface="Verdana"/>
                <a:ea typeface="Verdana"/>
                <a:cs typeface="Verdana"/>
                <a:sym typeface="Verdana"/>
              </a:rPr>
              <a:t>решение максимальной возможной полезности</a:t>
            </a:r>
            <a:r>
              <a:rPr lang="ru-RU" sz="1200">
                <a:solidFill>
                  <a:schemeClr val="dk1"/>
                </a:solidFill>
                <a:latin typeface="Verdana"/>
                <a:ea typeface="Verdana"/>
                <a:cs typeface="Verdana"/>
                <a:sym typeface="Verdana"/>
              </a:rPr>
              <a:t> для участников и т.д. Действительно, потенциальные клиенты ныне кое-как решают задачу согласования интересов, не обеспечивая ни </a:t>
            </a:r>
            <a:r>
              <a:rPr b="1" lang="ru-RU" sz="1200">
                <a:solidFill>
                  <a:schemeClr val="dk1"/>
                </a:solidFill>
                <a:latin typeface="Verdana"/>
                <a:ea typeface="Verdana"/>
                <a:cs typeface="Verdana"/>
                <a:sym typeface="Verdana"/>
              </a:rPr>
              <a:t>качества решений, ни их полезности для тех, исполнению которых они предназначены, ни справедливости этих решений.</a:t>
            </a:r>
            <a:endParaRPr/>
          </a:p>
          <a:p>
            <a:pPr indent="0" lvl="0" marL="0" marR="0" rtl="0" algn="l">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Моя же технология, моё решение озвученной задачи, обеспечивает </a:t>
            </a:r>
            <a:r>
              <a:rPr b="1" lang="ru-RU" sz="1200">
                <a:solidFill>
                  <a:schemeClr val="dk1"/>
                </a:solidFill>
                <a:latin typeface="Verdana"/>
                <a:ea typeface="Verdana"/>
                <a:cs typeface="Verdana"/>
                <a:sym typeface="Verdana"/>
              </a:rPr>
              <a:t>помимо всего этого</a:t>
            </a:r>
            <a:r>
              <a:rPr lang="ru-RU" sz="1200">
                <a:solidFill>
                  <a:schemeClr val="dk1"/>
                </a:solidFill>
                <a:latin typeface="Verdana"/>
                <a:ea typeface="Verdana"/>
                <a:cs typeface="Verdana"/>
                <a:sym typeface="Verdana"/>
              </a:rPr>
              <a:t>, ещё и </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массовость</a:t>
            </a:r>
            <a:r>
              <a:rPr lang="ru-RU" sz="1200">
                <a:solidFill>
                  <a:schemeClr val="dk1"/>
                </a:solidFill>
                <a:latin typeface="Verdana"/>
                <a:ea typeface="Verdana"/>
                <a:cs typeface="Verdana"/>
                <a:sym typeface="Verdana"/>
              </a:rPr>
              <a:t> участия, вплоть до миллиардов участников (если техника и коммуникации выдержат такой наплыв участников), </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безвредность</a:t>
            </a:r>
            <a:r>
              <a:rPr lang="ru-RU" sz="1200">
                <a:solidFill>
                  <a:schemeClr val="dk1"/>
                </a:solidFill>
                <a:latin typeface="Verdana"/>
                <a:ea typeface="Verdana"/>
                <a:cs typeface="Verdana"/>
                <a:sym typeface="Verdana"/>
              </a:rPr>
              <a:t> решений </a:t>
            </a:r>
            <a:r>
              <a:rPr b="1" lang="ru-RU" sz="1200">
                <a:solidFill>
                  <a:schemeClr val="dk1"/>
                </a:solidFill>
                <a:latin typeface="Verdana"/>
                <a:ea typeface="Verdana"/>
                <a:cs typeface="Verdana"/>
                <a:sym typeface="Verdana"/>
              </a:rPr>
              <a:t>для сторонних лиц</a:t>
            </a:r>
            <a:r>
              <a:rPr lang="ru-RU" sz="1200">
                <a:solidFill>
                  <a:schemeClr val="dk1"/>
                </a:solidFill>
                <a:latin typeface="Verdana"/>
                <a:ea typeface="Verdana"/>
                <a:cs typeface="Verdana"/>
                <a:sym typeface="Verdana"/>
              </a:rPr>
              <a:t>, не являющихся участниками процесса согласования своих намерений, </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персонализацию</a:t>
            </a:r>
            <a:r>
              <a:rPr lang="ru-RU" sz="1200">
                <a:solidFill>
                  <a:schemeClr val="dk1"/>
                </a:solidFill>
                <a:latin typeface="Verdana"/>
                <a:ea typeface="Verdana"/>
                <a:cs typeface="Verdana"/>
                <a:sym typeface="Verdana"/>
              </a:rPr>
              <a:t> этих решений по участникам, </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адекватность ответственности каждого</a:t>
            </a:r>
            <a:r>
              <a:rPr lang="ru-RU" sz="1200">
                <a:solidFill>
                  <a:schemeClr val="dk1"/>
                </a:solidFill>
                <a:latin typeface="Verdana"/>
                <a:ea typeface="Verdana"/>
                <a:cs typeface="Verdana"/>
                <a:sym typeface="Verdana"/>
              </a:rPr>
              <a:t> участника за вклад в общие решение,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удовлетворение </a:t>
            </a:r>
            <a:r>
              <a:rPr b="1" lang="ru-RU" sz="1200">
                <a:solidFill>
                  <a:schemeClr val="dk1"/>
                </a:solidFill>
                <a:latin typeface="Verdana"/>
                <a:ea typeface="Verdana"/>
                <a:cs typeface="Verdana"/>
                <a:sym typeface="Verdana"/>
              </a:rPr>
              <a:t>актуальных потребностей самих участников</a:t>
            </a:r>
            <a:r>
              <a:rPr lang="ru-RU" sz="1200">
                <a:solidFill>
                  <a:schemeClr val="dk1"/>
                </a:solidFill>
                <a:latin typeface="Verdana"/>
                <a:ea typeface="Verdana"/>
                <a:cs typeface="Verdana"/>
                <a:sym typeface="Verdana"/>
              </a:rPr>
              <a:t>, а не надуманных или кем-то заявленных правомерными,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обеспечение </a:t>
            </a:r>
            <a:r>
              <a:rPr b="1" lang="ru-RU" sz="1200">
                <a:solidFill>
                  <a:schemeClr val="dk1"/>
                </a:solidFill>
                <a:latin typeface="Verdana"/>
                <a:ea typeface="Verdana"/>
                <a:cs typeface="Verdana"/>
                <a:sym typeface="Verdana"/>
              </a:rPr>
              <a:t>мотивации исполнения</a:t>
            </a:r>
            <a:r>
              <a:rPr lang="ru-RU" sz="1200">
                <a:solidFill>
                  <a:schemeClr val="dk1"/>
                </a:solidFill>
                <a:latin typeface="Verdana"/>
                <a:ea typeface="Verdana"/>
                <a:cs typeface="Verdana"/>
                <a:sym typeface="Verdana"/>
              </a:rPr>
              <a:t> решения теми, кому оно предназначено,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и много чего ещё, но, самое неожиданное, оно предлагает </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способ реального разрешения глобальных конфликтов всеми заинтересованными в их разрешении и каким-либо образом сопричастными этим конфликтам</a:t>
            </a:r>
            <a:r>
              <a:rPr lang="ru-RU" sz="1200">
                <a:solidFill>
                  <a:schemeClr val="dk1"/>
                </a:solidFill>
                <a:latin typeface="Verdana"/>
                <a:ea typeface="Verdana"/>
                <a:cs typeface="Verdana"/>
                <a:sym typeface="Verdana"/>
              </a:rPr>
              <a:t>, хотя бы проявлением солидарности к какой-либо из сторон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(впрочем, всё это отражено характеристиками в приведенной далее таблице конкурентного анализа).</a:t>
            </a:r>
            <a:endParaRPr sz="1200">
              <a:solidFill>
                <a:schemeClr val="dk1"/>
              </a:solidFill>
              <a:latin typeface="Verdana"/>
              <a:ea typeface="Verdana"/>
              <a:cs typeface="Verdana"/>
              <a:sym typeface="Verdana"/>
            </a:endParaRPr>
          </a:p>
        </p:txBody>
      </p:sp>
      <p:sp>
        <p:nvSpPr>
          <p:cNvPr id="251" name="Google Shape;251;p17"/>
          <p:cNvSpPr txBox="1"/>
          <p:nvPr/>
        </p:nvSpPr>
        <p:spPr>
          <a:xfrm>
            <a:off x="1160027" y="1174903"/>
            <a:ext cx="5159010"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accent2"/>
                </a:solidFill>
                <a:latin typeface="Verdana"/>
                <a:ea typeface="Verdana"/>
                <a:cs typeface="Verdana"/>
                <a:sym typeface="Verdana"/>
              </a:rPr>
              <a:t>8.1.1. Отличие от конкурентов</a:t>
            </a:r>
            <a:endParaRPr/>
          </a:p>
        </p:txBody>
      </p:sp>
      <p:sp>
        <p:nvSpPr>
          <p:cNvPr id="252" name="Google Shape;252;p17"/>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grpSp>
        <p:nvGrpSpPr>
          <p:cNvPr id="253" name="Google Shape;253;p17"/>
          <p:cNvGrpSpPr/>
          <p:nvPr/>
        </p:nvGrpSpPr>
        <p:grpSpPr>
          <a:xfrm>
            <a:off x="606555" y="1118522"/>
            <a:ext cx="375695" cy="369365"/>
            <a:chOff x="-60307" y="2619613"/>
            <a:chExt cx="375695" cy="369365"/>
          </a:xfrm>
        </p:grpSpPr>
        <p:sp>
          <p:nvSpPr>
            <p:cNvPr id="254" name="Google Shape;254;p17"/>
            <p:cNvSpPr/>
            <p:nvPr/>
          </p:nvSpPr>
          <p:spPr>
            <a:xfrm>
              <a:off x="57062" y="2619613"/>
              <a:ext cx="136930" cy="369365"/>
            </a:xfrm>
            <a:custGeom>
              <a:rect b="b" l="l" r="r" t="t"/>
              <a:pathLst>
                <a:path extrusionOk="0" h="407669" w="151130">
                  <a:moveTo>
                    <a:pt x="135890" y="353059"/>
                  </a:moveTo>
                  <a:lnTo>
                    <a:pt x="20320" y="353059"/>
                  </a:lnTo>
                  <a:lnTo>
                    <a:pt x="20320" y="407669"/>
                  </a:lnTo>
                  <a:lnTo>
                    <a:pt x="33655" y="407669"/>
                  </a:lnTo>
                  <a:lnTo>
                    <a:pt x="33655" y="393700"/>
                  </a:lnTo>
                  <a:lnTo>
                    <a:pt x="81280" y="393700"/>
                  </a:lnTo>
                  <a:lnTo>
                    <a:pt x="81280" y="381000"/>
                  </a:lnTo>
                  <a:lnTo>
                    <a:pt x="33655" y="381000"/>
                  </a:lnTo>
                  <a:lnTo>
                    <a:pt x="33655" y="367029"/>
                  </a:lnTo>
                  <a:lnTo>
                    <a:pt x="135890" y="367029"/>
                  </a:lnTo>
                  <a:lnTo>
                    <a:pt x="135890" y="353059"/>
                  </a:lnTo>
                  <a:close/>
                </a:path>
                <a:path extrusionOk="0" h="407669" w="151130">
                  <a:moveTo>
                    <a:pt x="135890" y="367029"/>
                  </a:moveTo>
                  <a:lnTo>
                    <a:pt x="121920" y="367029"/>
                  </a:lnTo>
                  <a:lnTo>
                    <a:pt x="121920" y="407669"/>
                  </a:lnTo>
                  <a:lnTo>
                    <a:pt x="135890" y="407669"/>
                  </a:lnTo>
                  <a:lnTo>
                    <a:pt x="135890" y="367029"/>
                  </a:lnTo>
                  <a:close/>
                </a:path>
                <a:path extrusionOk="0" h="407669" w="151130">
                  <a:moveTo>
                    <a:pt x="69215" y="0"/>
                  </a:moveTo>
                  <a:lnTo>
                    <a:pt x="27940" y="14604"/>
                  </a:lnTo>
                  <a:lnTo>
                    <a:pt x="1270" y="56514"/>
                  </a:lnTo>
                  <a:lnTo>
                    <a:pt x="0" y="69850"/>
                  </a:lnTo>
                  <a:lnTo>
                    <a:pt x="2540" y="84454"/>
                  </a:lnTo>
                  <a:lnTo>
                    <a:pt x="24130" y="120014"/>
                  </a:lnTo>
                  <a:lnTo>
                    <a:pt x="59690" y="135254"/>
                  </a:lnTo>
                  <a:lnTo>
                    <a:pt x="60960" y="135254"/>
                  </a:lnTo>
                  <a:lnTo>
                    <a:pt x="60960" y="170814"/>
                  </a:lnTo>
                  <a:lnTo>
                    <a:pt x="48895" y="177164"/>
                  </a:lnTo>
                  <a:lnTo>
                    <a:pt x="41910" y="188594"/>
                  </a:lnTo>
                  <a:lnTo>
                    <a:pt x="40640" y="208279"/>
                  </a:lnTo>
                  <a:lnTo>
                    <a:pt x="8890" y="240029"/>
                  </a:lnTo>
                  <a:lnTo>
                    <a:pt x="6350" y="244475"/>
                  </a:lnTo>
                  <a:lnTo>
                    <a:pt x="6350" y="299084"/>
                  </a:lnTo>
                  <a:lnTo>
                    <a:pt x="10160" y="306704"/>
                  </a:lnTo>
                  <a:lnTo>
                    <a:pt x="33655" y="341629"/>
                  </a:lnTo>
                  <a:lnTo>
                    <a:pt x="33655" y="353059"/>
                  </a:lnTo>
                  <a:lnTo>
                    <a:pt x="47625" y="353059"/>
                  </a:lnTo>
                  <a:lnTo>
                    <a:pt x="47625" y="337819"/>
                  </a:lnTo>
                  <a:lnTo>
                    <a:pt x="21590" y="299084"/>
                  </a:lnTo>
                  <a:lnTo>
                    <a:pt x="20320" y="296544"/>
                  </a:lnTo>
                  <a:lnTo>
                    <a:pt x="20320" y="248284"/>
                  </a:lnTo>
                  <a:lnTo>
                    <a:pt x="20955" y="247014"/>
                  </a:lnTo>
                  <a:lnTo>
                    <a:pt x="40640" y="227329"/>
                  </a:lnTo>
                  <a:lnTo>
                    <a:pt x="53975" y="227329"/>
                  </a:lnTo>
                  <a:lnTo>
                    <a:pt x="53975" y="189864"/>
                  </a:lnTo>
                  <a:lnTo>
                    <a:pt x="60325" y="183514"/>
                  </a:lnTo>
                  <a:lnTo>
                    <a:pt x="90805" y="183514"/>
                  </a:lnTo>
                  <a:lnTo>
                    <a:pt x="82550" y="174625"/>
                  </a:lnTo>
                  <a:lnTo>
                    <a:pt x="74295" y="135254"/>
                  </a:lnTo>
                  <a:lnTo>
                    <a:pt x="88265" y="132714"/>
                  </a:lnTo>
                  <a:lnTo>
                    <a:pt x="100330" y="127000"/>
                  </a:lnTo>
                  <a:lnTo>
                    <a:pt x="107315" y="122554"/>
                  </a:lnTo>
                  <a:lnTo>
                    <a:pt x="69215" y="122554"/>
                  </a:lnTo>
                  <a:lnTo>
                    <a:pt x="54610" y="120650"/>
                  </a:lnTo>
                  <a:lnTo>
                    <a:pt x="21590" y="96519"/>
                  </a:lnTo>
                  <a:lnTo>
                    <a:pt x="13335" y="69850"/>
                  </a:lnTo>
                  <a:lnTo>
                    <a:pt x="15240" y="55244"/>
                  </a:lnTo>
                  <a:lnTo>
                    <a:pt x="39370" y="22225"/>
                  </a:lnTo>
                  <a:lnTo>
                    <a:pt x="67945" y="13969"/>
                  </a:lnTo>
                  <a:lnTo>
                    <a:pt x="106045" y="13969"/>
                  </a:lnTo>
                  <a:lnTo>
                    <a:pt x="103505" y="12064"/>
                  </a:lnTo>
                  <a:lnTo>
                    <a:pt x="93345" y="5714"/>
                  </a:lnTo>
                  <a:lnTo>
                    <a:pt x="81280" y="1904"/>
                  </a:lnTo>
                  <a:lnTo>
                    <a:pt x="69215" y="0"/>
                  </a:lnTo>
                  <a:close/>
                </a:path>
                <a:path extrusionOk="0" h="407669" w="151130">
                  <a:moveTo>
                    <a:pt x="121920" y="282575"/>
                  </a:moveTo>
                  <a:lnTo>
                    <a:pt x="121920" y="322579"/>
                  </a:lnTo>
                  <a:lnTo>
                    <a:pt x="121285" y="323850"/>
                  </a:lnTo>
                  <a:lnTo>
                    <a:pt x="108585" y="337184"/>
                  </a:lnTo>
                  <a:lnTo>
                    <a:pt x="108585" y="353059"/>
                  </a:lnTo>
                  <a:lnTo>
                    <a:pt x="121920" y="353059"/>
                  </a:lnTo>
                  <a:lnTo>
                    <a:pt x="121920" y="342264"/>
                  </a:lnTo>
                  <a:lnTo>
                    <a:pt x="133350" y="330834"/>
                  </a:lnTo>
                  <a:lnTo>
                    <a:pt x="135890" y="326389"/>
                  </a:lnTo>
                  <a:lnTo>
                    <a:pt x="135890" y="301625"/>
                  </a:lnTo>
                  <a:lnTo>
                    <a:pt x="145415" y="292100"/>
                  </a:lnTo>
                  <a:lnTo>
                    <a:pt x="146685" y="289559"/>
                  </a:lnTo>
                  <a:lnTo>
                    <a:pt x="128905" y="289559"/>
                  </a:lnTo>
                  <a:lnTo>
                    <a:pt x="121920" y="282575"/>
                  </a:lnTo>
                  <a:close/>
                </a:path>
                <a:path extrusionOk="0" h="407669" w="151130">
                  <a:moveTo>
                    <a:pt x="90805" y="183514"/>
                  </a:moveTo>
                  <a:lnTo>
                    <a:pt x="74930" y="183514"/>
                  </a:lnTo>
                  <a:lnTo>
                    <a:pt x="81280" y="189864"/>
                  </a:lnTo>
                  <a:lnTo>
                    <a:pt x="81280" y="260984"/>
                  </a:lnTo>
                  <a:lnTo>
                    <a:pt x="121920" y="301625"/>
                  </a:lnTo>
                  <a:lnTo>
                    <a:pt x="121920" y="282575"/>
                  </a:lnTo>
                  <a:lnTo>
                    <a:pt x="118745" y="279400"/>
                  </a:lnTo>
                  <a:lnTo>
                    <a:pt x="132080" y="269239"/>
                  </a:lnTo>
                  <a:lnTo>
                    <a:pt x="109220" y="269239"/>
                  </a:lnTo>
                  <a:lnTo>
                    <a:pt x="98425" y="259079"/>
                  </a:lnTo>
                  <a:lnTo>
                    <a:pt x="114300" y="247014"/>
                  </a:lnTo>
                  <a:lnTo>
                    <a:pt x="123825" y="247014"/>
                  </a:lnTo>
                  <a:lnTo>
                    <a:pt x="123825" y="244475"/>
                  </a:lnTo>
                  <a:lnTo>
                    <a:pt x="94615" y="244475"/>
                  </a:lnTo>
                  <a:lnTo>
                    <a:pt x="94615" y="222884"/>
                  </a:lnTo>
                  <a:lnTo>
                    <a:pt x="106045" y="222884"/>
                  </a:lnTo>
                  <a:lnTo>
                    <a:pt x="106045" y="215264"/>
                  </a:lnTo>
                  <a:lnTo>
                    <a:pt x="94615" y="201294"/>
                  </a:lnTo>
                  <a:lnTo>
                    <a:pt x="94615" y="197484"/>
                  </a:lnTo>
                  <a:lnTo>
                    <a:pt x="91440" y="184150"/>
                  </a:lnTo>
                  <a:lnTo>
                    <a:pt x="90805" y="183514"/>
                  </a:lnTo>
                  <a:close/>
                </a:path>
                <a:path extrusionOk="0" h="407669" w="151130">
                  <a:moveTo>
                    <a:pt x="138430" y="255904"/>
                  </a:moveTo>
                  <a:lnTo>
                    <a:pt x="138430" y="280034"/>
                  </a:lnTo>
                  <a:lnTo>
                    <a:pt x="128905" y="289559"/>
                  </a:lnTo>
                  <a:lnTo>
                    <a:pt x="146685" y="289559"/>
                  </a:lnTo>
                  <a:lnTo>
                    <a:pt x="151130" y="281304"/>
                  </a:lnTo>
                  <a:lnTo>
                    <a:pt x="149225" y="269875"/>
                  </a:lnTo>
                  <a:lnTo>
                    <a:pt x="138430" y="255904"/>
                  </a:lnTo>
                  <a:close/>
                </a:path>
                <a:path extrusionOk="0" h="407669" w="151130">
                  <a:moveTo>
                    <a:pt x="53975" y="227329"/>
                  </a:moveTo>
                  <a:lnTo>
                    <a:pt x="40640" y="227329"/>
                  </a:lnTo>
                  <a:lnTo>
                    <a:pt x="40640" y="254634"/>
                  </a:lnTo>
                  <a:lnTo>
                    <a:pt x="40005" y="256539"/>
                  </a:lnTo>
                  <a:lnTo>
                    <a:pt x="29210" y="267334"/>
                  </a:lnTo>
                  <a:lnTo>
                    <a:pt x="38735" y="276859"/>
                  </a:lnTo>
                  <a:lnTo>
                    <a:pt x="52070" y="262889"/>
                  </a:lnTo>
                  <a:lnTo>
                    <a:pt x="53975" y="258444"/>
                  </a:lnTo>
                  <a:lnTo>
                    <a:pt x="53975" y="227329"/>
                  </a:lnTo>
                  <a:close/>
                </a:path>
                <a:path extrusionOk="0" h="407669" w="151130">
                  <a:moveTo>
                    <a:pt x="123825" y="238125"/>
                  </a:moveTo>
                  <a:lnTo>
                    <a:pt x="123825" y="258444"/>
                  </a:lnTo>
                  <a:lnTo>
                    <a:pt x="109220" y="269239"/>
                  </a:lnTo>
                  <a:lnTo>
                    <a:pt x="132080" y="269239"/>
                  </a:lnTo>
                  <a:lnTo>
                    <a:pt x="135890" y="273050"/>
                  </a:lnTo>
                  <a:lnTo>
                    <a:pt x="138430" y="276225"/>
                  </a:lnTo>
                  <a:lnTo>
                    <a:pt x="138430" y="255904"/>
                  </a:lnTo>
                  <a:lnTo>
                    <a:pt x="130810" y="247014"/>
                  </a:lnTo>
                  <a:lnTo>
                    <a:pt x="129540" y="244475"/>
                  </a:lnTo>
                  <a:lnTo>
                    <a:pt x="123825" y="238125"/>
                  </a:lnTo>
                  <a:close/>
                </a:path>
                <a:path extrusionOk="0" h="407669" w="151130">
                  <a:moveTo>
                    <a:pt x="123825" y="247014"/>
                  </a:moveTo>
                  <a:lnTo>
                    <a:pt x="114300" y="247014"/>
                  </a:lnTo>
                  <a:lnTo>
                    <a:pt x="123825" y="258444"/>
                  </a:lnTo>
                  <a:lnTo>
                    <a:pt x="123825" y="247014"/>
                  </a:lnTo>
                  <a:close/>
                </a:path>
                <a:path extrusionOk="0" h="407669" w="151130">
                  <a:moveTo>
                    <a:pt x="106045" y="215264"/>
                  </a:moveTo>
                  <a:lnTo>
                    <a:pt x="106045" y="236854"/>
                  </a:lnTo>
                  <a:lnTo>
                    <a:pt x="94615" y="244475"/>
                  </a:lnTo>
                  <a:lnTo>
                    <a:pt x="123825" y="244475"/>
                  </a:lnTo>
                  <a:lnTo>
                    <a:pt x="123825" y="238125"/>
                  </a:lnTo>
                  <a:lnTo>
                    <a:pt x="112395" y="222884"/>
                  </a:lnTo>
                  <a:lnTo>
                    <a:pt x="106045" y="215264"/>
                  </a:lnTo>
                  <a:close/>
                </a:path>
                <a:path extrusionOk="0" h="407669" w="151130">
                  <a:moveTo>
                    <a:pt x="106045" y="222884"/>
                  </a:moveTo>
                  <a:lnTo>
                    <a:pt x="94615" y="222884"/>
                  </a:lnTo>
                  <a:lnTo>
                    <a:pt x="106045" y="236854"/>
                  </a:lnTo>
                  <a:lnTo>
                    <a:pt x="106045" y="222884"/>
                  </a:lnTo>
                  <a:close/>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55" name="Google Shape;255;p17"/>
            <p:cNvSpPr/>
            <p:nvPr/>
          </p:nvSpPr>
          <p:spPr>
            <a:xfrm>
              <a:off x="118049" y="2632270"/>
              <a:ext cx="61560" cy="9837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56" name="Google Shape;256;p17"/>
            <p:cNvSpPr/>
            <p:nvPr/>
          </p:nvSpPr>
          <p:spPr>
            <a:xfrm>
              <a:off x="230813" y="2689227"/>
              <a:ext cx="45452" cy="46027"/>
            </a:xfrm>
            <a:custGeom>
              <a:rect b="b" l="l" r="r" t="t"/>
              <a:pathLst>
                <a:path extrusionOk="0" h="50800" w="50165">
                  <a:moveTo>
                    <a:pt x="9525" y="0"/>
                  </a:moveTo>
                  <a:lnTo>
                    <a:pt x="0" y="9525"/>
                  </a:lnTo>
                  <a:lnTo>
                    <a:pt x="15875" y="25400"/>
                  </a:lnTo>
                  <a:lnTo>
                    <a:pt x="0" y="41275"/>
                  </a:lnTo>
                  <a:lnTo>
                    <a:pt x="9525" y="50800"/>
                  </a:lnTo>
                  <a:lnTo>
                    <a:pt x="25400" y="34925"/>
                  </a:lnTo>
                  <a:lnTo>
                    <a:pt x="44450" y="34925"/>
                  </a:lnTo>
                  <a:lnTo>
                    <a:pt x="34925" y="25400"/>
                  </a:lnTo>
                  <a:lnTo>
                    <a:pt x="44450" y="15875"/>
                  </a:lnTo>
                  <a:lnTo>
                    <a:pt x="25400" y="15875"/>
                  </a:lnTo>
                  <a:lnTo>
                    <a:pt x="9525" y="0"/>
                  </a:lnTo>
                  <a:close/>
                </a:path>
                <a:path extrusionOk="0" h="50800" w="50165">
                  <a:moveTo>
                    <a:pt x="44450" y="34925"/>
                  </a:moveTo>
                  <a:lnTo>
                    <a:pt x="25400" y="34925"/>
                  </a:lnTo>
                  <a:lnTo>
                    <a:pt x="40640" y="50800"/>
                  </a:lnTo>
                  <a:lnTo>
                    <a:pt x="50165" y="41275"/>
                  </a:lnTo>
                  <a:lnTo>
                    <a:pt x="44450" y="34925"/>
                  </a:lnTo>
                  <a:close/>
                </a:path>
                <a:path extrusionOk="0" h="50800" w="50165">
                  <a:moveTo>
                    <a:pt x="40640" y="0"/>
                  </a:moveTo>
                  <a:lnTo>
                    <a:pt x="25400" y="15875"/>
                  </a:lnTo>
                  <a:lnTo>
                    <a:pt x="44450" y="15875"/>
                  </a:lnTo>
                  <a:lnTo>
                    <a:pt x="50165" y="9525"/>
                  </a:lnTo>
                  <a:lnTo>
                    <a:pt x="40640" y="0"/>
                  </a:lnTo>
                  <a:close/>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57" name="Google Shape;257;p17"/>
            <p:cNvSpPr/>
            <p:nvPr/>
          </p:nvSpPr>
          <p:spPr>
            <a:xfrm>
              <a:off x="204347" y="2662761"/>
              <a:ext cx="98382" cy="325640"/>
            </a:xfrm>
            <a:custGeom>
              <a:rect b="b" l="l" r="r" t="t"/>
              <a:pathLst>
                <a:path extrusionOk="0" h="359410" w="108584">
                  <a:moveTo>
                    <a:pt x="57784" y="0"/>
                  </a:moveTo>
                  <a:lnTo>
                    <a:pt x="17144" y="16509"/>
                  </a:lnTo>
                  <a:lnTo>
                    <a:pt x="634" y="48259"/>
                  </a:lnTo>
                  <a:lnTo>
                    <a:pt x="634" y="60959"/>
                  </a:lnTo>
                  <a:lnTo>
                    <a:pt x="20319" y="95884"/>
                  </a:lnTo>
                  <a:lnTo>
                    <a:pt x="44449" y="107314"/>
                  </a:lnTo>
                  <a:lnTo>
                    <a:pt x="47624" y="143509"/>
                  </a:lnTo>
                  <a:lnTo>
                    <a:pt x="39369" y="146049"/>
                  </a:lnTo>
                  <a:lnTo>
                    <a:pt x="34289" y="153669"/>
                  </a:lnTo>
                  <a:lnTo>
                    <a:pt x="34289" y="172719"/>
                  </a:lnTo>
                  <a:lnTo>
                    <a:pt x="7619" y="194944"/>
                  </a:lnTo>
                  <a:lnTo>
                    <a:pt x="3174" y="198754"/>
                  </a:lnTo>
                  <a:lnTo>
                    <a:pt x="0" y="203834"/>
                  </a:lnTo>
                  <a:lnTo>
                    <a:pt x="0" y="245744"/>
                  </a:lnTo>
                  <a:lnTo>
                    <a:pt x="2539" y="250824"/>
                  </a:lnTo>
                  <a:lnTo>
                    <a:pt x="5079" y="254634"/>
                  </a:lnTo>
                  <a:lnTo>
                    <a:pt x="27304" y="280669"/>
                  </a:lnTo>
                  <a:lnTo>
                    <a:pt x="27304" y="291464"/>
                  </a:lnTo>
                  <a:lnTo>
                    <a:pt x="40639" y="291464"/>
                  </a:lnTo>
                  <a:lnTo>
                    <a:pt x="40639" y="274954"/>
                  </a:lnTo>
                  <a:lnTo>
                    <a:pt x="15239" y="245744"/>
                  </a:lnTo>
                  <a:lnTo>
                    <a:pt x="13969" y="244474"/>
                  </a:lnTo>
                  <a:lnTo>
                    <a:pt x="13969" y="208279"/>
                  </a:lnTo>
                  <a:lnTo>
                    <a:pt x="14604" y="205739"/>
                  </a:lnTo>
                  <a:lnTo>
                    <a:pt x="16509" y="204469"/>
                  </a:lnTo>
                  <a:lnTo>
                    <a:pt x="34289" y="189864"/>
                  </a:lnTo>
                  <a:lnTo>
                    <a:pt x="47624" y="189864"/>
                  </a:lnTo>
                  <a:lnTo>
                    <a:pt x="47624" y="158749"/>
                  </a:lnTo>
                  <a:lnTo>
                    <a:pt x="50164" y="155574"/>
                  </a:lnTo>
                  <a:lnTo>
                    <a:pt x="74929" y="155574"/>
                  </a:lnTo>
                  <a:lnTo>
                    <a:pt x="74929" y="153669"/>
                  </a:lnTo>
                  <a:lnTo>
                    <a:pt x="69214" y="146049"/>
                  </a:lnTo>
                  <a:lnTo>
                    <a:pt x="61594" y="143509"/>
                  </a:lnTo>
                  <a:lnTo>
                    <a:pt x="61594" y="107314"/>
                  </a:lnTo>
                  <a:lnTo>
                    <a:pt x="74294" y="104139"/>
                  </a:lnTo>
                  <a:lnTo>
                    <a:pt x="86359" y="97789"/>
                  </a:lnTo>
                  <a:lnTo>
                    <a:pt x="90169" y="93979"/>
                  </a:lnTo>
                  <a:lnTo>
                    <a:pt x="62229" y="93979"/>
                  </a:lnTo>
                  <a:lnTo>
                    <a:pt x="45719" y="92074"/>
                  </a:lnTo>
                  <a:lnTo>
                    <a:pt x="32384" y="86994"/>
                  </a:lnTo>
                  <a:lnTo>
                    <a:pt x="22224" y="78104"/>
                  </a:lnTo>
                  <a:lnTo>
                    <a:pt x="15874" y="67309"/>
                  </a:lnTo>
                  <a:lnTo>
                    <a:pt x="13969" y="54609"/>
                  </a:lnTo>
                  <a:lnTo>
                    <a:pt x="16509" y="40004"/>
                  </a:lnTo>
                  <a:lnTo>
                    <a:pt x="23494" y="27939"/>
                  </a:lnTo>
                  <a:lnTo>
                    <a:pt x="33654" y="19049"/>
                  </a:lnTo>
                  <a:lnTo>
                    <a:pt x="46989" y="13969"/>
                  </a:lnTo>
                  <a:lnTo>
                    <a:pt x="89534" y="13969"/>
                  </a:lnTo>
                  <a:lnTo>
                    <a:pt x="81279" y="6984"/>
                  </a:lnTo>
                  <a:lnTo>
                    <a:pt x="69849" y="1904"/>
                  </a:lnTo>
                  <a:lnTo>
                    <a:pt x="57784" y="0"/>
                  </a:lnTo>
                  <a:close/>
                </a:path>
                <a:path extrusionOk="0" h="359410" w="108584">
                  <a:moveTo>
                    <a:pt x="108584" y="292099"/>
                  </a:moveTo>
                  <a:lnTo>
                    <a:pt x="13969" y="292099"/>
                  </a:lnTo>
                  <a:lnTo>
                    <a:pt x="13969" y="359409"/>
                  </a:lnTo>
                  <a:lnTo>
                    <a:pt x="27304" y="359409"/>
                  </a:lnTo>
                  <a:lnTo>
                    <a:pt x="27304" y="332739"/>
                  </a:lnTo>
                  <a:lnTo>
                    <a:pt x="81914" y="332739"/>
                  </a:lnTo>
                  <a:lnTo>
                    <a:pt x="81914" y="318769"/>
                  </a:lnTo>
                  <a:lnTo>
                    <a:pt x="27304" y="318769"/>
                  </a:lnTo>
                  <a:lnTo>
                    <a:pt x="27304" y="304799"/>
                  </a:lnTo>
                  <a:lnTo>
                    <a:pt x="108584" y="304799"/>
                  </a:lnTo>
                  <a:lnTo>
                    <a:pt x="108584" y="292099"/>
                  </a:lnTo>
                  <a:close/>
                </a:path>
                <a:path extrusionOk="0" h="359410" w="108584">
                  <a:moveTo>
                    <a:pt x="108584" y="305434"/>
                  </a:moveTo>
                  <a:lnTo>
                    <a:pt x="95249" y="305434"/>
                  </a:lnTo>
                  <a:lnTo>
                    <a:pt x="95249" y="359409"/>
                  </a:lnTo>
                  <a:lnTo>
                    <a:pt x="108584" y="359409"/>
                  </a:lnTo>
                  <a:lnTo>
                    <a:pt x="108584" y="305434"/>
                  </a:lnTo>
                  <a:close/>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58" name="Google Shape;258;p17"/>
            <p:cNvSpPr/>
            <p:nvPr/>
          </p:nvSpPr>
          <p:spPr>
            <a:xfrm>
              <a:off x="224486" y="2804295"/>
              <a:ext cx="90902" cy="123118"/>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59" name="Google Shape;259;p17"/>
            <p:cNvSpPr/>
            <p:nvPr/>
          </p:nvSpPr>
          <p:spPr>
            <a:xfrm>
              <a:off x="-60307" y="2652404"/>
              <a:ext cx="362461" cy="336571"/>
            </a:xfrm>
            <a:custGeom>
              <a:rect b="b" l="l" r="r" t="t"/>
              <a:pathLst>
                <a:path extrusionOk="0" h="371475" w="400050">
                  <a:moveTo>
                    <a:pt x="57150" y="12064"/>
                  </a:moveTo>
                  <a:lnTo>
                    <a:pt x="17144" y="27939"/>
                  </a:lnTo>
                  <a:lnTo>
                    <a:pt x="0" y="60324"/>
                  </a:lnTo>
                  <a:lnTo>
                    <a:pt x="634" y="72389"/>
                  </a:lnTo>
                  <a:lnTo>
                    <a:pt x="19684" y="107949"/>
                  </a:lnTo>
                  <a:lnTo>
                    <a:pt x="44450" y="119379"/>
                  </a:lnTo>
                  <a:lnTo>
                    <a:pt x="47625" y="155574"/>
                  </a:lnTo>
                  <a:lnTo>
                    <a:pt x="39370" y="158114"/>
                  </a:lnTo>
                  <a:lnTo>
                    <a:pt x="33655" y="165734"/>
                  </a:lnTo>
                  <a:lnTo>
                    <a:pt x="33655" y="184784"/>
                  </a:lnTo>
                  <a:lnTo>
                    <a:pt x="6984" y="207009"/>
                  </a:lnTo>
                  <a:lnTo>
                    <a:pt x="2540" y="210819"/>
                  </a:lnTo>
                  <a:lnTo>
                    <a:pt x="0" y="215899"/>
                  </a:lnTo>
                  <a:lnTo>
                    <a:pt x="0" y="257809"/>
                  </a:lnTo>
                  <a:lnTo>
                    <a:pt x="1905" y="262889"/>
                  </a:lnTo>
                  <a:lnTo>
                    <a:pt x="4444" y="266699"/>
                  </a:lnTo>
                  <a:lnTo>
                    <a:pt x="26669" y="292734"/>
                  </a:lnTo>
                  <a:lnTo>
                    <a:pt x="26669" y="303529"/>
                  </a:lnTo>
                  <a:lnTo>
                    <a:pt x="40640" y="303529"/>
                  </a:lnTo>
                  <a:lnTo>
                    <a:pt x="40640" y="287019"/>
                  </a:lnTo>
                  <a:lnTo>
                    <a:pt x="14605" y="257809"/>
                  </a:lnTo>
                  <a:lnTo>
                    <a:pt x="13334" y="255269"/>
                  </a:lnTo>
                  <a:lnTo>
                    <a:pt x="13334" y="220344"/>
                  </a:lnTo>
                  <a:lnTo>
                    <a:pt x="13969" y="217804"/>
                  </a:lnTo>
                  <a:lnTo>
                    <a:pt x="15875" y="216534"/>
                  </a:lnTo>
                  <a:lnTo>
                    <a:pt x="33655" y="202564"/>
                  </a:lnTo>
                  <a:lnTo>
                    <a:pt x="47625" y="202564"/>
                  </a:lnTo>
                  <a:lnTo>
                    <a:pt x="47625" y="170814"/>
                  </a:lnTo>
                  <a:lnTo>
                    <a:pt x="50165" y="167639"/>
                  </a:lnTo>
                  <a:lnTo>
                    <a:pt x="74295" y="167639"/>
                  </a:lnTo>
                  <a:lnTo>
                    <a:pt x="74295" y="165734"/>
                  </a:lnTo>
                  <a:lnTo>
                    <a:pt x="69215" y="158114"/>
                  </a:lnTo>
                  <a:lnTo>
                    <a:pt x="60960" y="155574"/>
                  </a:lnTo>
                  <a:lnTo>
                    <a:pt x="60960" y="119379"/>
                  </a:lnTo>
                  <a:lnTo>
                    <a:pt x="74295" y="116204"/>
                  </a:lnTo>
                  <a:lnTo>
                    <a:pt x="85725" y="109854"/>
                  </a:lnTo>
                  <a:lnTo>
                    <a:pt x="90170" y="106044"/>
                  </a:lnTo>
                  <a:lnTo>
                    <a:pt x="62230" y="106044"/>
                  </a:lnTo>
                  <a:lnTo>
                    <a:pt x="45720" y="104139"/>
                  </a:lnTo>
                  <a:lnTo>
                    <a:pt x="31750" y="99059"/>
                  </a:lnTo>
                  <a:lnTo>
                    <a:pt x="22225" y="90169"/>
                  </a:lnTo>
                  <a:lnTo>
                    <a:pt x="15875" y="79374"/>
                  </a:lnTo>
                  <a:lnTo>
                    <a:pt x="13334" y="66674"/>
                  </a:lnTo>
                  <a:lnTo>
                    <a:pt x="15875" y="52069"/>
                  </a:lnTo>
                  <a:lnTo>
                    <a:pt x="22859" y="40004"/>
                  </a:lnTo>
                  <a:lnTo>
                    <a:pt x="33655" y="31114"/>
                  </a:lnTo>
                  <a:lnTo>
                    <a:pt x="46355" y="26034"/>
                  </a:lnTo>
                  <a:lnTo>
                    <a:pt x="88900" y="26034"/>
                  </a:lnTo>
                  <a:lnTo>
                    <a:pt x="81280" y="19684"/>
                  </a:lnTo>
                  <a:lnTo>
                    <a:pt x="69850" y="14604"/>
                  </a:lnTo>
                  <a:lnTo>
                    <a:pt x="57150" y="12064"/>
                  </a:lnTo>
                  <a:close/>
                </a:path>
                <a:path extrusionOk="0" h="371475" w="400050">
                  <a:moveTo>
                    <a:pt x="38735" y="40639"/>
                  </a:moveTo>
                  <a:lnTo>
                    <a:pt x="29209" y="50164"/>
                  </a:lnTo>
                  <a:lnTo>
                    <a:pt x="44450" y="66039"/>
                  </a:lnTo>
                  <a:lnTo>
                    <a:pt x="29209" y="81914"/>
                  </a:lnTo>
                  <a:lnTo>
                    <a:pt x="38735" y="91439"/>
                  </a:lnTo>
                  <a:lnTo>
                    <a:pt x="53975" y="75564"/>
                  </a:lnTo>
                  <a:lnTo>
                    <a:pt x="73025" y="75564"/>
                  </a:lnTo>
                  <a:lnTo>
                    <a:pt x="63500" y="66039"/>
                  </a:lnTo>
                  <a:lnTo>
                    <a:pt x="73025" y="56514"/>
                  </a:lnTo>
                  <a:lnTo>
                    <a:pt x="53975" y="56514"/>
                  </a:lnTo>
                  <a:lnTo>
                    <a:pt x="38735" y="40639"/>
                  </a:lnTo>
                  <a:close/>
                </a:path>
                <a:path extrusionOk="0" h="371475" w="400050">
                  <a:moveTo>
                    <a:pt x="73025" y="75564"/>
                  </a:moveTo>
                  <a:lnTo>
                    <a:pt x="53975" y="75564"/>
                  </a:lnTo>
                  <a:lnTo>
                    <a:pt x="69850" y="91439"/>
                  </a:lnTo>
                  <a:lnTo>
                    <a:pt x="79375" y="81914"/>
                  </a:lnTo>
                  <a:lnTo>
                    <a:pt x="73025" y="75564"/>
                  </a:lnTo>
                  <a:close/>
                </a:path>
                <a:path extrusionOk="0" h="371475" w="400050">
                  <a:moveTo>
                    <a:pt x="69850" y="40639"/>
                  </a:moveTo>
                  <a:lnTo>
                    <a:pt x="53975" y="56514"/>
                  </a:lnTo>
                  <a:lnTo>
                    <a:pt x="73025" y="56514"/>
                  </a:lnTo>
                  <a:lnTo>
                    <a:pt x="79375" y="50164"/>
                  </a:lnTo>
                  <a:lnTo>
                    <a:pt x="69850" y="40639"/>
                  </a:lnTo>
                  <a:close/>
                </a:path>
                <a:path extrusionOk="0" h="371475" w="400050">
                  <a:moveTo>
                    <a:pt x="108585" y="304164"/>
                  </a:moveTo>
                  <a:lnTo>
                    <a:pt x="13334" y="304164"/>
                  </a:lnTo>
                  <a:lnTo>
                    <a:pt x="13334" y="371474"/>
                  </a:lnTo>
                  <a:lnTo>
                    <a:pt x="26669" y="371474"/>
                  </a:lnTo>
                  <a:lnTo>
                    <a:pt x="26669" y="344804"/>
                  </a:lnTo>
                  <a:lnTo>
                    <a:pt x="81280" y="344804"/>
                  </a:lnTo>
                  <a:lnTo>
                    <a:pt x="81280" y="330834"/>
                  </a:lnTo>
                  <a:lnTo>
                    <a:pt x="26669" y="330834"/>
                  </a:lnTo>
                  <a:lnTo>
                    <a:pt x="26669" y="316864"/>
                  </a:lnTo>
                  <a:lnTo>
                    <a:pt x="108585" y="316864"/>
                  </a:lnTo>
                  <a:lnTo>
                    <a:pt x="108585" y="304164"/>
                  </a:lnTo>
                  <a:close/>
                </a:path>
                <a:path extrusionOk="0" h="371475" w="400050">
                  <a:moveTo>
                    <a:pt x="108585" y="317499"/>
                  </a:moveTo>
                  <a:lnTo>
                    <a:pt x="94614" y="317499"/>
                  </a:lnTo>
                  <a:lnTo>
                    <a:pt x="94614" y="371474"/>
                  </a:lnTo>
                  <a:lnTo>
                    <a:pt x="108585" y="371474"/>
                  </a:lnTo>
                  <a:lnTo>
                    <a:pt x="108585" y="317499"/>
                  </a:lnTo>
                  <a:close/>
                </a:path>
                <a:path extrusionOk="0" h="371475" w="400050">
                  <a:moveTo>
                    <a:pt x="167640" y="34289"/>
                  </a:moveTo>
                  <a:lnTo>
                    <a:pt x="158115" y="43814"/>
                  </a:lnTo>
                  <a:lnTo>
                    <a:pt x="176530" y="62229"/>
                  </a:lnTo>
                  <a:lnTo>
                    <a:pt x="195580" y="43179"/>
                  </a:lnTo>
                  <a:lnTo>
                    <a:pt x="176530" y="43179"/>
                  </a:lnTo>
                  <a:lnTo>
                    <a:pt x="167640" y="34289"/>
                  </a:lnTo>
                  <a:close/>
                </a:path>
                <a:path extrusionOk="0" h="371475" w="400050">
                  <a:moveTo>
                    <a:pt x="219075" y="0"/>
                  </a:moveTo>
                  <a:lnTo>
                    <a:pt x="176530" y="43179"/>
                  </a:lnTo>
                  <a:lnTo>
                    <a:pt x="195580" y="43179"/>
                  </a:lnTo>
                  <a:lnTo>
                    <a:pt x="228600" y="9524"/>
                  </a:lnTo>
                  <a:lnTo>
                    <a:pt x="219075" y="0"/>
                  </a:lnTo>
                  <a:close/>
                </a:path>
                <a:path extrusionOk="0" h="371475" w="400050">
                  <a:moveTo>
                    <a:pt x="381000" y="26034"/>
                  </a:moveTo>
                  <a:lnTo>
                    <a:pt x="338455" y="26034"/>
                  </a:lnTo>
                  <a:lnTo>
                    <a:pt x="354965" y="27939"/>
                  </a:lnTo>
                  <a:lnTo>
                    <a:pt x="368300" y="33019"/>
                  </a:lnTo>
                  <a:lnTo>
                    <a:pt x="378460" y="41909"/>
                  </a:lnTo>
                  <a:lnTo>
                    <a:pt x="384175" y="52704"/>
                  </a:lnTo>
                  <a:lnTo>
                    <a:pt x="386715" y="66039"/>
                  </a:lnTo>
                  <a:lnTo>
                    <a:pt x="384175" y="80009"/>
                  </a:lnTo>
                  <a:lnTo>
                    <a:pt x="377190" y="92074"/>
                  </a:lnTo>
                  <a:lnTo>
                    <a:pt x="367030" y="100964"/>
                  </a:lnTo>
                  <a:lnTo>
                    <a:pt x="353695" y="106044"/>
                  </a:lnTo>
                  <a:lnTo>
                    <a:pt x="381635" y="106044"/>
                  </a:lnTo>
                  <a:lnTo>
                    <a:pt x="387350" y="100964"/>
                  </a:lnTo>
                  <a:lnTo>
                    <a:pt x="394335" y="90169"/>
                  </a:lnTo>
                  <a:lnTo>
                    <a:pt x="398780" y="78104"/>
                  </a:lnTo>
                  <a:lnTo>
                    <a:pt x="400050" y="64769"/>
                  </a:lnTo>
                  <a:lnTo>
                    <a:pt x="396875" y="50164"/>
                  </a:lnTo>
                  <a:lnTo>
                    <a:pt x="390525" y="37464"/>
                  </a:lnTo>
                  <a:lnTo>
                    <a:pt x="382270" y="27304"/>
                  </a:lnTo>
                  <a:lnTo>
                    <a:pt x="381000" y="26034"/>
                  </a:lnTo>
                  <a:close/>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60" name="Google Shape;260;p17"/>
            <p:cNvSpPr/>
            <p:nvPr/>
          </p:nvSpPr>
          <p:spPr>
            <a:xfrm>
              <a:off x="-39593" y="2804295"/>
              <a:ext cx="90902" cy="123118"/>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61" name="Google Shape;261;p17"/>
            <p:cNvSpPr/>
            <p:nvPr/>
          </p:nvSpPr>
          <p:spPr>
            <a:xfrm>
              <a:off x="-17732" y="2675994"/>
              <a:ext cx="55807" cy="72492"/>
            </a:xfrm>
            <a:custGeom>
              <a:rect b="b" l="l" r="r" t="t"/>
              <a:pathLst>
                <a:path extrusionOk="0" h="80010" w="61594">
                  <a:moveTo>
                    <a:pt x="42544" y="0"/>
                  </a:moveTo>
                  <a:lnTo>
                    <a:pt x="0" y="0"/>
                  </a:lnTo>
                  <a:lnTo>
                    <a:pt x="16509" y="1905"/>
                  </a:lnTo>
                  <a:lnTo>
                    <a:pt x="29844" y="6985"/>
                  </a:lnTo>
                  <a:lnTo>
                    <a:pt x="40004" y="15875"/>
                  </a:lnTo>
                  <a:lnTo>
                    <a:pt x="46354" y="26670"/>
                  </a:lnTo>
                  <a:lnTo>
                    <a:pt x="48259" y="40005"/>
                  </a:lnTo>
                  <a:lnTo>
                    <a:pt x="45719" y="53975"/>
                  </a:lnTo>
                  <a:lnTo>
                    <a:pt x="39369" y="66040"/>
                  </a:lnTo>
                  <a:lnTo>
                    <a:pt x="28574" y="74930"/>
                  </a:lnTo>
                  <a:lnTo>
                    <a:pt x="15874" y="80010"/>
                  </a:lnTo>
                  <a:lnTo>
                    <a:pt x="43814" y="80010"/>
                  </a:lnTo>
                  <a:lnTo>
                    <a:pt x="48894" y="74930"/>
                  </a:lnTo>
                  <a:lnTo>
                    <a:pt x="55879" y="64135"/>
                  </a:lnTo>
                  <a:lnTo>
                    <a:pt x="60324" y="52069"/>
                  </a:lnTo>
                  <a:lnTo>
                    <a:pt x="61594" y="38735"/>
                  </a:lnTo>
                  <a:lnTo>
                    <a:pt x="58419" y="24130"/>
                  </a:lnTo>
                  <a:lnTo>
                    <a:pt x="52704" y="12065"/>
                  </a:lnTo>
                  <a:lnTo>
                    <a:pt x="44449" y="1269"/>
                  </a:lnTo>
                  <a:lnTo>
                    <a:pt x="42544" y="0"/>
                  </a:lnTo>
                  <a:close/>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8"/>
          <p:cNvSpPr/>
          <p:nvPr/>
        </p:nvSpPr>
        <p:spPr>
          <a:xfrm>
            <a:off x="346074" y="910981"/>
            <a:ext cx="11510964" cy="5344854"/>
          </a:xfrm>
          <a:prstGeom prst="roundRect">
            <a:avLst>
              <a:gd fmla="val 5151" name="adj"/>
            </a:avLst>
          </a:prstGeom>
          <a:solidFill>
            <a:schemeClr val="lt1">
              <a:alpha val="60000"/>
            </a:schemeClr>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67" name="Google Shape;267;p18"/>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Arial"/>
              <a:buNone/>
            </a:pPr>
            <a:r>
              <a:rPr lang="ru-RU">
                <a:latin typeface="Arial"/>
                <a:ea typeface="Arial"/>
                <a:cs typeface="Arial"/>
                <a:sym typeface="Arial"/>
              </a:rPr>
              <a:t>8.1. Конкурентный анализ</a:t>
            </a:r>
            <a:endParaRPr/>
          </a:p>
        </p:txBody>
      </p:sp>
      <p:sp>
        <p:nvSpPr>
          <p:cNvPr id="268" name="Google Shape;268;p18"/>
          <p:cNvSpPr txBox="1"/>
          <p:nvPr/>
        </p:nvSpPr>
        <p:spPr>
          <a:xfrm>
            <a:off x="523746" y="1514970"/>
            <a:ext cx="11155620" cy="4628831"/>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Как таковых основных конкурентов, как сказано в данной презентации неоднократно, нет, есть опосредованные, и суть их вкратце была упомянута в слайде “2.2. Варианты решения”, и сравниваются посему не продукты/платформы/приложения/сервисы/технологии, а способы/виды/типы/подходы/традиции принятия решений общезначимых проблем.</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Вот их перечень (в порядке, представленной столбцами в таблице на след. слайде):</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1) </a:t>
            </a:r>
            <a:r>
              <a:rPr b="1" lang="ru-RU" sz="1200">
                <a:solidFill>
                  <a:schemeClr val="dk1"/>
                </a:solidFill>
                <a:latin typeface="Verdana"/>
                <a:ea typeface="Verdana"/>
                <a:cs typeface="Verdana"/>
                <a:sym typeface="Verdana"/>
              </a:rPr>
              <a:t>технология СоКратиЯ </a:t>
            </a:r>
            <a:r>
              <a:rPr lang="ru-RU" sz="1200">
                <a:solidFill>
                  <a:schemeClr val="dk1"/>
                </a:solidFill>
                <a:latin typeface="Verdana"/>
                <a:ea typeface="Verdana"/>
                <a:cs typeface="Verdana"/>
                <a:sym typeface="Verdana"/>
              </a:rPr>
              <a:t>(СоКрат&amp;Я),</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2) </a:t>
            </a:r>
            <a:r>
              <a:rPr b="1" lang="ru-RU" sz="1200">
                <a:solidFill>
                  <a:schemeClr val="dk1"/>
                </a:solidFill>
                <a:latin typeface="Verdana"/>
                <a:ea typeface="Verdana"/>
                <a:cs typeface="Verdana"/>
                <a:sym typeface="Verdana"/>
              </a:rPr>
              <a:t>платформы совместного принятия решений проблем </a:t>
            </a:r>
            <a:r>
              <a:rPr lang="ru-RU" sz="1200">
                <a:solidFill>
                  <a:schemeClr val="dk1"/>
                </a:solidFill>
                <a:latin typeface="Verdana"/>
                <a:ea typeface="Verdana"/>
                <a:cs typeface="Verdana"/>
                <a:sym typeface="Verdana"/>
              </a:rPr>
              <a:t>(автоматизация применяемых в офлайне способов с поддержкой ИИ, виртуальных фасилитаторов и пр. новаций),</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3) </a:t>
            </a:r>
            <a:r>
              <a:rPr b="1" lang="ru-RU" sz="1200">
                <a:solidFill>
                  <a:schemeClr val="dk1"/>
                </a:solidFill>
                <a:latin typeface="Verdana"/>
                <a:ea typeface="Verdana"/>
                <a:cs typeface="Verdana"/>
                <a:sym typeface="Verdana"/>
              </a:rPr>
              <a:t>технологии достижения консенсуса</a:t>
            </a:r>
            <a:r>
              <a:rPr lang="ru-RU" sz="1200">
                <a:solidFill>
                  <a:schemeClr val="dk1"/>
                </a:solidFill>
                <a:latin typeface="Verdana"/>
                <a:ea typeface="Verdana"/>
                <a:cs typeface="Verdana"/>
                <a:sym typeface="Verdana"/>
              </a:rPr>
              <a:t>, известные в среде практикующих его как основной способ принятия совместных решений (анархисты, синдикалисты, квакеры, некоторые племена и общины),</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4) алгоритмы, разработанные </a:t>
            </a:r>
            <a:r>
              <a:rPr b="1" lang="ru-RU" sz="1200">
                <a:solidFill>
                  <a:schemeClr val="dk1"/>
                </a:solidFill>
                <a:latin typeface="Verdana"/>
                <a:ea typeface="Verdana"/>
                <a:cs typeface="Verdana"/>
                <a:sym typeface="Verdana"/>
              </a:rPr>
              <a:t>в теории социального выбора </a:t>
            </a:r>
            <a:r>
              <a:rPr lang="ru-RU" sz="1200">
                <a:solidFill>
                  <a:schemeClr val="dk1"/>
                </a:solidFill>
                <a:latin typeface="Verdana"/>
                <a:ea typeface="Verdana"/>
                <a:cs typeface="Verdana"/>
                <a:sym typeface="Verdana"/>
              </a:rPr>
              <a:t>(справедливого дележа, справедливого распределения, и пр.),</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5) алгоритмы, разработанные в </a:t>
            </a:r>
            <a:r>
              <a:rPr b="1" lang="ru-RU" sz="1200">
                <a:solidFill>
                  <a:schemeClr val="dk1"/>
                </a:solidFill>
                <a:latin typeface="Verdana"/>
                <a:ea typeface="Verdana"/>
                <a:cs typeface="Verdana"/>
                <a:sym typeface="Verdana"/>
              </a:rPr>
              <a:t>теории группового выбора </a:t>
            </a:r>
            <a:r>
              <a:rPr lang="ru-RU" sz="1200">
                <a:solidFill>
                  <a:schemeClr val="dk1"/>
                </a:solidFill>
                <a:latin typeface="Verdana"/>
                <a:ea typeface="Verdana"/>
                <a:cs typeface="Verdana"/>
                <a:sym typeface="Verdana"/>
              </a:rPr>
              <a:t>(выбор из альтернатив на основе ранжирования предпочтений),</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6) способы принятия решений </a:t>
            </a:r>
            <a:r>
              <a:rPr b="1" lang="ru-RU" sz="1200">
                <a:solidFill>
                  <a:schemeClr val="dk1"/>
                </a:solidFill>
                <a:latin typeface="Verdana"/>
                <a:ea typeface="Verdana"/>
                <a:cs typeface="Verdana"/>
                <a:sym typeface="Verdana"/>
              </a:rPr>
              <a:t>голосованием</a:t>
            </a:r>
            <a:r>
              <a:rPr lang="ru-RU" sz="1200">
                <a:solidFill>
                  <a:schemeClr val="dk1"/>
                </a:solidFill>
                <a:latin typeface="Verdana"/>
                <a:ea typeface="Verdana"/>
                <a:cs typeface="Verdana"/>
                <a:sym typeface="Verdana"/>
              </a:rPr>
              <a:t> (известно их очень много самых разных),</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7) </a:t>
            </a:r>
            <a:r>
              <a:rPr b="1" lang="ru-RU" sz="1200">
                <a:solidFill>
                  <a:schemeClr val="dk1"/>
                </a:solidFill>
                <a:latin typeface="Verdana"/>
                <a:ea typeface="Verdana"/>
                <a:cs typeface="Verdana"/>
                <a:sym typeface="Verdana"/>
              </a:rPr>
              <a:t>делегирование</a:t>
            </a:r>
            <a:r>
              <a:rPr lang="ru-RU" sz="1200">
                <a:solidFill>
                  <a:schemeClr val="dk1"/>
                </a:solidFill>
                <a:latin typeface="Verdana"/>
                <a:ea typeface="Verdana"/>
                <a:cs typeface="Verdana"/>
                <a:sym typeface="Verdana"/>
              </a:rPr>
              <a:t> права на принятие решений избираемым или назначаемым лицам (чиновникам, депутатам, судьям и пр.),</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8) ожидаемые разработки </a:t>
            </a:r>
            <a:r>
              <a:rPr b="1" lang="ru-RU" sz="1200">
                <a:solidFill>
                  <a:schemeClr val="dk1"/>
                </a:solidFill>
                <a:latin typeface="Verdana"/>
                <a:ea typeface="Verdana"/>
                <a:cs typeface="Verdana"/>
                <a:sym typeface="Verdana"/>
              </a:rPr>
              <a:t>искусственного интеллекта </a:t>
            </a:r>
            <a:r>
              <a:rPr lang="ru-RU" sz="1200">
                <a:solidFill>
                  <a:schemeClr val="dk1"/>
                </a:solidFill>
                <a:latin typeface="Verdana"/>
                <a:ea typeface="Verdana"/>
                <a:cs typeface="Verdana"/>
                <a:sym typeface="Verdana"/>
              </a:rPr>
              <a:t>(экспертные системы, нейросети, пр.), специализирующиеся на принятии решений на основе накопленного людьми опыта принятия решений общезначимых проблем.</a:t>
            </a:r>
            <a:endParaRPr/>
          </a:p>
          <a:p>
            <a:pPr indent="0" lvl="0" marL="0" marR="0" rtl="0" algn="l">
              <a:spcBef>
                <a:spcPts val="0"/>
              </a:spcBef>
              <a:spcAft>
                <a:spcPts val="0"/>
              </a:spcAft>
              <a:buNone/>
            </a:pP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На следующих 2-х слайдах приведен конкурентный анализ в табличном формате и, поскольку он чрезмерно объемен, то невозможно его втиснуть в типовой слайд в табличную форму, посему представлен двумя сканами, собственно таблицей (все оценки, коэффициенты и веса, естественно, субъективны, но уже предпринимаются усилия по их объективации обсуждением в Фейсбуке) и результирующей частью.</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Оригинал таблицы прилагаю к заявке на конкурс на момент ее отправки, а самую свежую версию (я намерен ее  периодически совершенствовать по мере изучения зарубежных потенциальных конкурентов, - в России таковых мне пока не удалось найти) можно изучить по ссылке (в таблице много пояснений в виде примечаний к ячейкам и текстами под таблицей, там же ссылки на материалы, используемые при составлении таблицы, и список их будет и далее пополняться), - </a:t>
            </a:r>
            <a:r>
              <a:rPr lang="ru-RU" sz="1200" u="sng">
                <a:solidFill>
                  <a:schemeClr val="dk1"/>
                </a:solidFill>
                <a:latin typeface="Verdana"/>
                <a:ea typeface="Verdana"/>
                <a:cs typeface="Verdana"/>
                <a:sym typeface="Verdana"/>
                <a:hlinkClick r:id="rId3">
                  <a:extLst>
                    <a:ext uri="{A12FA001-AC4F-418D-AE19-62706E023703}">
                      <ahyp:hlinkClr val="tx"/>
                    </a:ext>
                  </a:extLst>
                </a:hlinkClick>
              </a:rPr>
              <a:t>https://docs.google.com/spreadsheets/d/1DYtyQBKXNuzAfjCu2xlEruxFW9p-_DG4/edit#gid=1625229144</a:t>
            </a:r>
            <a:r>
              <a:rPr lang="ru-RU" sz="1200">
                <a:solidFill>
                  <a:schemeClr val="dk1"/>
                </a:solidFill>
                <a:latin typeface="Verdana"/>
                <a:ea typeface="Verdana"/>
                <a:cs typeface="Verdana"/>
                <a:sym typeface="Verdana"/>
              </a:rPr>
              <a:t> . </a:t>
            </a:r>
            <a:endParaRPr/>
          </a:p>
        </p:txBody>
      </p:sp>
      <p:sp>
        <p:nvSpPr>
          <p:cNvPr id="269" name="Google Shape;269;p18"/>
          <p:cNvSpPr txBox="1"/>
          <p:nvPr/>
        </p:nvSpPr>
        <p:spPr>
          <a:xfrm>
            <a:off x="1175885" y="1090722"/>
            <a:ext cx="2811504" cy="285591"/>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accent2"/>
                </a:solidFill>
                <a:latin typeface="Verdana"/>
                <a:ea typeface="Verdana"/>
                <a:cs typeface="Verdana"/>
                <a:sym typeface="Verdana"/>
              </a:rPr>
              <a:t>8.1.2. Конкуренты</a:t>
            </a:r>
            <a:endParaRPr b="1" sz="1600">
              <a:solidFill>
                <a:schemeClr val="accent2"/>
              </a:solidFill>
              <a:latin typeface="Verdana"/>
              <a:ea typeface="Verdana"/>
              <a:cs typeface="Verdana"/>
              <a:sym typeface="Verdana"/>
            </a:endParaRPr>
          </a:p>
        </p:txBody>
      </p:sp>
      <p:sp>
        <p:nvSpPr>
          <p:cNvPr id="270" name="Google Shape;270;p18"/>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grpSp>
        <p:nvGrpSpPr>
          <p:cNvPr id="271" name="Google Shape;271;p18"/>
          <p:cNvGrpSpPr/>
          <p:nvPr/>
        </p:nvGrpSpPr>
        <p:grpSpPr>
          <a:xfrm>
            <a:off x="654880" y="973578"/>
            <a:ext cx="393530" cy="402735"/>
            <a:chOff x="2015794" y="3251437"/>
            <a:chExt cx="393530" cy="402735"/>
          </a:xfrm>
        </p:grpSpPr>
        <p:sp>
          <p:nvSpPr>
            <p:cNvPr id="272" name="Google Shape;272;p18"/>
            <p:cNvSpPr/>
            <p:nvPr/>
          </p:nvSpPr>
          <p:spPr>
            <a:xfrm>
              <a:off x="2015794" y="3282505"/>
              <a:ext cx="251422" cy="304928"/>
            </a:xfrm>
            <a:custGeom>
              <a:rect b="b" l="l" r="r" t="t"/>
              <a:pathLst>
                <a:path extrusionOk="0" h="336550" w="277494">
                  <a:moveTo>
                    <a:pt x="196850" y="0"/>
                  </a:moveTo>
                  <a:lnTo>
                    <a:pt x="150495" y="6984"/>
                  </a:lnTo>
                  <a:lnTo>
                    <a:pt x="107315" y="24129"/>
                  </a:lnTo>
                  <a:lnTo>
                    <a:pt x="67945" y="51434"/>
                  </a:lnTo>
                  <a:lnTo>
                    <a:pt x="37465" y="85724"/>
                  </a:lnTo>
                  <a:lnTo>
                    <a:pt x="17780" y="119379"/>
                  </a:lnTo>
                  <a:lnTo>
                    <a:pt x="5080" y="155574"/>
                  </a:lnTo>
                  <a:lnTo>
                    <a:pt x="0" y="194309"/>
                  </a:lnTo>
                  <a:lnTo>
                    <a:pt x="0" y="215899"/>
                  </a:lnTo>
                  <a:lnTo>
                    <a:pt x="6350" y="253999"/>
                  </a:lnTo>
                  <a:lnTo>
                    <a:pt x="19685" y="290194"/>
                  </a:lnTo>
                  <a:lnTo>
                    <a:pt x="40005" y="323214"/>
                  </a:lnTo>
                  <a:lnTo>
                    <a:pt x="50165" y="336549"/>
                  </a:lnTo>
                  <a:lnTo>
                    <a:pt x="71120" y="315594"/>
                  </a:lnTo>
                  <a:lnTo>
                    <a:pt x="51435" y="315594"/>
                  </a:lnTo>
                  <a:lnTo>
                    <a:pt x="42545" y="302259"/>
                  </a:lnTo>
                  <a:lnTo>
                    <a:pt x="23495" y="261619"/>
                  </a:lnTo>
                  <a:lnTo>
                    <a:pt x="15240" y="218439"/>
                  </a:lnTo>
                  <a:lnTo>
                    <a:pt x="14605" y="202564"/>
                  </a:lnTo>
                  <a:lnTo>
                    <a:pt x="14605" y="189864"/>
                  </a:lnTo>
                  <a:lnTo>
                    <a:pt x="22860" y="147319"/>
                  </a:lnTo>
                  <a:lnTo>
                    <a:pt x="40640" y="107314"/>
                  </a:lnTo>
                  <a:lnTo>
                    <a:pt x="67310" y="71754"/>
                  </a:lnTo>
                  <a:lnTo>
                    <a:pt x="100965" y="44449"/>
                  </a:lnTo>
                  <a:lnTo>
                    <a:pt x="146050" y="22859"/>
                  </a:lnTo>
                  <a:lnTo>
                    <a:pt x="194945" y="14604"/>
                  </a:lnTo>
                  <a:lnTo>
                    <a:pt x="277495" y="14604"/>
                  </a:lnTo>
                  <a:lnTo>
                    <a:pt x="227965" y="1904"/>
                  </a:lnTo>
                  <a:lnTo>
                    <a:pt x="196850" y="0"/>
                  </a:lnTo>
                  <a:close/>
                </a:path>
                <a:path extrusionOk="0" h="336550" w="277494">
                  <a:moveTo>
                    <a:pt x="172085" y="43179"/>
                  </a:moveTo>
                  <a:lnTo>
                    <a:pt x="133350" y="61594"/>
                  </a:lnTo>
                  <a:lnTo>
                    <a:pt x="125095" y="100329"/>
                  </a:lnTo>
                  <a:lnTo>
                    <a:pt x="128905" y="112394"/>
                  </a:lnTo>
                  <a:lnTo>
                    <a:pt x="137795" y="125094"/>
                  </a:lnTo>
                  <a:lnTo>
                    <a:pt x="137795" y="147319"/>
                  </a:lnTo>
                  <a:lnTo>
                    <a:pt x="85090" y="173354"/>
                  </a:lnTo>
                  <a:lnTo>
                    <a:pt x="64770" y="205739"/>
                  </a:lnTo>
                  <a:lnTo>
                    <a:pt x="64770" y="301624"/>
                  </a:lnTo>
                  <a:lnTo>
                    <a:pt x="51435" y="315594"/>
                  </a:lnTo>
                  <a:lnTo>
                    <a:pt x="71120" y="315594"/>
                  </a:lnTo>
                  <a:lnTo>
                    <a:pt x="100330" y="286384"/>
                  </a:lnTo>
                  <a:lnTo>
                    <a:pt x="79375" y="286384"/>
                  </a:lnTo>
                  <a:lnTo>
                    <a:pt x="79375" y="198119"/>
                  </a:lnTo>
                  <a:lnTo>
                    <a:pt x="83820" y="190499"/>
                  </a:lnTo>
                  <a:lnTo>
                    <a:pt x="146050" y="159384"/>
                  </a:lnTo>
                  <a:lnTo>
                    <a:pt x="227330" y="159384"/>
                  </a:lnTo>
                  <a:lnTo>
                    <a:pt x="231140" y="155574"/>
                  </a:lnTo>
                  <a:lnTo>
                    <a:pt x="210185" y="155574"/>
                  </a:lnTo>
                  <a:lnTo>
                    <a:pt x="194945" y="147319"/>
                  </a:lnTo>
                  <a:lnTo>
                    <a:pt x="194945" y="144779"/>
                  </a:lnTo>
                  <a:lnTo>
                    <a:pt x="151765" y="144779"/>
                  </a:lnTo>
                  <a:lnTo>
                    <a:pt x="151765" y="120649"/>
                  </a:lnTo>
                  <a:lnTo>
                    <a:pt x="139700" y="102869"/>
                  </a:lnTo>
                  <a:lnTo>
                    <a:pt x="137795" y="96519"/>
                  </a:lnTo>
                  <a:lnTo>
                    <a:pt x="138430" y="89534"/>
                  </a:lnTo>
                  <a:lnTo>
                    <a:pt x="139700" y="86994"/>
                  </a:lnTo>
                  <a:lnTo>
                    <a:pt x="207645" y="86994"/>
                  </a:lnTo>
                  <a:lnTo>
                    <a:pt x="206375" y="78104"/>
                  </a:lnTo>
                  <a:lnTo>
                    <a:pt x="205105" y="72389"/>
                  </a:lnTo>
                  <a:lnTo>
                    <a:pt x="142875" y="72389"/>
                  </a:lnTo>
                  <a:lnTo>
                    <a:pt x="151130" y="62864"/>
                  </a:lnTo>
                  <a:lnTo>
                    <a:pt x="161925" y="58419"/>
                  </a:lnTo>
                  <a:lnTo>
                    <a:pt x="197485" y="58419"/>
                  </a:lnTo>
                  <a:lnTo>
                    <a:pt x="194945" y="54609"/>
                  </a:lnTo>
                  <a:lnTo>
                    <a:pt x="184150" y="46989"/>
                  </a:lnTo>
                  <a:lnTo>
                    <a:pt x="172085" y="43179"/>
                  </a:lnTo>
                  <a:close/>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73" name="Google Shape;273;p18"/>
            <p:cNvSpPr/>
            <p:nvPr/>
          </p:nvSpPr>
          <p:spPr>
            <a:xfrm>
              <a:off x="2088286" y="3295738"/>
              <a:ext cx="233009" cy="246814"/>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Verdana"/>
                <a:ea typeface="Verdana"/>
                <a:cs typeface="Verdana"/>
                <a:sym typeface="Verdana"/>
              </a:endParaRPr>
            </a:p>
          </p:txBody>
        </p:sp>
        <p:sp>
          <p:nvSpPr>
            <p:cNvPr id="274" name="Google Shape;274;p18"/>
            <p:cNvSpPr/>
            <p:nvPr/>
          </p:nvSpPr>
          <p:spPr>
            <a:xfrm>
              <a:off x="2050890" y="3251437"/>
              <a:ext cx="358434" cy="402735"/>
            </a:xfrm>
            <a:custGeom>
              <a:rect b="b" l="l" r="r" t="t"/>
              <a:pathLst>
                <a:path extrusionOk="0" h="444500" w="395605">
                  <a:moveTo>
                    <a:pt x="43815" y="390525"/>
                  </a:moveTo>
                  <a:lnTo>
                    <a:pt x="0" y="433705"/>
                  </a:lnTo>
                  <a:lnTo>
                    <a:pt x="10159" y="444500"/>
                  </a:lnTo>
                  <a:lnTo>
                    <a:pt x="53975" y="400685"/>
                  </a:lnTo>
                  <a:lnTo>
                    <a:pt x="43815" y="390525"/>
                  </a:lnTo>
                  <a:close/>
                </a:path>
                <a:path extrusionOk="0" h="444500" w="395605">
                  <a:moveTo>
                    <a:pt x="72390" y="412750"/>
                  </a:moveTo>
                  <a:lnTo>
                    <a:pt x="50800" y="434340"/>
                  </a:lnTo>
                  <a:lnTo>
                    <a:pt x="60960" y="444500"/>
                  </a:lnTo>
                  <a:lnTo>
                    <a:pt x="82550" y="422910"/>
                  </a:lnTo>
                  <a:lnTo>
                    <a:pt x="72390" y="412750"/>
                  </a:lnTo>
                  <a:close/>
                </a:path>
                <a:path extrusionOk="0" h="444500" w="395605">
                  <a:moveTo>
                    <a:pt x="345440" y="88900"/>
                  </a:moveTo>
                  <a:lnTo>
                    <a:pt x="59055" y="375285"/>
                  </a:lnTo>
                  <a:lnTo>
                    <a:pt x="66040" y="380365"/>
                  </a:lnTo>
                  <a:lnTo>
                    <a:pt x="79375" y="389890"/>
                  </a:lnTo>
                  <a:lnTo>
                    <a:pt x="121920" y="412115"/>
                  </a:lnTo>
                  <a:lnTo>
                    <a:pt x="167640" y="423545"/>
                  </a:lnTo>
                  <a:lnTo>
                    <a:pt x="198755" y="424815"/>
                  </a:lnTo>
                  <a:lnTo>
                    <a:pt x="213995" y="424180"/>
                  </a:lnTo>
                  <a:lnTo>
                    <a:pt x="259715" y="414020"/>
                  </a:lnTo>
                  <a:lnTo>
                    <a:pt x="193675" y="410210"/>
                  </a:lnTo>
                  <a:lnTo>
                    <a:pt x="180975" y="410210"/>
                  </a:lnTo>
                  <a:lnTo>
                    <a:pt x="142875" y="403225"/>
                  </a:lnTo>
                  <a:lnTo>
                    <a:pt x="106680" y="389255"/>
                  </a:lnTo>
                  <a:lnTo>
                    <a:pt x="85090" y="375920"/>
                  </a:lnTo>
                  <a:lnTo>
                    <a:pt x="344805" y="110490"/>
                  </a:lnTo>
                  <a:lnTo>
                    <a:pt x="361950" y="110490"/>
                  </a:lnTo>
                  <a:lnTo>
                    <a:pt x="359410" y="106680"/>
                  </a:lnTo>
                  <a:lnTo>
                    <a:pt x="345440" y="88900"/>
                  </a:lnTo>
                  <a:close/>
                </a:path>
                <a:path extrusionOk="0" h="444500" w="395605">
                  <a:moveTo>
                    <a:pt x="314960" y="215265"/>
                  </a:moveTo>
                  <a:lnTo>
                    <a:pt x="278765" y="215265"/>
                  </a:lnTo>
                  <a:lnTo>
                    <a:pt x="265430" y="219710"/>
                  </a:lnTo>
                  <a:lnTo>
                    <a:pt x="257810" y="230505"/>
                  </a:lnTo>
                  <a:lnTo>
                    <a:pt x="251460" y="271780"/>
                  </a:lnTo>
                  <a:lnTo>
                    <a:pt x="253365" y="277495"/>
                  </a:lnTo>
                  <a:lnTo>
                    <a:pt x="266065" y="297180"/>
                  </a:lnTo>
                  <a:lnTo>
                    <a:pt x="266065" y="319405"/>
                  </a:lnTo>
                  <a:lnTo>
                    <a:pt x="198755" y="353060"/>
                  </a:lnTo>
                  <a:lnTo>
                    <a:pt x="193675" y="360680"/>
                  </a:lnTo>
                  <a:lnTo>
                    <a:pt x="193675" y="410210"/>
                  </a:lnTo>
                  <a:lnTo>
                    <a:pt x="269240" y="410210"/>
                  </a:lnTo>
                  <a:lnTo>
                    <a:pt x="272415" y="408940"/>
                  </a:lnTo>
                  <a:lnTo>
                    <a:pt x="214629" y="408940"/>
                  </a:lnTo>
                  <a:lnTo>
                    <a:pt x="207645" y="368935"/>
                  </a:lnTo>
                  <a:lnTo>
                    <a:pt x="207645" y="365760"/>
                  </a:lnTo>
                  <a:lnTo>
                    <a:pt x="208915" y="363220"/>
                  </a:lnTo>
                  <a:lnTo>
                    <a:pt x="271145" y="332105"/>
                  </a:lnTo>
                  <a:lnTo>
                    <a:pt x="287020" y="332105"/>
                  </a:lnTo>
                  <a:lnTo>
                    <a:pt x="287020" y="328295"/>
                  </a:lnTo>
                  <a:lnTo>
                    <a:pt x="280035" y="320675"/>
                  </a:lnTo>
                  <a:lnTo>
                    <a:pt x="280035" y="292735"/>
                  </a:lnTo>
                  <a:lnTo>
                    <a:pt x="267335" y="273685"/>
                  </a:lnTo>
                  <a:lnTo>
                    <a:pt x="266700" y="272415"/>
                  </a:lnTo>
                  <a:lnTo>
                    <a:pt x="266065" y="269875"/>
                  </a:lnTo>
                  <a:lnTo>
                    <a:pt x="266065" y="268605"/>
                  </a:lnTo>
                  <a:lnTo>
                    <a:pt x="267335" y="258445"/>
                  </a:lnTo>
                  <a:lnTo>
                    <a:pt x="322580" y="258445"/>
                  </a:lnTo>
                  <a:lnTo>
                    <a:pt x="322580" y="243840"/>
                  </a:lnTo>
                  <a:lnTo>
                    <a:pt x="269875" y="243840"/>
                  </a:lnTo>
                  <a:lnTo>
                    <a:pt x="271780" y="232410"/>
                  </a:lnTo>
                  <a:lnTo>
                    <a:pt x="274955" y="229870"/>
                  </a:lnTo>
                  <a:lnTo>
                    <a:pt x="319405" y="229870"/>
                  </a:lnTo>
                  <a:lnTo>
                    <a:pt x="319405" y="218440"/>
                  </a:lnTo>
                  <a:lnTo>
                    <a:pt x="314960" y="215265"/>
                  </a:lnTo>
                  <a:close/>
                </a:path>
                <a:path extrusionOk="0" h="444500" w="395605">
                  <a:moveTo>
                    <a:pt x="287020" y="328295"/>
                  </a:moveTo>
                  <a:lnTo>
                    <a:pt x="287020" y="384810"/>
                  </a:lnTo>
                  <a:lnTo>
                    <a:pt x="252095" y="400685"/>
                  </a:lnTo>
                  <a:lnTo>
                    <a:pt x="214629" y="408940"/>
                  </a:lnTo>
                  <a:lnTo>
                    <a:pt x="272415" y="408940"/>
                  </a:lnTo>
                  <a:lnTo>
                    <a:pt x="315595" y="384175"/>
                  </a:lnTo>
                  <a:lnTo>
                    <a:pt x="326390" y="375920"/>
                  </a:lnTo>
                  <a:lnTo>
                    <a:pt x="301625" y="375920"/>
                  </a:lnTo>
                  <a:lnTo>
                    <a:pt x="301625" y="347980"/>
                  </a:lnTo>
                  <a:lnTo>
                    <a:pt x="314325" y="335280"/>
                  </a:lnTo>
                  <a:lnTo>
                    <a:pt x="294640" y="335280"/>
                  </a:lnTo>
                  <a:lnTo>
                    <a:pt x="291465" y="332105"/>
                  </a:lnTo>
                  <a:lnTo>
                    <a:pt x="287020" y="328295"/>
                  </a:lnTo>
                  <a:close/>
                </a:path>
                <a:path extrusionOk="0" h="444500" w="395605">
                  <a:moveTo>
                    <a:pt x="151765" y="354965"/>
                  </a:moveTo>
                  <a:lnTo>
                    <a:pt x="130175" y="376555"/>
                  </a:lnTo>
                  <a:lnTo>
                    <a:pt x="140335" y="386715"/>
                  </a:lnTo>
                  <a:lnTo>
                    <a:pt x="161925" y="365125"/>
                  </a:lnTo>
                  <a:lnTo>
                    <a:pt x="151765" y="354965"/>
                  </a:lnTo>
                  <a:close/>
                </a:path>
                <a:path extrusionOk="0" h="444500" w="395605">
                  <a:moveTo>
                    <a:pt x="337820" y="326390"/>
                  </a:moveTo>
                  <a:lnTo>
                    <a:pt x="337820" y="342265"/>
                  </a:lnTo>
                  <a:lnTo>
                    <a:pt x="328930" y="352425"/>
                  </a:lnTo>
                  <a:lnTo>
                    <a:pt x="320040" y="360680"/>
                  </a:lnTo>
                  <a:lnTo>
                    <a:pt x="310515" y="368935"/>
                  </a:lnTo>
                  <a:lnTo>
                    <a:pt x="301625" y="375920"/>
                  </a:lnTo>
                  <a:lnTo>
                    <a:pt x="326390" y="375920"/>
                  </a:lnTo>
                  <a:lnTo>
                    <a:pt x="327660" y="374015"/>
                  </a:lnTo>
                  <a:lnTo>
                    <a:pt x="339725" y="362585"/>
                  </a:lnTo>
                  <a:lnTo>
                    <a:pt x="350520" y="350520"/>
                  </a:lnTo>
                  <a:lnTo>
                    <a:pt x="359410" y="339090"/>
                  </a:lnTo>
                  <a:lnTo>
                    <a:pt x="363855" y="332105"/>
                  </a:lnTo>
                  <a:lnTo>
                    <a:pt x="364480" y="330835"/>
                  </a:lnTo>
                  <a:lnTo>
                    <a:pt x="346710" y="330835"/>
                  </a:lnTo>
                  <a:lnTo>
                    <a:pt x="337820" y="326390"/>
                  </a:lnTo>
                  <a:close/>
                </a:path>
                <a:path extrusionOk="0" h="444500" w="395605">
                  <a:moveTo>
                    <a:pt x="287020" y="332105"/>
                  </a:moveTo>
                  <a:lnTo>
                    <a:pt x="271145" y="332105"/>
                  </a:lnTo>
                  <a:lnTo>
                    <a:pt x="287020" y="347980"/>
                  </a:lnTo>
                  <a:lnTo>
                    <a:pt x="287020" y="332105"/>
                  </a:lnTo>
                  <a:close/>
                </a:path>
                <a:path extrusionOk="0" h="444500" w="395605">
                  <a:moveTo>
                    <a:pt x="337820" y="332105"/>
                  </a:moveTo>
                  <a:lnTo>
                    <a:pt x="317500" y="332105"/>
                  </a:lnTo>
                  <a:lnTo>
                    <a:pt x="337820" y="342265"/>
                  </a:lnTo>
                  <a:lnTo>
                    <a:pt x="337820" y="332105"/>
                  </a:lnTo>
                  <a:close/>
                </a:path>
                <a:path extrusionOk="0" h="444500" w="395605">
                  <a:moveTo>
                    <a:pt x="210185" y="281940"/>
                  </a:moveTo>
                  <a:lnTo>
                    <a:pt x="166370" y="325755"/>
                  </a:lnTo>
                  <a:lnTo>
                    <a:pt x="176530" y="335915"/>
                  </a:lnTo>
                  <a:lnTo>
                    <a:pt x="220345" y="292100"/>
                  </a:lnTo>
                  <a:lnTo>
                    <a:pt x="210185" y="281940"/>
                  </a:lnTo>
                  <a:close/>
                </a:path>
                <a:path extrusionOk="0" h="444500" w="395605">
                  <a:moveTo>
                    <a:pt x="322580" y="219710"/>
                  </a:moveTo>
                  <a:lnTo>
                    <a:pt x="322580" y="272415"/>
                  </a:lnTo>
                  <a:lnTo>
                    <a:pt x="321310" y="273685"/>
                  </a:lnTo>
                  <a:lnTo>
                    <a:pt x="308610" y="292735"/>
                  </a:lnTo>
                  <a:lnTo>
                    <a:pt x="308610" y="320675"/>
                  </a:lnTo>
                  <a:lnTo>
                    <a:pt x="294640" y="335280"/>
                  </a:lnTo>
                  <a:lnTo>
                    <a:pt x="314325" y="335280"/>
                  </a:lnTo>
                  <a:lnTo>
                    <a:pt x="317500" y="332105"/>
                  </a:lnTo>
                  <a:lnTo>
                    <a:pt x="337820" y="332105"/>
                  </a:lnTo>
                  <a:lnTo>
                    <a:pt x="337820" y="326390"/>
                  </a:lnTo>
                  <a:lnTo>
                    <a:pt x="323215" y="319405"/>
                  </a:lnTo>
                  <a:lnTo>
                    <a:pt x="323215" y="297180"/>
                  </a:lnTo>
                  <a:lnTo>
                    <a:pt x="336550" y="277495"/>
                  </a:lnTo>
                  <a:lnTo>
                    <a:pt x="337820" y="271780"/>
                  </a:lnTo>
                  <a:lnTo>
                    <a:pt x="335915" y="258445"/>
                  </a:lnTo>
                  <a:lnTo>
                    <a:pt x="334010" y="243840"/>
                  </a:lnTo>
                  <a:lnTo>
                    <a:pt x="332740" y="233680"/>
                  </a:lnTo>
                  <a:lnTo>
                    <a:pt x="330835" y="229870"/>
                  </a:lnTo>
                  <a:lnTo>
                    <a:pt x="326390" y="221615"/>
                  </a:lnTo>
                  <a:lnTo>
                    <a:pt x="322580" y="219710"/>
                  </a:lnTo>
                  <a:close/>
                </a:path>
                <a:path extrusionOk="0" h="444500" w="395605">
                  <a:moveTo>
                    <a:pt x="361950" y="110490"/>
                  </a:moveTo>
                  <a:lnTo>
                    <a:pt x="344805" y="110490"/>
                  </a:lnTo>
                  <a:lnTo>
                    <a:pt x="352425" y="120650"/>
                  </a:lnTo>
                  <a:lnTo>
                    <a:pt x="358775" y="131445"/>
                  </a:lnTo>
                  <a:lnTo>
                    <a:pt x="375920" y="177800"/>
                  </a:lnTo>
                  <a:lnTo>
                    <a:pt x="381000" y="226695"/>
                  </a:lnTo>
                  <a:lnTo>
                    <a:pt x="380365" y="238760"/>
                  </a:lnTo>
                  <a:lnTo>
                    <a:pt x="369570" y="287020"/>
                  </a:lnTo>
                  <a:lnTo>
                    <a:pt x="346710" y="330835"/>
                  </a:lnTo>
                  <a:lnTo>
                    <a:pt x="364480" y="330835"/>
                  </a:lnTo>
                  <a:lnTo>
                    <a:pt x="384810" y="289560"/>
                  </a:lnTo>
                  <a:lnTo>
                    <a:pt x="393700" y="249555"/>
                  </a:lnTo>
                  <a:lnTo>
                    <a:pt x="395483" y="221615"/>
                  </a:lnTo>
                  <a:lnTo>
                    <a:pt x="395605" y="208915"/>
                  </a:lnTo>
                  <a:lnTo>
                    <a:pt x="388620" y="168910"/>
                  </a:lnTo>
                  <a:lnTo>
                    <a:pt x="374015" y="130810"/>
                  </a:lnTo>
                  <a:lnTo>
                    <a:pt x="367030" y="118110"/>
                  </a:lnTo>
                  <a:lnTo>
                    <a:pt x="361950" y="110490"/>
                  </a:lnTo>
                  <a:close/>
                </a:path>
                <a:path extrusionOk="0" h="444500" w="395605">
                  <a:moveTo>
                    <a:pt x="322580" y="258445"/>
                  </a:moveTo>
                  <a:lnTo>
                    <a:pt x="321310" y="258445"/>
                  </a:lnTo>
                  <a:lnTo>
                    <a:pt x="322580" y="268605"/>
                  </a:lnTo>
                  <a:lnTo>
                    <a:pt x="322580" y="258445"/>
                  </a:lnTo>
                  <a:close/>
                </a:path>
                <a:path extrusionOk="0" h="444500" w="395605">
                  <a:moveTo>
                    <a:pt x="319405" y="229870"/>
                  </a:moveTo>
                  <a:lnTo>
                    <a:pt x="314325" y="229870"/>
                  </a:lnTo>
                  <a:lnTo>
                    <a:pt x="317500" y="232410"/>
                  </a:lnTo>
                  <a:lnTo>
                    <a:pt x="319405" y="243840"/>
                  </a:lnTo>
                  <a:lnTo>
                    <a:pt x="319405" y="229870"/>
                  </a:lnTo>
                  <a:close/>
                </a:path>
                <a:path extrusionOk="0" h="444500" w="395605">
                  <a:moveTo>
                    <a:pt x="319405" y="218440"/>
                  </a:moveTo>
                  <a:lnTo>
                    <a:pt x="319405" y="243840"/>
                  </a:lnTo>
                  <a:lnTo>
                    <a:pt x="322580" y="243840"/>
                  </a:lnTo>
                  <a:lnTo>
                    <a:pt x="322580" y="219710"/>
                  </a:lnTo>
                  <a:lnTo>
                    <a:pt x="319405" y="218440"/>
                  </a:lnTo>
                  <a:close/>
                </a:path>
                <a:path extrusionOk="0" h="444500" w="395605">
                  <a:moveTo>
                    <a:pt x="340360" y="159385"/>
                  </a:moveTo>
                  <a:lnTo>
                    <a:pt x="311150" y="187960"/>
                  </a:lnTo>
                  <a:lnTo>
                    <a:pt x="321310" y="198755"/>
                  </a:lnTo>
                  <a:lnTo>
                    <a:pt x="350520" y="169545"/>
                  </a:lnTo>
                  <a:lnTo>
                    <a:pt x="340360" y="159385"/>
                  </a:lnTo>
                  <a:close/>
                </a:path>
                <a:path extrusionOk="0" h="444500" w="395605">
                  <a:moveTo>
                    <a:pt x="43815" y="144780"/>
                  </a:moveTo>
                  <a:lnTo>
                    <a:pt x="3809" y="184785"/>
                  </a:lnTo>
                  <a:lnTo>
                    <a:pt x="14604" y="194945"/>
                  </a:lnTo>
                  <a:lnTo>
                    <a:pt x="53975" y="154940"/>
                  </a:lnTo>
                  <a:lnTo>
                    <a:pt x="43815" y="144780"/>
                  </a:lnTo>
                  <a:close/>
                </a:path>
                <a:path extrusionOk="0" h="444500" w="395605">
                  <a:moveTo>
                    <a:pt x="224154" y="80010"/>
                  </a:moveTo>
                  <a:lnTo>
                    <a:pt x="202565" y="101600"/>
                  </a:lnTo>
                  <a:lnTo>
                    <a:pt x="212725" y="111760"/>
                  </a:lnTo>
                  <a:lnTo>
                    <a:pt x="234315" y="90170"/>
                  </a:lnTo>
                  <a:lnTo>
                    <a:pt x="224154" y="80010"/>
                  </a:lnTo>
                  <a:close/>
                </a:path>
                <a:path extrusionOk="0" h="444500" w="395605">
                  <a:moveTo>
                    <a:pt x="325120" y="43815"/>
                  </a:moveTo>
                  <a:lnTo>
                    <a:pt x="303530" y="65405"/>
                  </a:lnTo>
                  <a:lnTo>
                    <a:pt x="314325" y="75565"/>
                  </a:lnTo>
                  <a:lnTo>
                    <a:pt x="335280" y="53975"/>
                  </a:lnTo>
                  <a:lnTo>
                    <a:pt x="325120" y="43815"/>
                  </a:lnTo>
                  <a:close/>
                </a:path>
                <a:path extrusionOk="0" h="444500" w="395605">
                  <a:moveTo>
                    <a:pt x="311150" y="0"/>
                  </a:moveTo>
                  <a:lnTo>
                    <a:pt x="274955" y="36195"/>
                  </a:lnTo>
                  <a:lnTo>
                    <a:pt x="285115" y="46355"/>
                  </a:lnTo>
                  <a:lnTo>
                    <a:pt x="321310" y="10160"/>
                  </a:lnTo>
                  <a:lnTo>
                    <a:pt x="311150" y="0"/>
                  </a:lnTo>
                  <a:close/>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sp>
          <p:nvSpPr>
            <p:cNvPr id="275" name="Google Shape;275;p18"/>
            <p:cNvSpPr/>
            <p:nvPr/>
          </p:nvSpPr>
          <p:spPr>
            <a:xfrm>
              <a:off x="2264915" y="3590309"/>
              <a:ext cx="26465" cy="0"/>
            </a:xfrm>
            <a:custGeom>
              <a:rect b="b" l="l" r="r" t="t"/>
              <a:pathLst>
                <a:path extrusionOk="0" h="120000" w="29209">
                  <a:moveTo>
                    <a:pt x="0" y="0"/>
                  </a:moveTo>
                  <a:lnTo>
                    <a:pt x="29209" y="0"/>
                  </a:lnTo>
                </a:path>
              </a:pathLst>
            </a:custGeom>
            <a:noFill/>
            <a:ln cap="flat" cmpd="sng" w="15725">
              <a:solidFill>
                <a:schemeClr val="accent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631">
                <a:solidFill>
                  <a:schemeClr val="dk1"/>
                </a:solidFill>
                <a:latin typeface="Verdana"/>
                <a:ea typeface="Verdana"/>
                <a:cs typeface="Verdana"/>
                <a:sym typeface="Verdana"/>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9"/>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Arial"/>
              <a:buNone/>
            </a:pPr>
            <a:r>
              <a:rPr lang="ru-RU">
                <a:latin typeface="Arial"/>
                <a:ea typeface="Arial"/>
                <a:cs typeface="Arial"/>
                <a:sym typeface="Arial"/>
              </a:rPr>
              <a:t>8.2.1. Конкурентный анализ  </a:t>
            </a:r>
            <a:r>
              <a:rPr b="0" lang="ru-RU" sz="2000">
                <a:latin typeface="Arial"/>
                <a:ea typeface="Arial"/>
                <a:cs typeface="Arial"/>
                <a:sym typeface="Arial"/>
              </a:rPr>
              <a:t>(табличный формат, основная часть)</a:t>
            </a:r>
            <a:endParaRPr b="0" sz="2000"/>
          </a:p>
        </p:txBody>
      </p:sp>
      <p:sp>
        <p:nvSpPr>
          <p:cNvPr id="281" name="Google Shape;281;p19"/>
          <p:cNvSpPr/>
          <p:nvPr/>
        </p:nvSpPr>
        <p:spPr>
          <a:xfrm>
            <a:off x="579862" y="890751"/>
            <a:ext cx="10808437" cy="5822283"/>
          </a:xfrm>
          <a:prstGeom prst="roundRect">
            <a:avLst>
              <a:gd fmla="val 9908" name="adj"/>
            </a:avLst>
          </a:prstGeom>
          <a:solidFill>
            <a:srgbClr val="E1D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2"/>
              </a:solidFill>
              <a:latin typeface="Verdana"/>
              <a:ea typeface="Verdana"/>
              <a:cs typeface="Verdana"/>
              <a:sym typeface="Verdana"/>
            </a:endParaRPr>
          </a:p>
        </p:txBody>
      </p:sp>
      <p:sp>
        <p:nvSpPr>
          <p:cNvPr id="282" name="Google Shape;282;p19"/>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pic>
        <p:nvPicPr>
          <p:cNvPr id="283" name="Google Shape;283;p19"/>
          <p:cNvPicPr preferRelativeResize="0"/>
          <p:nvPr/>
        </p:nvPicPr>
        <p:blipFill rotWithShape="1">
          <a:blip r:embed="rId3">
            <a:alphaModFix/>
          </a:blip>
          <a:srcRect b="0" l="0" r="0" t="0"/>
          <a:stretch/>
        </p:blipFill>
        <p:spPr>
          <a:xfrm>
            <a:off x="1081889" y="943719"/>
            <a:ext cx="9295678" cy="571634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0"/>
          <p:cNvSpPr txBox="1"/>
          <p:nvPr>
            <p:ph type="title"/>
          </p:nvPr>
        </p:nvSpPr>
        <p:spPr>
          <a:xfrm>
            <a:off x="315388" y="351255"/>
            <a:ext cx="10400934"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Arial"/>
              <a:buNone/>
            </a:pPr>
            <a:r>
              <a:rPr lang="ru-RU">
                <a:latin typeface="Arial"/>
                <a:ea typeface="Arial"/>
                <a:cs typeface="Arial"/>
                <a:sym typeface="Arial"/>
              </a:rPr>
              <a:t>8.2.2. Конкурентный анализ  </a:t>
            </a:r>
            <a:r>
              <a:rPr b="0" lang="ru-RU" sz="2000">
                <a:latin typeface="Arial"/>
                <a:ea typeface="Arial"/>
                <a:cs typeface="Arial"/>
                <a:sym typeface="Arial"/>
              </a:rPr>
              <a:t>(табличный формат, результирующая часть)</a:t>
            </a:r>
            <a:endParaRPr b="0" sz="2000"/>
          </a:p>
        </p:txBody>
      </p:sp>
      <p:sp>
        <p:nvSpPr>
          <p:cNvPr id="289" name="Google Shape;289;p20"/>
          <p:cNvSpPr/>
          <p:nvPr/>
        </p:nvSpPr>
        <p:spPr>
          <a:xfrm>
            <a:off x="579862" y="890751"/>
            <a:ext cx="10808437" cy="5822283"/>
          </a:xfrm>
          <a:prstGeom prst="roundRect">
            <a:avLst>
              <a:gd fmla="val 9908" name="adj"/>
            </a:avLst>
          </a:prstGeom>
          <a:solidFill>
            <a:srgbClr val="E1D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2"/>
              </a:solidFill>
              <a:latin typeface="Verdana"/>
              <a:ea typeface="Verdana"/>
              <a:cs typeface="Verdana"/>
              <a:sym typeface="Verdana"/>
            </a:endParaRPr>
          </a:p>
        </p:txBody>
      </p:sp>
      <p:sp>
        <p:nvSpPr>
          <p:cNvPr id="290" name="Google Shape;290;p20"/>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pic>
        <p:nvPicPr>
          <p:cNvPr id="291" name="Google Shape;291;p20"/>
          <p:cNvPicPr preferRelativeResize="0"/>
          <p:nvPr/>
        </p:nvPicPr>
        <p:blipFill rotWithShape="1">
          <a:blip r:embed="rId3">
            <a:alphaModFix/>
          </a:blip>
          <a:srcRect b="0" l="0" r="0" t="0"/>
          <a:stretch/>
        </p:blipFill>
        <p:spPr>
          <a:xfrm>
            <a:off x="1419379" y="978017"/>
            <a:ext cx="9236498" cy="55900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1"/>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9. Экономическая значимость проекта</a:t>
            </a:r>
            <a:endParaRPr/>
          </a:p>
        </p:txBody>
      </p:sp>
      <p:sp>
        <p:nvSpPr>
          <p:cNvPr id="297" name="Google Shape;297;p21"/>
          <p:cNvSpPr/>
          <p:nvPr/>
        </p:nvSpPr>
        <p:spPr>
          <a:xfrm>
            <a:off x="319667" y="855306"/>
            <a:ext cx="11552663" cy="5411679"/>
          </a:xfrm>
          <a:prstGeom prst="roundRect">
            <a:avLst>
              <a:gd fmla="val 9908" name="adj"/>
            </a:avLst>
          </a:prstGeom>
          <a:solidFill>
            <a:srgbClr val="DEEBF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298" name="Google Shape;298;p21"/>
          <p:cNvSpPr txBox="1"/>
          <p:nvPr/>
        </p:nvSpPr>
        <p:spPr>
          <a:xfrm>
            <a:off x="508555" y="1616547"/>
            <a:ext cx="11124000" cy="4629900"/>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Типы разрешаемых технологией задач/проблем.</a:t>
            </a:r>
            <a:endParaRPr/>
          </a:p>
          <a:p>
            <a:pPr indent="0" lvl="0" marL="0" marR="0" rtl="0" algn="l">
              <a:spcBef>
                <a:spcPts val="0"/>
              </a:spcBef>
              <a:spcAft>
                <a:spcPts val="0"/>
              </a:spcAft>
              <a:buNone/>
            </a:pP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Перечень приведен в порядке возрастания сложности и числа охватываемых участников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1) </a:t>
            </a:r>
            <a:r>
              <a:rPr b="1" lang="ru-RU" sz="1200">
                <a:solidFill>
                  <a:schemeClr val="dk1"/>
                </a:solidFill>
                <a:latin typeface="Verdana"/>
                <a:ea typeface="Verdana"/>
                <a:cs typeface="Verdana"/>
                <a:sym typeface="Verdana"/>
              </a:rPr>
              <a:t>внутриличностный </a:t>
            </a:r>
            <a:r>
              <a:rPr lang="ru-RU" sz="1200">
                <a:solidFill>
                  <a:schemeClr val="dk1"/>
                </a:solidFill>
                <a:latin typeface="Verdana"/>
                <a:ea typeface="Verdana"/>
                <a:cs typeface="Verdana"/>
                <a:sym typeface="Verdana"/>
              </a:rPr>
              <a:t>конфликт (рациональный аспект), - </a:t>
            </a:r>
            <a:r>
              <a:rPr b="1" lang="ru-RU" sz="1200">
                <a:solidFill>
                  <a:schemeClr val="dk1"/>
                </a:solidFill>
                <a:latin typeface="Verdana"/>
                <a:ea typeface="Verdana"/>
                <a:cs typeface="Verdana"/>
                <a:sym typeface="Verdana"/>
              </a:rPr>
              <a:t>частичная </a:t>
            </a:r>
            <a:r>
              <a:rPr lang="ru-RU" sz="1200">
                <a:solidFill>
                  <a:schemeClr val="dk1"/>
                </a:solidFill>
                <a:latin typeface="Verdana"/>
                <a:ea typeface="Verdana"/>
                <a:cs typeface="Verdana"/>
                <a:sym typeface="Verdana"/>
              </a:rPr>
              <a:t>замена услуг </a:t>
            </a:r>
            <a:r>
              <a:rPr b="1" lang="ru-RU" sz="1200">
                <a:solidFill>
                  <a:schemeClr val="dk1"/>
                </a:solidFill>
                <a:latin typeface="Verdana"/>
                <a:ea typeface="Verdana"/>
                <a:cs typeface="Verdana"/>
                <a:sym typeface="Verdana"/>
              </a:rPr>
              <a:t>психолога</a:t>
            </a:r>
            <a:r>
              <a:rPr lang="ru-RU" sz="1200">
                <a:solidFill>
                  <a:schemeClr val="dk1"/>
                </a:solidFill>
                <a:latin typeface="Verdana"/>
                <a:ea typeface="Verdana"/>
                <a:cs typeface="Verdana"/>
                <a:sym typeface="Verdana"/>
              </a:rPr>
              <a:t>, - бесплатно.</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2) </a:t>
            </a:r>
            <a:r>
              <a:rPr b="1" lang="ru-RU" sz="1200">
                <a:solidFill>
                  <a:schemeClr val="dk1"/>
                </a:solidFill>
                <a:latin typeface="Verdana"/>
                <a:ea typeface="Verdana"/>
                <a:cs typeface="Verdana"/>
                <a:sym typeface="Verdana"/>
              </a:rPr>
              <a:t>двусторонние </a:t>
            </a:r>
            <a:r>
              <a:rPr lang="ru-RU" sz="1200">
                <a:solidFill>
                  <a:schemeClr val="dk1"/>
                </a:solidFill>
                <a:latin typeface="Verdana"/>
                <a:ea typeface="Verdana"/>
                <a:cs typeface="Verdana"/>
                <a:sym typeface="Verdana"/>
              </a:rPr>
              <a:t>конфликт/спор и коммерческие или иные переговоры (ограниченный спектр), - замена услуг </a:t>
            </a:r>
            <a:r>
              <a:rPr b="1" lang="ru-RU" sz="1200">
                <a:solidFill>
                  <a:schemeClr val="dk1"/>
                </a:solidFill>
                <a:latin typeface="Verdana"/>
                <a:ea typeface="Verdana"/>
                <a:cs typeface="Verdana"/>
                <a:sym typeface="Verdana"/>
              </a:rPr>
              <a:t>судьи, арбитра, медиатора и конфликтолога</a:t>
            </a:r>
            <a:r>
              <a:rPr lang="ru-RU" sz="1200">
                <a:solidFill>
                  <a:schemeClr val="dk1"/>
                </a:solidFill>
                <a:latin typeface="Verdana"/>
                <a:ea typeface="Verdana"/>
                <a:cs typeface="Verdana"/>
                <a:sym typeface="Verdana"/>
              </a:rPr>
              <a:t>.</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3) групповые договорённости в </a:t>
            </a:r>
            <a:r>
              <a:rPr b="1" lang="ru-RU" sz="1200">
                <a:solidFill>
                  <a:schemeClr val="dk1"/>
                </a:solidFill>
                <a:latin typeface="Verdana"/>
                <a:ea typeface="Verdana"/>
                <a:cs typeface="Verdana"/>
                <a:sym typeface="Verdana"/>
              </a:rPr>
              <a:t>ограниченном </a:t>
            </a:r>
            <a:r>
              <a:rPr lang="ru-RU" sz="1200">
                <a:solidFill>
                  <a:schemeClr val="dk1"/>
                </a:solidFill>
                <a:latin typeface="Verdana"/>
                <a:ea typeface="Verdana"/>
                <a:cs typeface="Verdana"/>
                <a:sym typeface="Verdana"/>
              </a:rPr>
              <a:t>численностью </a:t>
            </a:r>
            <a:r>
              <a:rPr b="1" lang="ru-RU" sz="1200">
                <a:solidFill>
                  <a:schemeClr val="dk1"/>
                </a:solidFill>
                <a:latin typeface="Verdana"/>
                <a:ea typeface="Verdana"/>
                <a:cs typeface="Verdana"/>
                <a:sym typeface="Verdana"/>
              </a:rPr>
              <a:t>коллективе</a:t>
            </a:r>
            <a:r>
              <a:rPr lang="ru-RU" sz="1200">
                <a:solidFill>
                  <a:schemeClr val="dk1"/>
                </a:solidFill>
                <a:latin typeface="Verdana"/>
                <a:ea typeface="Verdana"/>
                <a:cs typeface="Verdana"/>
                <a:sym typeface="Verdana"/>
              </a:rPr>
              <a:t>/группе субъектов (самостоятельных индивидов или представителей чьих-то интересов) (взаимовыгодная координация действий или совместное планирование, групповые решения, включая советы директоров и парламенты), - замена услуг</a:t>
            </a:r>
            <a:r>
              <a:rPr b="1" lang="ru-RU" sz="1200">
                <a:solidFill>
                  <a:schemeClr val="dk1"/>
                </a:solidFill>
                <a:latin typeface="Verdana"/>
                <a:ea typeface="Verdana"/>
                <a:cs typeface="Verdana"/>
                <a:sym typeface="Verdana"/>
              </a:rPr>
              <a:t> бизнес-консультантов, переговорщиков и дипломатов</a:t>
            </a:r>
            <a:r>
              <a:rPr lang="ru-RU" sz="1200">
                <a:solidFill>
                  <a:schemeClr val="dk1"/>
                </a:solidFill>
                <a:latin typeface="Verdana"/>
                <a:ea typeface="Verdana"/>
                <a:cs typeface="Verdana"/>
                <a:sym typeface="Verdana"/>
              </a:rPr>
              <a:t>, фасилитаторов, депутатов и прочих представителей.</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4) </a:t>
            </a:r>
            <a:r>
              <a:rPr b="1" lang="ru-RU" sz="1200">
                <a:solidFill>
                  <a:schemeClr val="dk1"/>
                </a:solidFill>
                <a:latin typeface="Verdana"/>
                <a:ea typeface="Verdana"/>
                <a:cs typeface="Verdana"/>
                <a:sym typeface="Verdana"/>
              </a:rPr>
              <a:t>бизнес-контракты</a:t>
            </a:r>
            <a:r>
              <a:rPr lang="ru-RU" sz="1200">
                <a:solidFill>
                  <a:schemeClr val="dk1"/>
                </a:solidFill>
                <a:latin typeface="Verdana"/>
                <a:ea typeface="Verdana"/>
                <a:cs typeface="Verdana"/>
                <a:sym typeface="Verdana"/>
              </a:rPr>
              <a:t> множества контрагентов (максимизация выгод сразу всех участников по многопараметрическим "ступенчатым" предложениям, без их перераспределения), </a:t>
            </a:r>
            <a:r>
              <a:rPr b="1" lang="ru-RU" sz="1200">
                <a:solidFill>
                  <a:schemeClr val="dk1"/>
                </a:solidFill>
                <a:latin typeface="Verdana"/>
                <a:ea typeface="Verdana"/>
                <a:cs typeface="Verdana"/>
                <a:sym typeface="Verdana"/>
              </a:rPr>
              <a:t>- "объемный" маркетплейс будущего</a:t>
            </a:r>
            <a:r>
              <a:rPr lang="ru-RU" sz="1200">
                <a:solidFill>
                  <a:schemeClr val="dk1"/>
                </a:solidFill>
                <a:latin typeface="Verdana"/>
                <a:ea typeface="Verdana"/>
                <a:cs typeface="Verdana"/>
                <a:sym typeface="Verdana"/>
              </a:rPr>
              <a:t>  (предусмотрен доп. блок технологии, может быть реализован как отдельный проект "связные сделки одновременно многих контрагентов на основе ступенчатых многопараметрических заявок с ограничениями на параметры", но в контексте технологии он особенно органичен),</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5) </a:t>
            </a:r>
            <a:r>
              <a:rPr b="1" lang="ru-RU" sz="1200">
                <a:solidFill>
                  <a:schemeClr val="dk1"/>
                </a:solidFill>
                <a:latin typeface="Verdana"/>
                <a:ea typeface="Verdana"/>
                <a:cs typeface="Verdana"/>
                <a:sym typeface="Verdana"/>
              </a:rPr>
              <a:t>общезначимые </a:t>
            </a:r>
            <a:r>
              <a:rPr lang="ru-RU" sz="1200">
                <a:solidFill>
                  <a:schemeClr val="dk1"/>
                </a:solidFill>
                <a:latin typeface="Verdana"/>
                <a:ea typeface="Verdana"/>
                <a:cs typeface="Verdana"/>
                <a:sym typeface="Verdana"/>
              </a:rPr>
              <a:t>проблемы (любые общезначимые проблемы, </a:t>
            </a:r>
            <a:r>
              <a:rPr b="1" lang="ru-RU" sz="1200">
                <a:solidFill>
                  <a:schemeClr val="dk1"/>
                </a:solidFill>
                <a:latin typeface="Verdana"/>
                <a:ea typeface="Verdana"/>
                <a:cs typeface="Verdana"/>
                <a:sym typeface="Verdana"/>
              </a:rPr>
              <a:t>без ограничения</a:t>
            </a:r>
            <a:r>
              <a:rPr lang="ru-RU" sz="1200">
                <a:solidFill>
                  <a:schemeClr val="dk1"/>
                </a:solidFill>
                <a:latin typeface="Verdana"/>
                <a:ea typeface="Verdana"/>
                <a:cs typeface="Verdana"/>
                <a:sym typeface="Verdana"/>
              </a:rPr>
              <a:t> участия заинтересованных в решении конкретной проблемы лиц, но </a:t>
            </a:r>
            <a:r>
              <a:rPr b="1" lang="ru-RU" sz="1200">
                <a:solidFill>
                  <a:schemeClr val="dk1"/>
                </a:solidFill>
                <a:latin typeface="Verdana"/>
                <a:ea typeface="Verdana"/>
                <a:cs typeface="Verdana"/>
                <a:sym typeface="Verdana"/>
              </a:rPr>
              <a:t>с персонификацией</a:t>
            </a:r>
            <a:r>
              <a:rPr lang="ru-RU" sz="1200">
                <a:solidFill>
                  <a:schemeClr val="dk1"/>
                </a:solidFill>
                <a:latin typeface="Verdana"/>
                <a:ea typeface="Verdana"/>
                <a:cs typeface="Verdana"/>
                <a:sym typeface="Verdana"/>
              </a:rPr>
              <a:t> участников), - замена услуг </a:t>
            </a:r>
            <a:r>
              <a:rPr b="1" lang="ru-RU" sz="1200">
                <a:solidFill>
                  <a:schemeClr val="dk1"/>
                </a:solidFill>
                <a:latin typeface="Verdana"/>
                <a:ea typeface="Verdana"/>
                <a:cs typeface="Verdana"/>
                <a:sym typeface="Verdana"/>
              </a:rPr>
              <a:t>чиновничества и депутатов</a:t>
            </a:r>
            <a:r>
              <a:rPr lang="ru-RU" sz="1200">
                <a:solidFill>
                  <a:schemeClr val="dk1"/>
                </a:solidFill>
                <a:latin typeface="Verdana"/>
                <a:ea typeface="Verdana"/>
                <a:cs typeface="Verdana"/>
                <a:sym typeface="Verdana"/>
              </a:rPr>
              <a:t> (вне принятия законов/правил),</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6) </a:t>
            </a:r>
            <a:r>
              <a:rPr b="1" lang="ru-RU" sz="1200">
                <a:solidFill>
                  <a:schemeClr val="dk1"/>
                </a:solidFill>
                <a:latin typeface="Verdana"/>
                <a:ea typeface="Verdana"/>
                <a:cs typeface="Verdana"/>
                <a:sym typeface="Verdana"/>
              </a:rPr>
              <a:t>правила/законы</a:t>
            </a:r>
            <a:r>
              <a:rPr lang="ru-RU" sz="1200">
                <a:solidFill>
                  <a:schemeClr val="dk1"/>
                </a:solidFill>
                <a:latin typeface="Verdana"/>
                <a:ea typeface="Verdana"/>
                <a:cs typeface="Verdana"/>
                <a:sym typeface="Verdana"/>
              </a:rPr>
              <a:t>, максимально приемлемые в каком-либо сообществе (с участием любого желающего принять участие жителя планеты </a:t>
            </a:r>
            <a:r>
              <a:rPr b="1" lang="ru-RU" sz="1200">
                <a:solidFill>
                  <a:schemeClr val="dk1"/>
                </a:solidFill>
                <a:latin typeface="Verdana"/>
                <a:ea typeface="Verdana"/>
                <a:cs typeface="Verdana"/>
                <a:sym typeface="Verdana"/>
              </a:rPr>
              <a:t>без персонификации</a:t>
            </a:r>
            <a:r>
              <a:rPr lang="ru-RU" sz="1200">
                <a:solidFill>
                  <a:schemeClr val="dk1"/>
                </a:solidFill>
                <a:latin typeface="Verdana"/>
                <a:ea typeface="Verdana"/>
                <a:cs typeface="Verdana"/>
                <a:sym typeface="Verdana"/>
              </a:rPr>
              <a:t> участия), - замена услуг </a:t>
            </a:r>
            <a:r>
              <a:rPr b="1" lang="ru-RU" sz="1200">
                <a:solidFill>
                  <a:schemeClr val="dk1"/>
                </a:solidFill>
                <a:latin typeface="Verdana"/>
                <a:ea typeface="Verdana"/>
                <a:cs typeface="Verdana"/>
                <a:sym typeface="Verdana"/>
              </a:rPr>
              <a:t>законодателей </a:t>
            </a:r>
            <a:r>
              <a:rPr lang="ru-RU" sz="1200">
                <a:solidFill>
                  <a:schemeClr val="dk1"/>
                </a:solidFill>
                <a:latin typeface="Verdana"/>
                <a:ea typeface="Verdana"/>
                <a:cs typeface="Verdana"/>
                <a:sym typeface="Verdana"/>
              </a:rPr>
              <a:t>и замена </a:t>
            </a:r>
            <a:r>
              <a:rPr b="1" lang="ru-RU" sz="1200">
                <a:solidFill>
                  <a:schemeClr val="dk1"/>
                </a:solidFill>
                <a:latin typeface="Verdana"/>
                <a:ea typeface="Verdana"/>
                <a:cs typeface="Verdana"/>
                <a:sym typeface="Verdana"/>
              </a:rPr>
              <a:t>референдумов</a:t>
            </a:r>
            <a:r>
              <a:rPr lang="ru-RU" sz="1200">
                <a:solidFill>
                  <a:schemeClr val="dk1"/>
                </a:solidFill>
                <a:latin typeface="Verdana"/>
                <a:ea typeface="Verdana"/>
                <a:cs typeface="Verdana"/>
                <a:sym typeface="Verdana"/>
              </a:rPr>
              <a:t>, разрешение</a:t>
            </a:r>
            <a:r>
              <a:rPr b="1" lang="ru-RU" sz="1200">
                <a:solidFill>
                  <a:schemeClr val="dk1"/>
                </a:solidFill>
                <a:latin typeface="Verdana"/>
                <a:ea typeface="Verdana"/>
                <a:cs typeface="Verdana"/>
                <a:sym typeface="Verdana"/>
              </a:rPr>
              <a:t> глобальных конфликтов</a:t>
            </a:r>
            <a:r>
              <a:rPr lang="ru-RU" sz="1200">
                <a:solidFill>
                  <a:schemeClr val="dk1"/>
                </a:solidFill>
                <a:latin typeface="Verdana"/>
                <a:ea typeface="Verdana"/>
                <a:cs typeface="Verdana"/>
                <a:sym typeface="Verdana"/>
              </a:rPr>
              <a:t> (в отличие от предыдущего варианта отсутствуют оценки полезности инет расчетной части, если какие-то блокировки не удалось снять, то “действия” как элементы правил/законов просто не входят в итоговое решение - правило/закон).</a:t>
            </a:r>
            <a:endParaRPr/>
          </a:p>
          <a:p>
            <a:pPr indent="0" lvl="0" marL="0" marR="0" rtl="0" algn="l">
              <a:spcBef>
                <a:spcPts val="0"/>
              </a:spcBef>
              <a:spcAft>
                <a:spcPts val="0"/>
              </a:spcAft>
              <a:buNone/>
            </a:pP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Технология согласовывает интересы в формате поиска </a:t>
            </a:r>
            <a:r>
              <a:rPr b="1" lang="ru-RU" sz="1200">
                <a:solidFill>
                  <a:schemeClr val="dk1"/>
                </a:solidFill>
                <a:latin typeface="Verdana"/>
                <a:ea typeface="Verdana"/>
                <a:cs typeface="Verdana"/>
                <a:sym typeface="Verdana"/>
              </a:rPr>
              <a:t>взаимоприемлемых действий</a:t>
            </a:r>
            <a:r>
              <a:rPr lang="ru-RU" sz="1200">
                <a:solidFill>
                  <a:schemeClr val="dk1"/>
                </a:solidFill>
                <a:latin typeface="Verdana"/>
                <a:ea typeface="Verdana"/>
                <a:cs typeface="Verdana"/>
                <a:sym typeface="Verdana"/>
              </a:rPr>
              <a:t>, но никак не применима при поиске ответов, претендующих на</a:t>
            </a:r>
            <a:r>
              <a:rPr b="1" lang="ru-RU" sz="1200">
                <a:solidFill>
                  <a:schemeClr val="dk1"/>
                </a:solidFill>
                <a:latin typeface="Verdana"/>
                <a:ea typeface="Verdana"/>
                <a:cs typeface="Verdana"/>
                <a:sym typeface="Verdana"/>
              </a:rPr>
              <a:t> истинность или адекватность какого-либо знания</a:t>
            </a:r>
            <a:r>
              <a:rPr lang="ru-RU" sz="1200">
                <a:solidFill>
                  <a:schemeClr val="dk1"/>
                </a:solidFill>
                <a:latin typeface="Verdana"/>
                <a:ea typeface="Verdana"/>
                <a:cs typeface="Verdana"/>
                <a:sym typeface="Verdana"/>
              </a:rPr>
              <a:t> (для этого существуют иные технологии, к примеру, алгоритмы роевого интеллекта). В частности, задача </a:t>
            </a:r>
            <a:r>
              <a:rPr b="1" lang="ru-RU" sz="1200">
                <a:solidFill>
                  <a:schemeClr val="dk1"/>
                </a:solidFill>
                <a:latin typeface="Verdana"/>
                <a:ea typeface="Verdana"/>
                <a:cs typeface="Verdana"/>
                <a:sym typeface="Verdana"/>
              </a:rPr>
              <a:t>распоряжения общим бюджетом</a:t>
            </a:r>
            <a:r>
              <a:rPr lang="ru-RU" sz="1200">
                <a:solidFill>
                  <a:schemeClr val="dk1"/>
                </a:solidFill>
                <a:latin typeface="Verdana"/>
                <a:ea typeface="Verdana"/>
                <a:cs typeface="Verdana"/>
                <a:sym typeface="Verdana"/>
              </a:rPr>
              <a:t> непосредственно самими членами многомиллионного сообщества относится к типу задач пункта “5) общезначимые проблемы”.</a:t>
            </a:r>
            <a:endParaRPr sz="1200">
              <a:solidFill>
                <a:schemeClr val="dk1"/>
              </a:solidFill>
              <a:latin typeface="Verdana"/>
              <a:ea typeface="Verdana"/>
              <a:cs typeface="Verdana"/>
              <a:sym typeface="Verdana"/>
            </a:endParaRPr>
          </a:p>
        </p:txBody>
      </p:sp>
      <p:sp>
        <p:nvSpPr>
          <p:cNvPr id="299" name="Google Shape;299;p21"/>
          <p:cNvSpPr txBox="1"/>
          <p:nvPr/>
        </p:nvSpPr>
        <p:spPr>
          <a:xfrm>
            <a:off x="925850" y="1163678"/>
            <a:ext cx="5170149"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9.1. Целевая аудитория</a:t>
            </a:r>
            <a:endParaRPr/>
          </a:p>
        </p:txBody>
      </p:sp>
      <p:sp>
        <p:nvSpPr>
          <p:cNvPr id="300" name="Google Shape;300;p21"/>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pic>
        <p:nvPicPr>
          <p:cNvPr id="301" name="Google Shape;301;p21"/>
          <p:cNvPicPr preferRelativeResize="0"/>
          <p:nvPr/>
        </p:nvPicPr>
        <p:blipFill rotWithShape="1">
          <a:blip r:embed="rId3">
            <a:alphaModFix/>
          </a:blip>
          <a:srcRect b="0" l="0" r="0" t="0"/>
          <a:stretch/>
        </p:blipFill>
        <p:spPr>
          <a:xfrm>
            <a:off x="477834" y="1161523"/>
            <a:ext cx="396000" cy="396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2"/>
          <p:cNvSpPr/>
          <p:nvPr/>
        </p:nvSpPr>
        <p:spPr>
          <a:xfrm>
            <a:off x="371839" y="5216407"/>
            <a:ext cx="11392846" cy="1157364"/>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07" name="Google Shape;307;p22"/>
          <p:cNvSpPr/>
          <p:nvPr/>
        </p:nvSpPr>
        <p:spPr>
          <a:xfrm>
            <a:off x="371839" y="932041"/>
            <a:ext cx="11392846" cy="3896438"/>
          </a:xfrm>
          <a:prstGeom prst="roundRect">
            <a:avLst>
              <a:gd fmla="val 5151"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08" name="Google Shape;308;p22"/>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9. Экономическая значимость проекта</a:t>
            </a:r>
            <a:endParaRPr/>
          </a:p>
        </p:txBody>
      </p:sp>
      <p:sp>
        <p:nvSpPr>
          <p:cNvPr id="309" name="Google Shape;309;p22"/>
          <p:cNvSpPr txBox="1"/>
          <p:nvPr/>
        </p:nvSpPr>
        <p:spPr>
          <a:xfrm>
            <a:off x="508556" y="1388605"/>
            <a:ext cx="10987698" cy="3336170"/>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Пока даже и не буду пытаться что-либо предполагать на этот счет, ибо это невозможно в принципе (предполагаемый рынок не просто т.н. “голубой океан”, это привнесение в практику совершенно новой сферы человеческой деятельности (то, что имеется на данный момент в сфере принятия решений общезначимых проблем сложно вообще именовать сферой деятельности, это скорее имитация деятельности, - решения принимают единицы, но выдают их за решения, приемлемые для всех остальных, что является очевидной ложью).</a:t>
            </a:r>
            <a:endParaRPr/>
          </a:p>
          <a:p>
            <a:pPr indent="0" lvl="0" marL="0" marR="0" rtl="0" algn="l">
              <a:spcBef>
                <a:spcPts val="0"/>
              </a:spcBef>
              <a:spcAft>
                <a:spcPts val="0"/>
              </a:spcAft>
              <a:buNone/>
            </a:pP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Хотя один момент можно определить уже сейчас, - плата за услугу может быть порядка 10% от обнаруженной, созданный благодаря участию в процессе конструирования по данной технологии (от распределяемой маржи по каждому отдельному подпроцессу), - в убывающей пропорции (чем больше объём распределяемой маржи, тем меньше процент платы за услуги платформы), и порядка 1-2% с суммы той общий полезности, в которую оценивает каждый участник, получающий эту пользу от решения в целом. Может быть и иная модель, например, какую-то небольшую сумму за каждого участника процесса или за услуги привлекаемых платформой экспертов при снятии блокировок, но со всеми этим нужно экспериментировать, и до этого ещё очень далеко.</a:t>
            </a:r>
            <a:endParaRPr/>
          </a:p>
          <a:p>
            <a:pPr indent="0" lvl="0" marL="0" marR="0" rtl="0" algn="l">
              <a:spcBef>
                <a:spcPts val="0"/>
              </a:spcBef>
              <a:spcAft>
                <a:spcPts val="0"/>
              </a:spcAft>
              <a:buNone/>
            </a:pPr>
            <a:br>
              <a:rPr lang="ru-RU" sz="1200">
                <a:solidFill>
                  <a:schemeClr val="dk1"/>
                </a:solidFill>
                <a:latin typeface="Verdana"/>
                <a:ea typeface="Verdana"/>
                <a:cs typeface="Verdana"/>
                <a:sym typeface="Verdana"/>
              </a:rPr>
            </a:br>
            <a:r>
              <a:rPr lang="ru-RU" sz="1200">
                <a:solidFill>
                  <a:schemeClr val="dk1"/>
                </a:solidFill>
                <a:latin typeface="Verdana"/>
                <a:ea typeface="Verdana"/>
                <a:cs typeface="Verdana"/>
                <a:sym typeface="Verdana"/>
              </a:rPr>
              <a:t>  И вообще, о какой окупаемости можно говорить на этапе подготовки к созданию прототипа, номинация-то заявленная на конкурс у данного проекта ведь “Проект будущего”. К тому же данный проект колоссальной сложности (о сложности могу судить, поскольку я сам в бытность программистом, еще до пенсионного возраста, единолично, от постановки задачи до некоторого довольно продолжительного периода эксплуатации готового продукта, без партнеров и помощи, создал немало корпоративных, и не только, учетных систем - складских, оптовой и розничной торговли в различных сферах экономики, в т.ч. в наиболее сложной, - в ювелирке).</a:t>
            </a:r>
            <a:endParaRPr sz="1200">
              <a:solidFill>
                <a:schemeClr val="dk1"/>
              </a:solidFill>
              <a:latin typeface="Verdana"/>
              <a:ea typeface="Verdana"/>
              <a:cs typeface="Verdana"/>
              <a:sym typeface="Verdana"/>
            </a:endParaRPr>
          </a:p>
        </p:txBody>
      </p:sp>
      <p:sp>
        <p:nvSpPr>
          <p:cNvPr id="310" name="Google Shape;310;p22"/>
          <p:cNvSpPr txBox="1"/>
          <p:nvPr/>
        </p:nvSpPr>
        <p:spPr>
          <a:xfrm>
            <a:off x="1032388" y="1054614"/>
            <a:ext cx="4882927" cy="281487"/>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400">
                <a:solidFill>
                  <a:schemeClr val="dk1"/>
                </a:solidFill>
                <a:latin typeface="Verdana"/>
                <a:ea typeface="Verdana"/>
                <a:cs typeface="Verdana"/>
                <a:sym typeface="Verdana"/>
              </a:rPr>
              <a:t>9.2. Стоимость, сроки</a:t>
            </a:r>
            <a:r>
              <a:rPr b="1" lang="ru-RU" sz="1200">
                <a:solidFill>
                  <a:schemeClr val="dk1"/>
                </a:solidFill>
                <a:latin typeface="Verdana"/>
                <a:ea typeface="Verdana"/>
                <a:cs typeface="Verdana"/>
                <a:sym typeface="Verdana"/>
              </a:rPr>
              <a:t> реализации и окупаемости</a:t>
            </a:r>
            <a:endParaRPr/>
          </a:p>
        </p:txBody>
      </p:sp>
      <p:sp>
        <p:nvSpPr>
          <p:cNvPr id="311" name="Google Shape;311;p22"/>
          <p:cNvSpPr txBox="1"/>
          <p:nvPr/>
        </p:nvSpPr>
        <p:spPr>
          <a:xfrm>
            <a:off x="1193066" y="5292448"/>
            <a:ext cx="4305906"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9.3. Пилотирование и внедрение</a:t>
            </a:r>
            <a:endParaRPr/>
          </a:p>
        </p:txBody>
      </p:sp>
      <p:sp>
        <p:nvSpPr>
          <p:cNvPr id="312" name="Google Shape;312;p22"/>
          <p:cNvSpPr txBox="1"/>
          <p:nvPr/>
        </p:nvSpPr>
        <p:spPr>
          <a:xfrm>
            <a:off x="535181" y="5631164"/>
            <a:ext cx="10961726" cy="566181"/>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rPr lang="ru-RU" sz="1200">
                <a:solidFill>
                  <a:schemeClr val="dk1"/>
                </a:solidFill>
                <a:latin typeface="Verdana"/>
                <a:ea typeface="Verdana"/>
                <a:cs typeface="Verdana"/>
                <a:sym typeface="Verdana"/>
              </a:rPr>
              <a:t>  Затрудняюсь что-либо сказать на эту тему, разве что если включусь в акселерацию Академии инноваторов, где возможно и проинформируют о проблемах и возможностях реального сектора городской экономики в данной сфере и помогут определиться с ответом на вопрос о возможностях пилотирования проекта.</a:t>
            </a:r>
            <a:endParaRPr/>
          </a:p>
        </p:txBody>
      </p:sp>
      <p:sp>
        <p:nvSpPr>
          <p:cNvPr id="313" name="Google Shape;313;p22"/>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pic>
        <p:nvPicPr>
          <p:cNvPr id="314" name="Google Shape;314;p22"/>
          <p:cNvPicPr preferRelativeResize="0"/>
          <p:nvPr/>
        </p:nvPicPr>
        <p:blipFill rotWithShape="1">
          <a:blip r:embed="rId3">
            <a:alphaModFix/>
          </a:blip>
          <a:srcRect b="0" l="0" r="0" t="0"/>
          <a:stretch/>
        </p:blipFill>
        <p:spPr>
          <a:xfrm>
            <a:off x="535181" y="5216407"/>
            <a:ext cx="396000" cy="396000"/>
          </a:xfrm>
          <a:prstGeom prst="rect">
            <a:avLst/>
          </a:prstGeom>
          <a:noFill/>
          <a:ln>
            <a:noFill/>
          </a:ln>
        </p:spPr>
      </p:pic>
      <p:pic>
        <p:nvPicPr>
          <p:cNvPr id="315" name="Google Shape;315;p22"/>
          <p:cNvPicPr preferRelativeResize="0"/>
          <p:nvPr/>
        </p:nvPicPr>
        <p:blipFill rotWithShape="1">
          <a:blip r:embed="rId4">
            <a:alphaModFix/>
          </a:blip>
          <a:srcRect b="0" l="0" r="0" t="0"/>
          <a:stretch/>
        </p:blipFill>
        <p:spPr>
          <a:xfrm>
            <a:off x="508556" y="992605"/>
            <a:ext cx="396000" cy="396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3"/>
          <p:cNvSpPr/>
          <p:nvPr/>
        </p:nvSpPr>
        <p:spPr>
          <a:xfrm>
            <a:off x="256479" y="825190"/>
            <a:ext cx="3891776" cy="5591483"/>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21" name="Google Shape;321;p23"/>
          <p:cNvSpPr/>
          <p:nvPr/>
        </p:nvSpPr>
        <p:spPr>
          <a:xfrm>
            <a:off x="4376528" y="1015215"/>
            <a:ext cx="3384721" cy="5401459"/>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22" name="Google Shape;322;p23"/>
          <p:cNvSpPr/>
          <p:nvPr/>
        </p:nvSpPr>
        <p:spPr>
          <a:xfrm>
            <a:off x="7984274" y="1015215"/>
            <a:ext cx="3861654" cy="5401459"/>
          </a:xfrm>
          <a:prstGeom prst="roundRect">
            <a:avLst>
              <a:gd fmla="val 4080" name="adj"/>
            </a:avLst>
          </a:prstGeom>
          <a:solidFill>
            <a:schemeClr val="lt1">
              <a:alpha val="60000"/>
            </a:schemeClr>
          </a:solidFill>
          <a:ln cap="flat" cmpd="sng" w="9525">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23" name="Google Shape;323;p23"/>
          <p:cNvSpPr txBox="1"/>
          <p:nvPr/>
        </p:nvSpPr>
        <p:spPr>
          <a:xfrm>
            <a:off x="508556" y="1558230"/>
            <a:ext cx="3427824" cy="4813497"/>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Никаких особых отношений с клиентами вырабатывать не предполагается, достаточно создать удобную и результативную платформу, остальное приложится. Никакой рекламы на платформе и никаких ухищрений типа сетевого маркетинга.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В начале реклама в соцсетях и мессенджерах, особенно в telegram, созданием там групп для взаимодействия с клиентами и демонстрацией успешных кейсов на платформе, затем должна сработать качественная услуга по удовлетворению очевидно наличной, хотя и не вполне осознанной, потребности.</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Фирменным стилем привлечения аудитории предполагаю сделать политику, при которой любое скандальное или непопулярное решение власти, в том числе и законы, предлагать заинтересованным попробовать самостоятельно совместно и ко всеобщему согласию перерешить на платформе, после чего предлагать это его как альтернативу в СМИ и независимым блогерам. </a:t>
            </a:r>
            <a:endParaRPr/>
          </a:p>
        </p:txBody>
      </p:sp>
      <p:sp>
        <p:nvSpPr>
          <p:cNvPr id="324" name="Google Shape;324;p23"/>
          <p:cNvSpPr txBox="1"/>
          <p:nvPr/>
        </p:nvSpPr>
        <p:spPr>
          <a:xfrm>
            <a:off x="948050" y="926050"/>
            <a:ext cx="3076200" cy="474000"/>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lang="ru-RU" sz="1500">
                <a:solidFill>
                  <a:schemeClr val="dk1"/>
                </a:solidFill>
                <a:latin typeface="Arial"/>
                <a:ea typeface="Arial"/>
                <a:cs typeface="Arial"/>
                <a:sym typeface="Arial"/>
              </a:rPr>
              <a:t>10.1.1.Описание бизнес-модели и принципа работы:</a:t>
            </a:r>
            <a:endParaRPr sz="1500">
              <a:solidFill>
                <a:schemeClr val="dk1"/>
              </a:solidFill>
              <a:latin typeface="Arial"/>
              <a:ea typeface="Arial"/>
              <a:cs typeface="Arial"/>
              <a:sym typeface="Arial"/>
            </a:endParaRPr>
          </a:p>
        </p:txBody>
      </p:sp>
      <p:sp>
        <p:nvSpPr>
          <p:cNvPr id="325" name="Google Shape;325;p23"/>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10.1. Бизнес-модель</a:t>
            </a:r>
            <a:endParaRPr/>
          </a:p>
        </p:txBody>
      </p:sp>
      <p:sp>
        <p:nvSpPr>
          <p:cNvPr id="326" name="Google Shape;326;p23"/>
          <p:cNvSpPr txBox="1"/>
          <p:nvPr/>
        </p:nvSpPr>
        <p:spPr>
          <a:xfrm>
            <a:off x="4574528" y="2011421"/>
            <a:ext cx="3076313" cy="4259499"/>
          </a:xfrm>
          <a:prstGeom prst="rect">
            <a:avLst/>
          </a:prstGeom>
          <a:noFill/>
          <a:ln>
            <a:noFill/>
          </a:ln>
        </p:spPr>
        <p:txBody>
          <a:bodyPr anchorCtr="0" anchor="t" bIns="0" lIns="0" spcFirstLastPara="1" rIns="0" wrap="square" tIns="12050">
            <a:spAutoFit/>
          </a:bodyPr>
          <a:lstStyle/>
          <a:p>
            <a:pPr indent="0" lvl="0" marL="0" marR="0" rtl="0" algn="ctr">
              <a:spcBef>
                <a:spcPts val="0"/>
              </a:spcBef>
              <a:spcAft>
                <a:spcPts val="0"/>
              </a:spcAft>
              <a:buNone/>
            </a:pPr>
            <a:r>
              <a:rPr lang="ru-RU" sz="1200">
                <a:solidFill>
                  <a:schemeClr val="dk1"/>
                </a:solidFill>
                <a:latin typeface="Verdana"/>
                <a:ea typeface="Verdana"/>
                <a:cs typeface="Verdana"/>
                <a:sym typeface="Verdana"/>
              </a:rPr>
              <a:t>  Платформа предполагает предоставить клиенту реальную возможность согласовывать с остальными заинтересованными участниками решения актуальных для них проблем свои намерения и удовлетворять свои потребности таким образом, чтобы гарантированно иметь от согласованного решения значимую и весомую пользу лично для себя. </a:t>
            </a:r>
            <a:endParaRPr/>
          </a:p>
          <a:p>
            <a:pPr indent="0" lvl="0" marL="0" marR="0" rtl="0" algn="ctr">
              <a:spcBef>
                <a:spcPts val="0"/>
              </a:spcBef>
              <a:spcAft>
                <a:spcPts val="0"/>
              </a:spcAft>
              <a:buNone/>
            </a:pPr>
            <a:r>
              <a:rPr lang="ru-RU" sz="1200">
                <a:solidFill>
                  <a:schemeClr val="dk1"/>
                </a:solidFill>
                <a:latin typeface="Verdana"/>
                <a:ea typeface="Verdana"/>
                <a:cs typeface="Verdana"/>
                <a:sym typeface="Verdana"/>
              </a:rPr>
              <a:t>  Чем чаще будет использоваться предлагаемая платформа, тем меньше вероятность, что в обществе будут приниматься решения, наносящие кому-либо какой-либо вред или ущерб, и останется повод для неспровоцированного насилия.</a:t>
            </a:r>
            <a:endParaRPr/>
          </a:p>
          <a:p>
            <a:pPr indent="0" lvl="0" marL="0" marR="0" rtl="0" algn="ctr">
              <a:spcBef>
                <a:spcPts val="0"/>
              </a:spcBef>
              <a:spcAft>
                <a:spcPts val="0"/>
              </a:spcAft>
              <a:buNone/>
            </a:pPr>
            <a:r>
              <a:t/>
            </a:r>
            <a:endParaRPr sz="1200">
              <a:solidFill>
                <a:schemeClr val="dk1"/>
              </a:solidFill>
              <a:latin typeface="Verdana"/>
              <a:ea typeface="Verdana"/>
              <a:cs typeface="Verdana"/>
              <a:sym typeface="Verdana"/>
            </a:endParaRPr>
          </a:p>
          <a:p>
            <a:pPr indent="0" lvl="0" marL="0" marR="0" rtl="0" algn="ctr">
              <a:spcBef>
                <a:spcPts val="0"/>
              </a:spcBef>
              <a:spcAft>
                <a:spcPts val="0"/>
              </a:spcAft>
              <a:buNone/>
            </a:pPr>
            <a:r>
              <a:rPr lang="ru-RU" sz="1200">
                <a:solidFill>
                  <a:schemeClr val="dk1"/>
                </a:solidFill>
                <a:latin typeface="Verdana"/>
                <a:ea typeface="Verdana"/>
                <a:cs typeface="Verdana"/>
                <a:sym typeface="Verdana"/>
              </a:rPr>
              <a:t>  Услуги же, предлагаемые каждому из сегментов потребителей, вкратце приведены на слайде “9.1. Целевая аудитория”.</a:t>
            </a:r>
            <a:endParaRPr sz="1200">
              <a:solidFill>
                <a:schemeClr val="dk1"/>
              </a:solidFill>
              <a:latin typeface="Verdana"/>
              <a:ea typeface="Verdana"/>
              <a:cs typeface="Verdana"/>
              <a:sym typeface="Verdana"/>
            </a:endParaRPr>
          </a:p>
        </p:txBody>
      </p:sp>
      <p:sp>
        <p:nvSpPr>
          <p:cNvPr id="327" name="Google Shape;327;p23"/>
          <p:cNvSpPr txBox="1"/>
          <p:nvPr/>
        </p:nvSpPr>
        <p:spPr>
          <a:xfrm>
            <a:off x="4838070" y="1238271"/>
            <a:ext cx="2812772" cy="627736"/>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Arial"/>
                <a:ea typeface="Arial"/>
                <a:cs typeface="Arial"/>
                <a:sym typeface="Arial"/>
              </a:rPr>
              <a:t>10.1.2.Предоставленная ценность:</a:t>
            </a:r>
            <a:endParaRPr/>
          </a:p>
        </p:txBody>
      </p:sp>
      <p:sp>
        <p:nvSpPr>
          <p:cNvPr id="328" name="Google Shape;328;p23"/>
          <p:cNvSpPr txBox="1"/>
          <p:nvPr/>
        </p:nvSpPr>
        <p:spPr>
          <a:xfrm>
            <a:off x="8196146" y="1666336"/>
            <a:ext cx="3404327" cy="4751942"/>
          </a:xfrm>
          <a:prstGeom prst="rect">
            <a:avLst/>
          </a:prstGeom>
          <a:noFill/>
          <a:ln>
            <a:noFill/>
          </a:ln>
        </p:spPr>
        <p:txBody>
          <a:bodyPr anchorCtr="0" anchor="t" bIns="0" lIns="0" spcFirstLastPara="1" rIns="0" wrap="square" tIns="12050">
            <a:spAutoFit/>
          </a:bodyPr>
          <a:lstStyle/>
          <a:p>
            <a:pPr indent="0" lvl="0" marL="0" marR="0" rtl="0" algn="r">
              <a:spcBef>
                <a:spcPts val="0"/>
              </a:spcBef>
              <a:spcAft>
                <a:spcPts val="0"/>
              </a:spcAft>
              <a:buNone/>
            </a:pPr>
            <a:r>
              <a:rPr lang="ru-RU" sz="1400">
                <a:solidFill>
                  <a:schemeClr val="dk1"/>
                </a:solidFill>
                <a:latin typeface="Verdana"/>
                <a:ea typeface="Verdana"/>
                <a:cs typeface="Verdana"/>
                <a:sym typeface="Verdana"/>
              </a:rPr>
              <a:t>  Канал продаж онлайн платформы вроде очевиден и вряд ли у него есть какая-либо альтернатива, - потенциальные пользователи находятся и приглашаются на платформу любыми наличными в интернет способами. Они являются как будто бы на сегодня наиболее эффективными. </a:t>
            </a:r>
            <a:endParaRPr/>
          </a:p>
          <a:p>
            <a:pPr indent="0" lvl="0" marL="0" marR="0" rtl="0" algn="r">
              <a:spcBef>
                <a:spcPts val="0"/>
              </a:spcBef>
              <a:spcAft>
                <a:spcPts val="0"/>
              </a:spcAft>
              <a:buNone/>
            </a:pPr>
            <a:r>
              <a:rPr lang="ru-RU" sz="1400">
                <a:solidFill>
                  <a:schemeClr val="dk1"/>
                </a:solidFill>
                <a:latin typeface="Verdana"/>
                <a:ea typeface="Verdana"/>
                <a:cs typeface="Verdana"/>
                <a:sym typeface="Verdana"/>
              </a:rPr>
              <a:t>И ещё я знаю, точнее придумал, как сделать так, чтобы об этой платформе знали и рекомендовали ее как наилучший способ решения общественных проблем всевозможные нейросети, основанные на больших языковых моделях, но, естественно, пока об этом умолчу. Ну разве что, если мой проект станет победителем на конкурсе “Новатор Москвы”, поделюсь с любопытствующими членами его жюри. )))</a:t>
            </a:r>
            <a:endParaRPr sz="1400">
              <a:solidFill>
                <a:schemeClr val="dk1"/>
              </a:solidFill>
              <a:latin typeface="Verdana"/>
              <a:ea typeface="Verdana"/>
              <a:cs typeface="Verdana"/>
              <a:sym typeface="Verdana"/>
            </a:endParaRPr>
          </a:p>
        </p:txBody>
      </p:sp>
      <p:sp>
        <p:nvSpPr>
          <p:cNvPr id="329" name="Google Shape;329;p23"/>
          <p:cNvSpPr txBox="1"/>
          <p:nvPr/>
        </p:nvSpPr>
        <p:spPr>
          <a:xfrm>
            <a:off x="8787701" y="1238271"/>
            <a:ext cx="2893795"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1</a:t>
            </a:r>
            <a:r>
              <a:rPr b="1" lang="ru-RU" sz="1600">
                <a:solidFill>
                  <a:schemeClr val="dk1"/>
                </a:solidFill>
                <a:latin typeface="Arial"/>
                <a:ea typeface="Arial"/>
                <a:cs typeface="Arial"/>
                <a:sym typeface="Arial"/>
              </a:rPr>
              <a:t>0.1.3.</a:t>
            </a:r>
            <a:r>
              <a:rPr b="1" lang="ru-RU" sz="1600">
                <a:solidFill>
                  <a:schemeClr val="dk1"/>
                </a:solidFill>
                <a:latin typeface="Verdana"/>
                <a:ea typeface="Verdana"/>
                <a:cs typeface="Verdana"/>
                <a:sym typeface="Verdana"/>
              </a:rPr>
              <a:t>Каналы продаж:</a:t>
            </a:r>
            <a:endParaRPr/>
          </a:p>
        </p:txBody>
      </p:sp>
      <p:sp>
        <p:nvSpPr>
          <p:cNvPr id="330" name="Google Shape;330;p23"/>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pic>
        <p:nvPicPr>
          <p:cNvPr id="331" name="Google Shape;331;p23"/>
          <p:cNvPicPr preferRelativeResize="0"/>
          <p:nvPr/>
        </p:nvPicPr>
        <p:blipFill rotWithShape="1">
          <a:blip r:embed="rId3">
            <a:alphaModFix/>
          </a:blip>
          <a:srcRect b="0" l="0" r="0" t="0"/>
          <a:stretch/>
        </p:blipFill>
        <p:spPr>
          <a:xfrm>
            <a:off x="4376528" y="1232681"/>
            <a:ext cx="396000" cy="396000"/>
          </a:xfrm>
          <a:prstGeom prst="rect">
            <a:avLst/>
          </a:prstGeom>
          <a:noFill/>
          <a:ln>
            <a:noFill/>
          </a:ln>
        </p:spPr>
      </p:pic>
      <p:pic>
        <p:nvPicPr>
          <p:cNvPr id="332" name="Google Shape;332;p23"/>
          <p:cNvPicPr preferRelativeResize="0"/>
          <p:nvPr/>
        </p:nvPicPr>
        <p:blipFill rotWithShape="1">
          <a:blip r:embed="rId4">
            <a:alphaModFix/>
          </a:blip>
          <a:srcRect b="0" l="0" r="0" t="0"/>
          <a:stretch/>
        </p:blipFill>
        <p:spPr>
          <a:xfrm>
            <a:off x="447006" y="963703"/>
            <a:ext cx="396000" cy="396000"/>
          </a:xfrm>
          <a:prstGeom prst="rect">
            <a:avLst/>
          </a:prstGeom>
          <a:noFill/>
          <a:ln>
            <a:noFill/>
          </a:ln>
        </p:spPr>
      </p:pic>
      <p:pic>
        <p:nvPicPr>
          <p:cNvPr id="333" name="Google Shape;333;p23"/>
          <p:cNvPicPr preferRelativeResize="0"/>
          <p:nvPr/>
        </p:nvPicPr>
        <p:blipFill rotWithShape="1">
          <a:blip r:embed="rId5">
            <a:alphaModFix/>
          </a:blip>
          <a:srcRect b="0" l="0" r="0" t="0"/>
          <a:stretch/>
        </p:blipFill>
        <p:spPr>
          <a:xfrm>
            <a:off x="8345227" y="1232681"/>
            <a:ext cx="396000" cy="39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4"/>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
        <p:nvSpPr>
          <p:cNvPr id="339" name="Google Shape;339;p24"/>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10.2. Бизнес-модель</a:t>
            </a:r>
            <a:endParaRPr/>
          </a:p>
        </p:txBody>
      </p:sp>
      <p:grpSp>
        <p:nvGrpSpPr>
          <p:cNvPr id="340" name="Google Shape;340;p24"/>
          <p:cNvGrpSpPr/>
          <p:nvPr/>
        </p:nvGrpSpPr>
        <p:grpSpPr>
          <a:xfrm>
            <a:off x="287864" y="844064"/>
            <a:ext cx="11759319" cy="5544766"/>
            <a:chOff x="381150" y="3499673"/>
            <a:chExt cx="12707312" cy="1945937"/>
          </a:xfrm>
        </p:grpSpPr>
        <p:sp>
          <p:nvSpPr>
            <p:cNvPr id="341" name="Google Shape;341;p24"/>
            <p:cNvSpPr/>
            <p:nvPr/>
          </p:nvSpPr>
          <p:spPr>
            <a:xfrm>
              <a:off x="381150" y="3510781"/>
              <a:ext cx="12707312" cy="1934829"/>
            </a:xfrm>
            <a:prstGeom prst="roundRect">
              <a:avLst>
                <a:gd fmla="val 5151" name="adj"/>
              </a:avLst>
            </a:prstGeom>
            <a:solidFill>
              <a:srgbClr val="E1D9F3">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42" name="Google Shape;342;p24"/>
            <p:cNvSpPr txBox="1"/>
            <p:nvPr/>
          </p:nvSpPr>
          <p:spPr>
            <a:xfrm>
              <a:off x="547263" y="3877457"/>
              <a:ext cx="6693135" cy="124882"/>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t/>
              </a:r>
              <a:endParaRPr sz="1100">
                <a:solidFill>
                  <a:schemeClr val="dk1"/>
                </a:solidFill>
                <a:latin typeface="Verdana"/>
                <a:ea typeface="Verdana"/>
                <a:cs typeface="Verdana"/>
                <a:sym typeface="Verdana"/>
              </a:endParaRPr>
            </a:p>
          </p:txBody>
        </p:sp>
        <p:sp>
          <p:nvSpPr>
            <p:cNvPr id="343" name="Google Shape;343;p24"/>
            <p:cNvSpPr txBox="1"/>
            <p:nvPr/>
          </p:nvSpPr>
          <p:spPr>
            <a:xfrm>
              <a:off x="1030651" y="3580611"/>
              <a:ext cx="2690864" cy="196546"/>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t/>
              </a:r>
              <a:endParaRPr b="1" sz="1600">
                <a:solidFill>
                  <a:schemeClr val="dk1"/>
                </a:solidFill>
                <a:latin typeface="Verdana"/>
                <a:ea typeface="Verdana"/>
                <a:cs typeface="Verdana"/>
                <a:sym typeface="Verdana"/>
              </a:endParaRPr>
            </a:p>
          </p:txBody>
        </p:sp>
        <p:sp>
          <p:nvSpPr>
            <p:cNvPr id="344" name="Google Shape;344;p24"/>
            <p:cNvSpPr txBox="1"/>
            <p:nvPr/>
          </p:nvSpPr>
          <p:spPr>
            <a:xfrm>
              <a:off x="1393438" y="3522414"/>
              <a:ext cx="11329340" cy="112290"/>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10.2.1. Структура затрат </a:t>
              </a:r>
              <a:r>
                <a:rPr lang="ru-RU" sz="1600">
                  <a:solidFill>
                    <a:schemeClr val="dk1"/>
                  </a:solidFill>
                  <a:latin typeface="Verdana"/>
                  <a:ea typeface="Verdana"/>
                  <a:cs typeface="Verdana"/>
                  <a:sym typeface="Verdana"/>
                </a:rPr>
                <a:t>(в очередности приоритетов) :</a:t>
              </a:r>
              <a:endParaRPr sz="1600">
                <a:solidFill>
                  <a:schemeClr val="dk1"/>
                </a:solidFill>
                <a:latin typeface="Verdana"/>
                <a:ea typeface="Verdana"/>
                <a:cs typeface="Verdana"/>
                <a:sym typeface="Verdana"/>
              </a:endParaRPr>
            </a:p>
          </p:txBody>
        </p:sp>
        <p:sp>
          <p:nvSpPr>
            <p:cNvPr id="345" name="Google Shape;345;p24"/>
            <p:cNvSpPr txBox="1"/>
            <p:nvPr/>
          </p:nvSpPr>
          <p:spPr>
            <a:xfrm>
              <a:off x="547263" y="3676275"/>
              <a:ext cx="12453513" cy="58283"/>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t/>
              </a:r>
              <a:endParaRPr sz="1000">
                <a:solidFill>
                  <a:schemeClr val="dk1"/>
                </a:solidFill>
                <a:latin typeface="Verdana"/>
                <a:ea typeface="Verdana"/>
                <a:cs typeface="Verdana"/>
                <a:sym typeface="Verdana"/>
              </a:endParaRPr>
            </a:p>
          </p:txBody>
        </p:sp>
        <p:pic>
          <p:nvPicPr>
            <p:cNvPr id="346" name="Google Shape;346;p24"/>
            <p:cNvPicPr preferRelativeResize="0"/>
            <p:nvPr/>
          </p:nvPicPr>
          <p:blipFill rotWithShape="1">
            <a:blip r:embed="rId3">
              <a:alphaModFix/>
            </a:blip>
            <a:srcRect b="0" l="0" r="0" t="0"/>
            <a:stretch/>
          </p:blipFill>
          <p:spPr>
            <a:xfrm>
              <a:off x="749418" y="3499673"/>
              <a:ext cx="459174" cy="161876"/>
            </a:xfrm>
            <a:prstGeom prst="rect">
              <a:avLst/>
            </a:prstGeom>
            <a:noFill/>
            <a:ln>
              <a:noFill/>
            </a:ln>
          </p:spPr>
        </p:pic>
      </p:grpSp>
      <p:sp>
        <p:nvSpPr>
          <p:cNvPr id="347" name="Google Shape;347;p24"/>
          <p:cNvSpPr txBox="1"/>
          <p:nvPr/>
        </p:nvSpPr>
        <p:spPr>
          <a:xfrm>
            <a:off x="-548707" y="3252365"/>
            <a:ext cx="772562" cy="2154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800">
                <a:solidFill>
                  <a:srgbClr val="E1D9F3"/>
                </a:solidFill>
                <a:latin typeface="Verdana"/>
                <a:ea typeface="Verdana"/>
                <a:cs typeface="Verdana"/>
                <a:sym typeface="Verdana"/>
              </a:rPr>
              <a:t>PAM</a:t>
            </a:r>
            <a:endParaRPr b="1" sz="800">
              <a:solidFill>
                <a:srgbClr val="E1D9F3"/>
              </a:solidFill>
              <a:latin typeface="Verdana"/>
              <a:ea typeface="Verdana"/>
              <a:cs typeface="Verdana"/>
              <a:sym typeface="Verdana"/>
            </a:endParaRPr>
          </a:p>
        </p:txBody>
      </p:sp>
      <p:sp>
        <p:nvSpPr>
          <p:cNvPr id="348" name="Google Shape;348;p24"/>
          <p:cNvSpPr txBox="1"/>
          <p:nvPr/>
        </p:nvSpPr>
        <p:spPr>
          <a:xfrm>
            <a:off x="2792136" y="5246653"/>
            <a:ext cx="772562" cy="2154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800">
                <a:solidFill>
                  <a:srgbClr val="E1D9F3"/>
                </a:solidFill>
                <a:latin typeface="Verdana"/>
                <a:ea typeface="Verdana"/>
                <a:cs typeface="Verdana"/>
                <a:sym typeface="Verdana"/>
              </a:rPr>
              <a:t>SOM</a:t>
            </a:r>
            <a:endParaRPr b="1" sz="800">
              <a:solidFill>
                <a:srgbClr val="E1D9F3"/>
              </a:solidFill>
              <a:latin typeface="Verdana"/>
              <a:ea typeface="Verdana"/>
              <a:cs typeface="Verdana"/>
              <a:sym typeface="Verdana"/>
            </a:endParaRPr>
          </a:p>
        </p:txBody>
      </p:sp>
      <p:sp>
        <p:nvSpPr>
          <p:cNvPr id="349" name="Google Shape;349;p24"/>
          <p:cNvSpPr txBox="1"/>
          <p:nvPr/>
        </p:nvSpPr>
        <p:spPr>
          <a:xfrm>
            <a:off x="2792136" y="5616473"/>
            <a:ext cx="180000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1000">
              <a:solidFill>
                <a:schemeClr val="lt1"/>
              </a:solidFill>
              <a:latin typeface="Verdana"/>
              <a:ea typeface="Verdana"/>
              <a:cs typeface="Verdana"/>
              <a:sym typeface="Verdana"/>
            </a:endParaRPr>
          </a:p>
        </p:txBody>
      </p:sp>
      <p:sp>
        <p:nvSpPr>
          <p:cNvPr id="350" name="Google Shape;350;p24"/>
          <p:cNvSpPr txBox="1"/>
          <p:nvPr/>
        </p:nvSpPr>
        <p:spPr>
          <a:xfrm>
            <a:off x="871096" y="4680180"/>
            <a:ext cx="146308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51" name="Google Shape;351;p24"/>
          <p:cNvSpPr txBox="1"/>
          <p:nvPr/>
        </p:nvSpPr>
        <p:spPr>
          <a:xfrm>
            <a:off x="1704473" y="4361870"/>
            <a:ext cx="146308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52" name="Google Shape;352;p24"/>
          <p:cNvSpPr txBox="1"/>
          <p:nvPr/>
        </p:nvSpPr>
        <p:spPr>
          <a:xfrm>
            <a:off x="1698672" y="5230932"/>
            <a:ext cx="146308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53" name="Google Shape;353;p24"/>
          <p:cNvSpPr/>
          <p:nvPr/>
        </p:nvSpPr>
        <p:spPr>
          <a:xfrm>
            <a:off x="223855" y="1395029"/>
            <a:ext cx="11678175" cy="50783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1200">
                <a:solidFill>
                  <a:schemeClr val="dk1"/>
                </a:solidFill>
                <a:latin typeface="Verdana"/>
                <a:ea typeface="Verdana"/>
                <a:cs typeface="Verdana"/>
                <a:sym typeface="Verdana"/>
              </a:rPr>
              <a:t>1. Разработка и Обновление Платформы</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Затраты на разработку и поддержку онлайн платформы реализации технологии, доработку функционала, обновления и улучшения  и пр.</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2. Инфраструктура и Техническое Обеспечение:</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Расходы на хостинг, облачные вычисления, безопасность данных, обеспечение доступности сервиса и техническую поддержку, ведение публично доступного Реестра принятых на платформе решений (заключенных договоров).</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3. Персонал и Модерация:</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Затраты на команду разработчиков, технической поддержки и общения с пользователями, а также на модераторов для контроля качества контента и содействия процессу конструирования решений (возможно самофинансирование / самообеспечение модераторов за счет доли от получаемого платформой вознаграждения в виде 10% от т.н. маржи в суммарной полезности итогового решения персонально модерируемых ими процессов разрешения проблем).</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4. Маркетинг и Привлечение Аудитории:</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Рекламные кампании для привлечения новых пользователей, продвижение платформы в соцсетях и мессенджерах (свои группы и  каналы), финансирование платформой сообщества фанатов созидания "общества без необходимости в нем господства одних над другими", в перспективе взаимовыгодное (привлечение аудитории и пиар) финансирование анархистских движений по всему миру.</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5. Административные расходы:</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Оплата административного персонала, юридические услуги, аренда офиса (при необходимости) и другие административные расходы.</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6. Технологические Инновации:</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Исследования и внедрение новых технологий (вкл. периодическое дообучение  /переобучение нейросетей (т.н. малых лингвистических моделей) навыкам разблокирования конфликтующих намерений и обобщения накапливаемого платформой опыта наполнения т.н. структуры процесса конструирования решения по мере накопления платформой соответствующего материала).</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7. Обучение и Сообщество:</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Затраты на образовательные материалы, тренинги для модераторов, экспертов и энтузиастов, формирование сообщества активных участников, вознаграждение (премии) наиболее активных на платформе экспертов и энтузиастов решения головоломок (нахождения удачных приемов разблокировок конфликтующих намерений участников).</a:t>
            </a:r>
            <a:endParaRPr/>
          </a:p>
          <a:p>
            <a:pPr indent="0" lvl="0" marL="0" marR="0" rtl="0" algn="l">
              <a:spcBef>
                <a:spcPts val="0"/>
              </a:spcBef>
              <a:spcAft>
                <a:spcPts val="0"/>
              </a:spcAft>
              <a:buNone/>
            </a:pPr>
            <a:r>
              <a:rPr b="1" lang="ru-RU" sz="1200">
                <a:solidFill>
                  <a:schemeClr val="dk1"/>
                </a:solidFill>
                <a:latin typeface="Verdana"/>
                <a:ea typeface="Verdana"/>
                <a:cs typeface="Verdana"/>
                <a:sym typeface="Verdana"/>
              </a:rPr>
              <a:t>8. Партнерские отношения:</a:t>
            </a:r>
            <a:endParaRPr sz="1200">
              <a:solidFill>
                <a:schemeClr val="dk1"/>
              </a:solidFill>
              <a:latin typeface="Verdana"/>
              <a:ea typeface="Verdana"/>
              <a:cs typeface="Verdana"/>
              <a:sym typeface="Verdana"/>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 Расходы на партнерство с организациями и экспертами для совместного решения проблем, установление партнерских отношений для расширения возможностей платформы.</a:t>
            </a:r>
            <a:endParaRPr sz="1200">
              <a:solidFill>
                <a:schemeClr val="dk1"/>
              </a:solidFill>
              <a:latin typeface="Verdana"/>
              <a:ea typeface="Verdana"/>
              <a:cs typeface="Verdana"/>
              <a:sym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5"/>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sp>
        <p:nvSpPr>
          <p:cNvPr id="359" name="Google Shape;359;p25"/>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10.2. Бизнес-модель</a:t>
            </a:r>
            <a:endParaRPr/>
          </a:p>
        </p:txBody>
      </p:sp>
      <p:grpSp>
        <p:nvGrpSpPr>
          <p:cNvPr id="360" name="Google Shape;360;p25"/>
          <p:cNvGrpSpPr/>
          <p:nvPr/>
        </p:nvGrpSpPr>
        <p:grpSpPr>
          <a:xfrm>
            <a:off x="293108" y="957011"/>
            <a:ext cx="11538336" cy="1920005"/>
            <a:chOff x="440669" y="3493308"/>
            <a:chExt cx="11136307" cy="1934829"/>
          </a:xfrm>
        </p:grpSpPr>
        <p:sp>
          <p:nvSpPr>
            <p:cNvPr id="361" name="Google Shape;361;p25"/>
            <p:cNvSpPr/>
            <p:nvPr/>
          </p:nvSpPr>
          <p:spPr>
            <a:xfrm>
              <a:off x="440669" y="3493308"/>
              <a:ext cx="11136307" cy="1934829"/>
            </a:xfrm>
            <a:prstGeom prst="roundRect">
              <a:avLst>
                <a:gd fmla="val 5151" name="adj"/>
              </a:avLst>
            </a:prstGeom>
            <a:solidFill>
              <a:srgbClr val="E1D9F3">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62" name="Google Shape;362;p25"/>
            <p:cNvSpPr txBox="1"/>
            <p:nvPr/>
          </p:nvSpPr>
          <p:spPr>
            <a:xfrm>
              <a:off x="547263" y="3877457"/>
              <a:ext cx="10884133" cy="1516518"/>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rPr lang="ru-RU" sz="1200">
                  <a:solidFill>
                    <a:schemeClr val="dk1"/>
                  </a:solidFill>
                  <a:latin typeface="Verdana"/>
                  <a:ea typeface="Verdana"/>
                  <a:cs typeface="Verdana"/>
                  <a:sym typeface="Verdana"/>
                </a:rPr>
                <a:t>  Клиенты пока не готовы платить, поскольку они не знают о технологии, о том что такая возможность потенциально существует, более того они пока не осознают потребности в такой технологии, посему их придётся просвещать. Но сама потенциальная потребность в услугах планируемой платформы, очевидно, есть - достаточно просто нелицеприятно проанализировать большинство ежедневных новостей на предмет заведомой абсурдности, ущербности и несправедливости порождающих такие новости решений.</a:t>
              </a:r>
              <a:endParaRPr/>
            </a:p>
            <a:p>
              <a:pPr indent="0" lvl="0" marL="13970" marR="0" rtl="0" algn="l">
                <a:lnSpc>
                  <a:spcPct val="100000"/>
                </a:lnSpc>
                <a:spcBef>
                  <a:spcPts val="600"/>
                </a:spcBef>
                <a:spcAft>
                  <a:spcPts val="0"/>
                </a:spcAft>
                <a:buNone/>
              </a:pPr>
              <a:r>
                <a:rPr lang="ru-RU" sz="1100">
                  <a:solidFill>
                    <a:schemeClr val="dk1"/>
                  </a:solidFill>
                  <a:latin typeface="Verdana"/>
                  <a:ea typeface="Verdana"/>
                  <a:cs typeface="Verdana"/>
                  <a:sym typeface="Verdana"/>
                </a:rPr>
                <a:t>  В основном они пока сейчас никак не платят за услугу помощи в конструировании общеприемлемого решения, у них как правило такого права нет, а где оно якобы есть, оно скорее имитационное (всякие общественные слушания, голосование для выбора объектов благоустройства и т.п.) и позволительно лишь постольку, поскольку нет реальных механизмов для принятия решений качественных и действительно востребованных самими жителями страны (да и всей планеты), что отбивает всякую охоту населения к соучастию в принятии общезначимых решений.</a:t>
              </a:r>
              <a:endParaRPr/>
            </a:p>
          </p:txBody>
        </p:sp>
        <p:sp>
          <p:nvSpPr>
            <p:cNvPr id="363" name="Google Shape;363;p25"/>
            <p:cNvSpPr txBox="1"/>
            <p:nvPr/>
          </p:nvSpPr>
          <p:spPr>
            <a:xfrm>
              <a:off x="1030651" y="3580611"/>
              <a:ext cx="2690864" cy="22019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10.2.2. Доходы:</a:t>
              </a:r>
              <a:endParaRPr/>
            </a:p>
          </p:txBody>
        </p:sp>
        <p:sp>
          <p:nvSpPr>
            <p:cNvPr id="364" name="Google Shape;364;p25"/>
            <p:cNvSpPr txBox="1"/>
            <p:nvPr/>
          </p:nvSpPr>
          <p:spPr>
            <a:xfrm>
              <a:off x="8380025" y="3616641"/>
              <a:ext cx="3051370" cy="196546"/>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t/>
              </a:r>
              <a:endParaRPr b="1" sz="1600">
                <a:solidFill>
                  <a:schemeClr val="dk1"/>
                </a:solidFill>
                <a:latin typeface="Verdana"/>
                <a:ea typeface="Verdana"/>
                <a:cs typeface="Verdana"/>
                <a:sym typeface="Verdana"/>
              </a:endParaRPr>
            </a:p>
          </p:txBody>
        </p:sp>
        <p:sp>
          <p:nvSpPr>
            <p:cNvPr id="365" name="Google Shape;365;p25"/>
            <p:cNvSpPr txBox="1"/>
            <p:nvPr/>
          </p:nvSpPr>
          <p:spPr>
            <a:xfrm>
              <a:off x="7827130" y="4074990"/>
              <a:ext cx="3749846" cy="135473"/>
            </a:xfrm>
            <a:prstGeom prst="rect">
              <a:avLst/>
            </a:prstGeom>
            <a:noFill/>
            <a:ln>
              <a:noFill/>
            </a:ln>
          </p:spPr>
          <p:txBody>
            <a:bodyPr anchorCtr="0" anchor="t" bIns="0" lIns="0" spcFirstLastPara="1" rIns="0" wrap="square" tIns="12050">
              <a:spAutoFit/>
            </a:bodyPr>
            <a:lstStyle/>
            <a:p>
              <a:pPr indent="-209550" lvl="0" marL="299720" marR="0" rtl="0" algn="l">
                <a:lnSpc>
                  <a:spcPct val="100000"/>
                </a:lnSpc>
                <a:spcBef>
                  <a:spcPts val="0"/>
                </a:spcBef>
                <a:spcAft>
                  <a:spcPts val="0"/>
                </a:spcAft>
                <a:buClr>
                  <a:schemeClr val="dk1"/>
                </a:buClr>
                <a:buSzPts val="1200"/>
                <a:buFont typeface="Arial"/>
                <a:buNone/>
              </a:pPr>
              <a:r>
                <a:t/>
              </a:r>
              <a:endParaRPr sz="1200">
                <a:solidFill>
                  <a:schemeClr val="dk1"/>
                </a:solidFill>
                <a:latin typeface="Verdana"/>
                <a:ea typeface="Verdana"/>
                <a:cs typeface="Verdana"/>
                <a:sym typeface="Verdana"/>
              </a:endParaRPr>
            </a:p>
          </p:txBody>
        </p:sp>
        <p:pic>
          <p:nvPicPr>
            <p:cNvPr id="366" name="Google Shape;366;p25"/>
            <p:cNvPicPr preferRelativeResize="0"/>
            <p:nvPr/>
          </p:nvPicPr>
          <p:blipFill rotWithShape="1">
            <a:blip r:embed="rId3">
              <a:alphaModFix/>
            </a:blip>
            <a:srcRect b="0" l="0" r="0" t="0"/>
            <a:stretch/>
          </p:blipFill>
          <p:spPr>
            <a:xfrm>
              <a:off x="546227" y="3536661"/>
              <a:ext cx="396000" cy="308100"/>
            </a:xfrm>
            <a:prstGeom prst="rect">
              <a:avLst/>
            </a:prstGeom>
            <a:noFill/>
            <a:ln>
              <a:noFill/>
            </a:ln>
          </p:spPr>
        </p:pic>
      </p:grpSp>
      <p:grpSp>
        <p:nvGrpSpPr>
          <p:cNvPr id="367" name="Google Shape;367;p25"/>
          <p:cNvGrpSpPr/>
          <p:nvPr/>
        </p:nvGrpSpPr>
        <p:grpSpPr>
          <a:xfrm>
            <a:off x="169644" y="3001078"/>
            <a:ext cx="11510964" cy="3548854"/>
            <a:chOff x="354369" y="1015019"/>
            <a:chExt cx="11510964" cy="3149865"/>
          </a:xfrm>
        </p:grpSpPr>
        <p:sp>
          <p:nvSpPr>
            <p:cNvPr id="368" name="Google Shape;368;p25"/>
            <p:cNvSpPr/>
            <p:nvPr/>
          </p:nvSpPr>
          <p:spPr>
            <a:xfrm>
              <a:off x="354369" y="1015019"/>
              <a:ext cx="11510964" cy="3149865"/>
            </a:xfrm>
            <a:prstGeom prst="roundRect">
              <a:avLst>
                <a:gd fmla="val 5303" name="adj"/>
              </a:avLst>
            </a:prstGeom>
            <a:solidFill>
              <a:schemeClr val="lt1"/>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69" name="Google Shape;369;p25"/>
            <p:cNvSpPr txBox="1"/>
            <p:nvPr/>
          </p:nvSpPr>
          <p:spPr>
            <a:xfrm>
              <a:off x="497444" y="1628876"/>
              <a:ext cx="11097297" cy="584825"/>
            </a:xfrm>
            <a:prstGeom prst="rect">
              <a:avLst/>
            </a:prstGeom>
            <a:noFill/>
            <a:ln>
              <a:noFill/>
            </a:ln>
          </p:spPr>
          <p:txBody>
            <a:bodyPr anchorCtr="0" anchor="t" bIns="0" lIns="0" spcFirstLastPara="1" rIns="0" wrap="square" tIns="12050">
              <a:spAutoFit/>
            </a:bodyPr>
            <a:lstStyle/>
            <a:p>
              <a:pPr indent="0" lvl="0" marL="12657" marR="0" rtl="0" algn="l">
                <a:spcBef>
                  <a:spcPts val="0"/>
                </a:spcBef>
                <a:spcAft>
                  <a:spcPts val="0"/>
                </a:spcAft>
                <a:buNone/>
              </a:pPr>
              <a:r>
                <a:t/>
              </a:r>
              <a:endParaRPr sz="1000">
                <a:solidFill>
                  <a:schemeClr val="dk1"/>
                </a:solidFill>
                <a:latin typeface="Verdana"/>
                <a:ea typeface="Verdana"/>
                <a:cs typeface="Verdana"/>
                <a:sym typeface="Verdana"/>
              </a:endParaRPr>
            </a:p>
            <a:p>
              <a:pPr indent="0" lvl="0" marL="12657" marR="0" rtl="0" algn="l">
                <a:spcBef>
                  <a:spcPts val="1200"/>
                </a:spcBef>
                <a:spcAft>
                  <a:spcPts val="0"/>
                </a:spcAft>
                <a:buNone/>
              </a:pPr>
              <a:r>
                <a:rPr lang="ru-RU" sz="1000">
                  <a:solidFill>
                    <a:schemeClr val="dk1"/>
                  </a:solidFill>
                  <a:latin typeface="Verdana"/>
                  <a:ea typeface="Verdana"/>
                  <a:cs typeface="Verdana"/>
                  <a:sym typeface="Verdana"/>
                </a:rPr>
                <a:t>  </a:t>
              </a:r>
              <a:endParaRPr/>
            </a:p>
          </p:txBody>
        </p:sp>
        <p:sp>
          <p:nvSpPr>
            <p:cNvPr id="370" name="Google Shape;370;p25"/>
            <p:cNvSpPr txBox="1"/>
            <p:nvPr/>
          </p:nvSpPr>
          <p:spPr>
            <a:xfrm>
              <a:off x="1076154" y="1125747"/>
              <a:ext cx="5170149"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10.2.3. Оценка рынка</a:t>
              </a:r>
              <a:endParaRPr/>
            </a:p>
          </p:txBody>
        </p:sp>
        <p:pic>
          <p:nvPicPr>
            <p:cNvPr id="371" name="Google Shape;371;p25"/>
            <p:cNvPicPr preferRelativeResize="0"/>
            <p:nvPr/>
          </p:nvPicPr>
          <p:blipFill rotWithShape="1">
            <a:blip r:embed="rId4">
              <a:alphaModFix/>
            </a:blip>
            <a:srcRect b="0" l="0" r="0" t="0"/>
            <a:stretch/>
          </p:blipFill>
          <p:spPr>
            <a:xfrm>
              <a:off x="588275" y="1125747"/>
              <a:ext cx="396000" cy="319959"/>
            </a:xfrm>
            <a:prstGeom prst="rect">
              <a:avLst/>
            </a:prstGeom>
            <a:noFill/>
            <a:ln>
              <a:noFill/>
            </a:ln>
          </p:spPr>
        </p:pic>
      </p:grpSp>
      <p:sp>
        <p:nvSpPr>
          <p:cNvPr id="372" name="Google Shape;372;p25"/>
          <p:cNvSpPr txBox="1"/>
          <p:nvPr/>
        </p:nvSpPr>
        <p:spPr>
          <a:xfrm>
            <a:off x="-548707" y="3252365"/>
            <a:ext cx="772562" cy="2154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800">
                <a:solidFill>
                  <a:srgbClr val="E1D9F3"/>
                </a:solidFill>
                <a:latin typeface="Verdana"/>
                <a:ea typeface="Verdana"/>
                <a:cs typeface="Verdana"/>
                <a:sym typeface="Verdana"/>
              </a:rPr>
              <a:t>PAM</a:t>
            </a:r>
            <a:endParaRPr b="1" sz="800">
              <a:solidFill>
                <a:srgbClr val="E1D9F3"/>
              </a:solidFill>
              <a:latin typeface="Verdana"/>
              <a:ea typeface="Verdana"/>
              <a:cs typeface="Verdana"/>
              <a:sym typeface="Verdana"/>
            </a:endParaRPr>
          </a:p>
        </p:txBody>
      </p:sp>
      <p:sp>
        <p:nvSpPr>
          <p:cNvPr id="373" name="Google Shape;373;p25"/>
          <p:cNvSpPr txBox="1"/>
          <p:nvPr/>
        </p:nvSpPr>
        <p:spPr>
          <a:xfrm>
            <a:off x="3446062" y="4370683"/>
            <a:ext cx="772562" cy="2154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800">
                <a:solidFill>
                  <a:srgbClr val="E1D9F3"/>
                </a:solidFill>
                <a:latin typeface="Verdana"/>
                <a:ea typeface="Verdana"/>
                <a:cs typeface="Verdana"/>
                <a:sym typeface="Verdana"/>
              </a:rPr>
              <a:t>TAM</a:t>
            </a:r>
            <a:endParaRPr b="1" sz="800">
              <a:solidFill>
                <a:srgbClr val="E1D9F3"/>
              </a:solidFill>
              <a:latin typeface="Verdana"/>
              <a:ea typeface="Verdana"/>
              <a:cs typeface="Verdana"/>
              <a:sym typeface="Verdana"/>
            </a:endParaRPr>
          </a:p>
        </p:txBody>
      </p:sp>
      <p:sp>
        <p:nvSpPr>
          <p:cNvPr id="374" name="Google Shape;374;p25"/>
          <p:cNvSpPr txBox="1"/>
          <p:nvPr/>
        </p:nvSpPr>
        <p:spPr>
          <a:xfrm>
            <a:off x="3119099" y="4819710"/>
            <a:ext cx="772562" cy="2154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800">
                <a:solidFill>
                  <a:srgbClr val="E1D9F3"/>
                </a:solidFill>
                <a:latin typeface="Verdana"/>
                <a:ea typeface="Verdana"/>
                <a:cs typeface="Verdana"/>
                <a:sym typeface="Verdana"/>
              </a:rPr>
              <a:t>SAM</a:t>
            </a:r>
            <a:endParaRPr b="1" sz="800">
              <a:solidFill>
                <a:srgbClr val="E1D9F3"/>
              </a:solidFill>
              <a:latin typeface="Verdana"/>
              <a:ea typeface="Verdana"/>
              <a:cs typeface="Verdana"/>
              <a:sym typeface="Verdana"/>
            </a:endParaRPr>
          </a:p>
        </p:txBody>
      </p:sp>
      <p:sp>
        <p:nvSpPr>
          <p:cNvPr id="375" name="Google Shape;375;p25"/>
          <p:cNvSpPr txBox="1"/>
          <p:nvPr/>
        </p:nvSpPr>
        <p:spPr>
          <a:xfrm>
            <a:off x="2792136" y="5246653"/>
            <a:ext cx="772562" cy="2154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800">
                <a:solidFill>
                  <a:srgbClr val="E1D9F3"/>
                </a:solidFill>
                <a:latin typeface="Verdana"/>
                <a:ea typeface="Verdana"/>
                <a:cs typeface="Verdana"/>
                <a:sym typeface="Verdana"/>
              </a:rPr>
              <a:t>SOM</a:t>
            </a:r>
            <a:endParaRPr b="1" sz="800">
              <a:solidFill>
                <a:srgbClr val="E1D9F3"/>
              </a:solidFill>
              <a:latin typeface="Verdana"/>
              <a:ea typeface="Verdana"/>
              <a:cs typeface="Verdana"/>
              <a:sym typeface="Verdana"/>
            </a:endParaRPr>
          </a:p>
        </p:txBody>
      </p:sp>
      <p:sp>
        <p:nvSpPr>
          <p:cNvPr id="376" name="Google Shape;376;p25"/>
          <p:cNvSpPr txBox="1"/>
          <p:nvPr/>
        </p:nvSpPr>
        <p:spPr>
          <a:xfrm>
            <a:off x="2792136" y="5616473"/>
            <a:ext cx="180000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1000">
              <a:solidFill>
                <a:schemeClr val="lt1"/>
              </a:solidFill>
              <a:latin typeface="Verdana"/>
              <a:ea typeface="Verdana"/>
              <a:cs typeface="Verdana"/>
              <a:sym typeface="Verdana"/>
            </a:endParaRPr>
          </a:p>
        </p:txBody>
      </p:sp>
      <p:sp>
        <p:nvSpPr>
          <p:cNvPr id="377" name="Google Shape;377;p25"/>
          <p:cNvSpPr txBox="1"/>
          <p:nvPr/>
        </p:nvSpPr>
        <p:spPr>
          <a:xfrm>
            <a:off x="1704474" y="3947541"/>
            <a:ext cx="146308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78" name="Google Shape;378;p25"/>
          <p:cNvSpPr txBox="1"/>
          <p:nvPr/>
        </p:nvSpPr>
        <p:spPr>
          <a:xfrm>
            <a:off x="1704473" y="4361870"/>
            <a:ext cx="146308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79" name="Google Shape;379;p25"/>
          <p:cNvSpPr txBox="1"/>
          <p:nvPr/>
        </p:nvSpPr>
        <p:spPr>
          <a:xfrm>
            <a:off x="1704473" y="4788973"/>
            <a:ext cx="146308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80" name="Google Shape;380;p25"/>
          <p:cNvSpPr txBox="1"/>
          <p:nvPr/>
        </p:nvSpPr>
        <p:spPr>
          <a:xfrm>
            <a:off x="1698672" y="5230932"/>
            <a:ext cx="146308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81" name="Google Shape;381;p25"/>
          <p:cNvSpPr txBox="1"/>
          <p:nvPr/>
        </p:nvSpPr>
        <p:spPr>
          <a:xfrm>
            <a:off x="2709982" y="5639786"/>
            <a:ext cx="188215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1000">
                <a:solidFill>
                  <a:schemeClr val="lt1"/>
                </a:solidFill>
                <a:latin typeface="Verdana"/>
                <a:ea typeface="Verdana"/>
                <a:cs typeface="Verdana"/>
                <a:sym typeface="Verdana"/>
              </a:rPr>
              <a:t>N млн ₽</a:t>
            </a:r>
            <a:endParaRPr b="1" sz="1000">
              <a:solidFill>
                <a:schemeClr val="lt1"/>
              </a:solidFill>
              <a:latin typeface="Verdana"/>
              <a:ea typeface="Verdana"/>
              <a:cs typeface="Verdana"/>
              <a:sym typeface="Verdana"/>
            </a:endParaRPr>
          </a:p>
        </p:txBody>
      </p:sp>
      <p:sp>
        <p:nvSpPr>
          <p:cNvPr id="382" name="Google Shape;382;p25"/>
          <p:cNvSpPr/>
          <p:nvPr/>
        </p:nvSpPr>
        <p:spPr>
          <a:xfrm>
            <a:off x="341270" y="3486887"/>
            <a:ext cx="11245539" cy="29700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ru-RU" sz="1100">
                <a:solidFill>
                  <a:schemeClr val="dk1"/>
                </a:solidFill>
                <a:latin typeface="Verdana"/>
                <a:ea typeface="Verdana"/>
                <a:cs typeface="Verdana"/>
                <a:sym typeface="Verdana"/>
              </a:rPr>
              <a:t>  Количественно анализ рынка, в т.ч. финансовый, пока даже непонятно, как проводить, ибо спрос потенциальным потребителем не осознан, да и рынка как такового пока нет, его предстоит создавать, посему никакого материала для анализа также нет.</a:t>
            </a:r>
            <a:br>
              <a:rPr lang="ru-RU" sz="1100">
                <a:solidFill>
                  <a:schemeClr val="dk1"/>
                </a:solidFill>
                <a:latin typeface="Verdana"/>
                <a:ea typeface="Verdana"/>
                <a:cs typeface="Verdana"/>
                <a:sym typeface="Verdana"/>
              </a:rPr>
            </a:br>
            <a:r>
              <a:rPr lang="ru-RU" sz="1100">
                <a:solidFill>
                  <a:schemeClr val="dk1"/>
                </a:solidFill>
                <a:latin typeface="Verdana"/>
                <a:ea typeface="Verdana"/>
                <a:cs typeface="Verdana"/>
                <a:sym typeface="Verdana"/>
              </a:rPr>
              <a:t>  Содержательная же оценка объемов рынка по мере их возрастания примерно такова: </a:t>
            </a:r>
            <a:endParaRPr/>
          </a:p>
          <a:p>
            <a:pPr indent="0" lvl="0" marL="0" marR="0" rtl="0" algn="l">
              <a:spcBef>
                <a:spcPts val="0"/>
              </a:spcBef>
              <a:spcAft>
                <a:spcPts val="0"/>
              </a:spcAft>
              <a:buNone/>
            </a:pPr>
            <a:r>
              <a:rPr lang="ru-RU" sz="1100">
                <a:solidFill>
                  <a:schemeClr val="dk1"/>
                </a:solidFill>
                <a:latin typeface="Verdana"/>
                <a:ea typeface="Verdana"/>
                <a:cs typeface="Verdana"/>
                <a:sym typeface="Verdana"/>
              </a:rPr>
              <a:t>1. </a:t>
            </a:r>
            <a:r>
              <a:rPr b="1" lang="ru-RU" sz="1100">
                <a:solidFill>
                  <a:schemeClr val="dk1"/>
                </a:solidFill>
                <a:latin typeface="Verdana"/>
                <a:ea typeface="Verdana"/>
                <a:cs typeface="Verdana"/>
                <a:sym typeface="Verdana"/>
              </a:rPr>
              <a:t>реально достижимый</a:t>
            </a:r>
            <a:r>
              <a:rPr lang="ru-RU" sz="1100">
                <a:solidFill>
                  <a:schemeClr val="dk1"/>
                </a:solidFill>
                <a:latin typeface="Verdana"/>
                <a:ea typeface="Verdana"/>
                <a:cs typeface="Verdana"/>
                <a:sym typeface="Verdana"/>
              </a:rPr>
              <a:t> - решения </a:t>
            </a:r>
            <a:r>
              <a:rPr b="1" lang="ru-RU" sz="1100">
                <a:solidFill>
                  <a:schemeClr val="dk1"/>
                </a:solidFill>
                <a:latin typeface="Verdana"/>
                <a:ea typeface="Verdana"/>
                <a:cs typeface="Verdana"/>
                <a:sym typeface="Verdana"/>
              </a:rPr>
              <a:t>коллегиальных органов управления или самих коллективов</a:t>
            </a:r>
            <a:r>
              <a:rPr lang="ru-RU" sz="1100">
                <a:solidFill>
                  <a:schemeClr val="dk1"/>
                </a:solidFill>
                <a:latin typeface="Verdana"/>
                <a:ea typeface="Verdana"/>
                <a:cs typeface="Verdana"/>
                <a:sym typeface="Verdana"/>
              </a:rPr>
              <a:t> (советы директоров или собственники в целом, акционеры и пр.) коммерческих и общественных организаций, </a:t>
            </a:r>
            <a:r>
              <a:rPr b="1" lang="ru-RU" sz="1100">
                <a:solidFill>
                  <a:schemeClr val="dk1"/>
                </a:solidFill>
                <a:latin typeface="Verdana"/>
                <a:ea typeface="Verdana"/>
                <a:cs typeface="Verdana"/>
                <a:sym typeface="Verdana"/>
              </a:rPr>
              <a:t>переговоры коммерческих контрагентов</a:t>
            </a:r>
            <a:r>
              <a:rPr lang="ru-RU" sz="1100">
                <a:solidFill>
                  <a:schemeClr val="dk1"/>
                </a:solidFill>
                <a:latin typeface="Verdana"/>
                <a:ea typeface="Verdana"/>
                <a:cs typeface="Verdana"/>
                <a:sym typeface="Verdana"/>
              </a:rPr>
              <a:t> (вкл. заключение кредитных договоров), решения</a:t>
            </a:r>
            <a:r>
              <a:rPr b="1" lang="ru-RU" sz="1100">
                <a:solidFill>
                  <a:schemeClr val="dk1"/>
                </a:solidFill>
                <a:latin typeface="Verdana"/>
                <a:ea typeface="Verdana"/>
                <a:cs typeface="Verdana"/>
                <a:sym typeface="Verdana"/>
              </a:rPr>
              <a:t> муниципальных</a:t>
            </a:r>
            <a:r>
              <a:rPr lang="ru-RU" sz="1100">
                <a:solidFill>
                  <a:schemeClr val="dk1"/>
                </a:solidFill>
                <a:latin typeface="Verdana"/>
                <a:ea typeface="Verdana"/>
                <a:cs typeface="Verdana"/>
                <a:sym typeface="Verdana"/>
              </a:rPr>
              <a:t> (в регионах с активным населением или прогрессивным руководством</a:t>
            </a:r>
            <a:r>
              <a:rPr b="1" lang="ru-RU" sz="1100">
                <a:solidFill>
                  <a:schemeClr val="dk1"/>
                </a:solidFill>
                <a:latin typeface="Verdana"/>
                <a:ea typeface="Verdana"/>
                <a:cs typeface="Verdana"/>
                <a:sym typeface="Verdana"/>
              </a:rPr>
              <a:t>) особо значимых и потенциально конфликтных проблем</a:t>
            </a:r>
            <a:r>
              <a:rPr lang="ru-RU" sz="1100">
                <a:solidFill>
                  <a:schemeClr val="dk1"/>
                </a:solidFill>
                <a:latin typeface="Verdana"/>
                <a:ea typeface="Verdana"/>
                <a:cs typeface="Verdana"/>
                <a:sym typeface="Verdana"/>
              </a:rPr>
              <a:t>;</a:t>
            </a:r>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2. доступный </a:t>
            </a:r>
            <a:r>
              <a:rPr lang="ru-RU" sz="1100">
                <a:solidFill>
                  <a:schemeClr val="dk1"/>
                </a:solidFill>
                <a:latin typeface="Verdana"/>
                <a:ea typeface="Verdana"/>
                <a:cs typeface="Verdana"/>
                <a:sym typeface="Verdana"/>
              </a:rPr>
              <a:t>- решения по совместному,</a:t>
            </a:r>
            <a:r>
              <a:rPr b="1" lang="ru-RU" sz="1100">
                <a:solidFill>
                  <a:schemeClr val="dk1"/>
                </a:solidFill>
                <a:latin typeface="Verdana"/>
                <a:ea typeface="Verdana"/>
                <a:cs typeface="Verdana"/>
                <a:sym typeface="Verdana"/>
              </a:rPr>
              <a:t> всем коллективом</a:t>
            </a:r>
            <a:r>
              <a:rPr lang="ru-RU" sz="1100">
                <a:solidFill>
                  <a:schemeClr val="dk1"/>
                </a:solidFill>
                <a:latin typeface="Verdana"/>
                <a:ea typeface="Verdana"/>
                <a:cs typeface="Verdana"/>
                <a:sym typeface="Verdana"/>
              </a:rPr>
              <a:t> сотрудников/работников, </a:t>
            </a:r>
            <a:r>
              <a:rPr b="1" lang="ru-RU" sz="1100">
                <a:solidFill>
                  <a:schemeClr val="dk1"/>
                </a:solidFill>
                <a:latin typeface="Verdana"/>
                <a:ea typeface="Verdana"/>
                <a:cs typeface="Verdana"/>
                <a:sym typeface="Verdana"/>
              </a:rPr>
              <a:t>урегулированию проблем</a:t>
            </a:r>
            <a:r>
              <a:rPr lang="ru-RU" sz="1100">
                <a:solidFill>
                  <a:schemeClr val="dk1"/>
                </a:solidFill>
                <a:latin typeface="Verdana"/>
                <a:ea typeface="Verdana"/>
                <a:cs typeface="Verdana"/>
                <a:sym typeface="Verdana"/>
              </a:rPr>
              <a:t> внутри малого, среднего и крупного бизнеса или прочих, государственных и общественных организаций и предприятий, разрешение</a:t>
            </a:r>
            <a:r>
              <a:rPr b="1" lang="ru-RU" sz="1100">
                <a:solidFill>
                  <a:schemeClr val="dk1"/>
                </a:solidFill>
                <a:latin typeface="Verdana"/>
                <a:ea typeface="Verdana"/>
                <a:cs typeface="Verdana"/>
                <a:sym typeface="Verdana"/>
              </a:rPr>
              <a:t> бытовых проблем и конфликтов</a:t>
            </a:r>
            <a:r>
              <a:rPr lang="ru-RU" sz="1100">
                <a:solidFill>
                  <a:schemeClr val="dk1"/>
                </a:solidFill>
                <a:latin typeface="Verdana"/>
                <a:ea typeface="Verdana"/>
                <a:cs typeface="Verdana"/>
                <a:sym typeface="Verdana"/>
              </a:rPr>
              <a:t> частных лиц или их групп;</a:t>
            </a:r>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3. общий</a:t>
            </a:r>
            <a:r>
              <a:rPr lang="ru-RU" sz="1100">
                <a:solidFill>
                  <a:schemeClr val="dk1"/>
                </a:solidFill>
                <a:latin typeface="Verdana"/>
                <a:ea typeface="Verdana"/>
                <a:cs typeface="Verdana"/>
                <a:sym typeface="Verdana"/>
              </a:rPr>
              <a:t>  - все</a:t>
            </a:r>
            <a:r>
              <a:rPr b="1" lang="ru-RU" sz="1100">
                <a:solidFill>
                  <a:schemeClr val="dk1"/>
                </a:solidFill>
                <a:latin typeface="Verdana"/>
                <a:ea typeface="Verdana"/>
                <a:cs typeface="Verdana"/>
                <a:sym typeface="Verdana"/>
              </a:rPr>
              <a:t> межгосударственные и внутригосударственные</a:t>
            </a:r>
            <a:r>
              <a:rPr lang="ru-RU" sz="1100">
                <a:solidFill>
                  <a:schemeClr val="dk1"/>
                </a:solidFill>
                <a:latin typeface="Verdana"/>
                <a:ea typeface="Verdana"/>
                <a:cs typeface="Verdana"/>
                <a:sym typeface="Verdana"/>
              </a:rPr>
              <a:t>, включая законы, а также </a:t>
            </a:r>
            <a:r>
              <a:rPr b="1" lang="ru-RU" sz="1100">
                <a:solidFill>
                  <a:schemeClr val="dk1"/>
                </a:solidFill>
                <a:latin typeface="Verdana"/>
                <a:ea typeface="Verdana"/>
                <a:cs typeface="Verdana"/>
                <a:sym typeface="Verdana"/>
              </a:rPr>
              <a:t>спорные и особо значимые</a:t>
            </a:r>
            <a:r>
              <a:rPr lang="ru-RU" sz="1100">
                <a:solidFill>
                  <a:schemeClr val="dk1"/>
                </a:solidFill>
                <a:latin typeface="Verdana"/>
                <a:ea typeface="Verdana"/>
                <a:cs typeface="Verdana"/>
                <a:sym typeface="Verdana"/>
              </a:rPr>
              <a:t> решения общезначимых проблем на всех уровнях от жильцов дома до жителей всей страны всеми заинтересованными в их разрешении и/или сопричастными к этим проблемам индивидами;</a:t>
            </a:r>
            <a:endParaRPr/>
          </a:p>
          <a:p>
            <a:pPr indent="0" lvl="0" marL="0" marR="0" rtl="0" algn="l">
              <a:spcBef>
                <a:spcPts val="0"/>
              </a:spcBef>
              <a:spcAft>
                <a:spcPts val="0"/>
              </a:spcAft>
              <a:buNone/>
            </a:pPr>
            <a:r>
              <a:rPr b="1" lang="ru-RU" sz="1100">
                <a:solidFill>
                  <a:schemeClr val="dk1"/>
                </a:solidFill>
                <a:latin typeface="Verdana"/>
                <a:ea typeface="Verdana"/>
                <a:cs typeface="Verdana"/>
                <a:sym typeface="Verdana"/>
              </a:rPr>
              <a:t>4. потенциальный</a:t>
            </a:r>
            <a:r>
              <a:rPr lang="ru-RU" sz="1100">
                <a:solidFill>
                  <a:schemeClr val="dk1"/>
                </a:solidFill>
                <a:latin typeface="Verdana"/>
                <a:ea typeface="Verdana"/>
                <a:cs typeface="Verdana"/>
                <a:sym typeface="Verdana"/>
              </a:rPr>
              <a:t> -</a:t>
            </a:r>
            <a:r>
              <a:rPr b="1" lang="ru-RU" sz="1100">
                <a:solidFill>
                  <a:schemeClr val="dk1"/>
                </a:solidFill>
                <a:latin typeface="Verdana"/>
                <a:ea typeface="Verdana"/>
                <a:cs typeface="Verdana"/>
                <a:sym typeface="Verdana"/>
              </a:rPr>
              <a:t> все, по всей планете, без исключения</a:t>
            </a:r>
            <a:r>
              <a:rPr lang="ru-RU" sz="1100">
                <a:solidFill>
                  <a:schemeClr val="dk1"/>
                </a:solidFill>
                <a:latin typeface="Verdana"/>
                <a:ea typeface="Verdana"/>
                <a:cs typeface="Verdana"/>
                <a:sym typeface="Verdana"/>
              </a:rPr>
              <a:t> решения общезначимых проблем, включая общеприемлемые решения</a:t>
            </a:r>
            <a:r>
              <a:rPr b="1" lang="ru-RU" sz="1100">
                <a:solidFill>
                  <a:schemeClr val="dk1"/>
                </a:solidFill>
                <a:latin typeface="Verdana"/>
                <a:ea typeface="Verdana"/>
                <a:cs typeface="Verdana"/>
                <a:sym typeface="Verdana"/>
              </a:rPr>
              <a:t> глобальных проблем и региональных и глобальных конфликтов</a:t>
            </a:r>
            <a:r>
              <a:rPr lang="ru-RU" sz="1100">
                <a:solidFill>
                  <a:schemeClr val="dk1"/>
                </a:solidFill>
                <a:latin typeface="Verdana"/>
                <a:ea typeface="Verdana"/>
                <a:cs typeface="Verdana"/>
                <a:sym typeface="Verdana"/>
              </a:rPr>
              <a:t> всеми заинтересованными и/или сопричастными к ним жителями планеты.</a:t>
            </a:r>
            <a:br>
              <a:rPr lang="ru-RU" sz="1100">
                <a:solidFill>
                  <a:schemeClr val="dk1"/>
                </a:solidFill>
                <a:latin typeface="Verdana"/>
                <a:ea typeface="Verdana"/>
                <a:cs typeface="Verdana"/>
                <a:sym typeface="Verdana"/>
              </a:rPr>
            </a:br>
            <a:r>
              <a:rPr lang="ru-RU" sz="1100">
                <a:solidFill>
                  <a:schemeClr val="dk1"/>
                </a:solidFill>
                <a:latin typeface="Verdana"/>
                <a:ea typeface="Verdana"/>
                <a:cs typeface="Verdana"/>
                <a:sym typeface="Verdana"/>
              </a:rPr>
              <a:t>  Кстати, </a:t>
            </a:r>
            <a:r>
              <a:rPr b="1" lang="ru-RU" sz="1100">
                <a:solidFill>
                  <a:schemeClr val="dk1"/>
                </a:solidFill>
                <a:latin typeface="Verdana"/>
                <a:ea typeface="Verdana"/>
                <a:cs typeface="Verdana"/>
                <a:sym typeface="Verdana"/>
              </a:rPr>
              <a:t>исчезновение коррупции</a:t>
            </a:r>
            <a:r>
              <a:rPr lang="ru-RU" sz="1100">
                <a:solidFill>
                  <a:schemeClr val="dk1"/>
                </a:solidFill>
                <a:latin typeface="Verdana"/>
                <a:ea typeface="Verdana"/>
                <a:cs typeface="Verdana"/>
                <a:sym typeface="Verdana"/>
              </a:rPr>
              <a:t> как явления - это самая мелкая из проблем, которые автоматически, походя, разрешаются сами собой как побочный эффект повсеместного использования возможностей этой платформы.</a:t>
            </a:r>
            <a:endParaRPr sz="1100">
              <a:solidFill>
                <a:schemeClr val="dk1"/>
              </a:solidFill>
              <a:latin typeface="Verdana"/>
              <a:ea typeface="Verdana"/>
              <a:cs typeface="Verdana"/>
              <a:sym typeface="Verdan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6"/>
          <p:cNvSpPr/>
          <p:nvPr/>
        </p:nvSpPr>
        <p:spPr>
          <a:xfrm>
            <a:off x="346074" y="2999678"/>
            <a:ext cx="11510964" cy="3416998"/>
          </a:xfrm>
          <a:prstGeom prst="roundRect">
            <a:avLst>
              <a:gd fmla="val 5151" name="adj"/>
            </a:avLst>
          </a:prstGeom>
          <a:solidFill>
            <a:schemeClr val="lt1">
              <a:alpha val="60000"/>
            </a:schemeClr>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88" name="Google Shape;388;p26"/>
          <p:cNvSpPr/>
          <p:nvPr/>
        </p:nvSpPr>
        <p:spPr>
          <a:xfrm>
            <a:off x="6256106" y="1041285"/>
            <a:ext cx="5452674" cy="1590404"/>
          </a:xfrm>
          <a:prstGeom prst="roundRect">
            <a:avLst>
              <a:gd fmla="val 5151" name="adj"/>
            </a:avLst>
          </a:prstGeom>
          <a:solidFill>
            <a:schemeClr val="lt1">
              <a:alpha val="60000"/>
            </a:schemeClr>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89" name="Google Shape;389;p26"/>
          <p:cNvSpPr txBox="1"/>
          <p:nvPr>
            <p:ph type="title"/>
          </p:nvPr>
        </p:nvSpPr>
        <p:spPr>
          <a:xfrm>
            <a:off x="315388" y="351255"/>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Font typeface="Quattrocento Sans"/>
              <a:buNone/>
            </a:pPr>
            <a:r>
              <a:rPr lang="ru-RU"/>
              <a:t>11. Текущие результаты проекта и планы</a:t>
            </a:r>
            <a:endParaRPr/>
          </a:p>
        </p:txBody>
      </p:sp>
      <p:sp>
        <p:nvSpPr>
          <p:cNvPr id="390" name="Google Shape;390;p26"/>
          <p:cNvSpPr/>
          <p:nvPr/>
        </p:nvSpPr>
        <p:spPr>
          <a:xfrm>
            <a:off x="346074" y="1015215"/>
            <a:ext cx="5374502" cy="1616474"/>
          </a:xfrm>
          <a:prstGeom prst="roundRect">
            <a:avLst>
              <a:gd fmla="val 9908" name="adj"/>
            </a:avLst>
          </a:prstGeom>
          <a:solidFill>
            <a:srgbClr val="C9FBE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391" name="Google Shape;391;p26"/>
          <p:cNvSpPr txBox="1"/>
          <p:nvPr/>
        </p:nvSpPr>
        <p:spPr>
          <a:xfrm>
            <a:off x="508556" y="1616547"/>
            <a:ext cx="4509494" cy="750847"/>
          </a:xfrm>
          <a:prstGeom prst="rect">
            <a:avLst/>
          </a:prstGeom>
          <a:noFill/>
          <a:ln>
            <a:noFill/>
          </a:ln>
        </p:spPr>
        <p:txBody>
          <a:bodyPr anchorCtr="0" anchor="t" bIns="0" lIns="0" spcFirstLastPara="1" rIns="0" wrap="square" tIns="12050">
            <a:spAutoFit/>
          </a:bodyPr>
          <a:lstStyle/>
          <a:p>
            <a:pPr indent="0" lvl="0" marL="12657" marR="0" rtl="0" algn="l">
              <a:spcBef>
                <a:spcPts val="0"/>
              </a:spcBef>
              <a:spcAft>
                <a:spcPts val="0"/>
              </a:spcAft>
              <a:buNone/>
            </a:pPr>
            <a:r>
              <a:rPr lang="ru-RU" sz="1200">
                <a:solidFill>
                  <a:schemeClr val="dk1"/>
                </a:solidFill>
                <a:latin typeface="Verdana"/>
                <a:ea typeface="Verdana"/>
                <a:cs typeface="Verdana"/>
                <a:sym typeface="Verdana"/>
              </a:rPr>
              <a:t>  Создана технология, заготовлены черновые проектные материалы для старта создания прототипа реализующей технологию платформы после появления финансирования.</a:t>
            </a:r>
            <a:endParaRPr/>
          </a:p>
        </p:txBody>
      </p:sp>
      <p:sp>
        <p:nvSpPr>
          <p:cNvPr id="392" name="Google Shape;392;p26"/>
          <p:cNvSpPr txBox="1"/>
          <p:nvPr/>
        </p:nvSpPr>
        <p:spPr>
          <a:xfrm>
            <a:off x="925850" y="1163678"/>
            <a:ext cx="5170149"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11.1.  Результат</a:t>
            </a:r>
            <a:endParaRPr b="1" sz="1600">
              <a:solidFill>
                <a:schemeClr val="dk1"/>
              </a:solidFill>
              <a:latin typeface="Verdana"/>
              <a:ea typeface="Verdana"/>
              <a:cs typeface="Verdana"/>
              <a:sym typeface="Verdana"/>
            </a:endParaRPr>
          </a:p>
        </p:txBody>
      </p:sp>
      <p:sp>
        <p:nvSpPr>
          <p:cNvPr id="393" name="Google Shape;393;p26"/>
          <p:cNvSpPr txBox="1"/>
          <p:nvPr/>
        </p:nvSpPr>
        <p:spPr>
          <a:xfrm>
            <a:off x="6439818" y="1784421"/>
            <a:ext cx="4878669" cy="566181"/>
          </a:xfrm>
          <a:prstGeom prst="rect">
            <a:avLst/>
          </a:prstGeom>
          <a:noFill/>
          <a:ln>
            <a:noFill/>
          </a:ln>
        </p:spPr>
        <p:txBody>
          <a:bodyPr anchorCtr="0" anchor="t" bIns="0" lIns="0" spcFirstLastPara="1" rIns="0" wrap="square" tIns="12050">
            <a:spAutoFit/>
          </a:bodyPr>
          <a:lstStyle/>
          <a:p>
            <a:pPr indent="0" lvl="0" marL="13970" marR="0" rtl="0" algn="l">
              <a:lnSpc>
                <a:spcPct val="100000"/>
              </a:lnSpc>
              <a:spcBef>
                <a:spcPts val="0"/>
              </a:spcBef>
              <a:spcAft>
                <a:spcPts val="0"/>
              </a:spcAft>
              <a:buNone/>
            </a:pPr>
            <a:r>
              <a:rPr lang="ru-RU" sz="1200">
                <a:solidFill>
                  <a:schemeClr val="dk1"/>
                </a:solidFill>
                <a:latin typeface="Verdana"/>
                <a:ea typeface="Verdana"/>
                <a:cs typeface="Verdana"/>
                <a:sym typeface="Verdana"/>
              </a:rPr>
              <a:t>  Для эффективной реализации проекта нужны финансирование, помощь в формировании команды, пиар проекта на площадке, где обитают потенциальные клиенты.</a:t>
            </a:r>
            <a:endParaRPr/>
          </a:p>
        </p:txBody>
      </p:sp>
      <p:sp>
        <p:nvSpPr>
          <p:cNvPr id="394" name="Google Shape;394;p26"/>
          <p:cNvSpPr txBox="1"/>
          <p:nvPr/>
        </p:nvSpPr>
        <p:spPr>
          <a:xfrm>
            <a:off x="7092174" y="1161035"/>
            <a:ext cx="4493941" cy="504625"/>
          </a:xfrm>
          <a:prstGeom prst="rect">
            <a:avLst/>
          </a:prstGeom>
          <a:noFill/>
          <a:ln>
            <a:noFill/>
          </a:ln>
        </p:spPr>
        <p:txBody>
          <a:bodyPr anchorCtr="0" anchor="t" bIns="0" lIns="0" spcFirstLastPara="1" rIns="0" wrap="square" tIns="12050">
            <a:spAutoFit/>
          </a:bodyPr>
          <a:lstStyle/>
          <a:p>
            <a:pPr indent="0" lvl="0" marL="30480" marR="82550" rtl="0" algn="l">
              <a:spcBef>
                <a:spcPts val="0"/>
              </a:spcBef>
              <a:spcAft>
                <a:spcPts val="0"/>
              </a:spcAft>
              <a:buNone/>
            </a:pPr>
            <a:r>
              <a:rPr b="1" lang="ru-RU" sz="1600">
                <a:solidFill>
                  <a:schemeClr val="dk1"/>
                </a:solidFill>
                <a:latin typeface="Verdana"/>
                <a:ea typeface="Verdana"/>
                <a:cs typeface="Verdana"/>
                <a:sym typeface="Verdana"/>
              </a:rPr>
              <a:t>11.2. Что вам сейчас нужно для эффективной реализации проекта?</a:t>
            </a:r>
            <a:endParaRPr/>
          </a:p>
        </p:txBody>
      </p:sp>
      <p:sp>
        <p:nvSpPr>
          <p:cNvPr id="395" name="Google Shape;395;p26"/>
          <p:cNvSpPr txBox="1"/>
          <p:nvPr/>
        </p:nvSpPr>
        <p:spPr>
          <a:xfrm>
            <a:off x="1055360" y="3180238"/>
            <a:ext cx="4305906" cy="319959"/>
          </a:xfrm>
          <a:prstGeom prst="rect">
            <a:avLst/>
          </a:prstGeom>
          <a:noFill/>
          <a:ln>
            <a:noFill/>
          </a:ln>
        </p:spPr>
        <p:txBody>
          <a:bodyPr anchorCtr="0" anchor="t" bIns="0" lIns="0" spcFirstLastPara="1" rIns="0" wrap="square" tIns="12050">
            <a:spAutoFit/>
          </a:bodyPr>
          <a:lstStyle/>
          <a:p>
            <a:pPr indent="0" lvl="0" marL="30480" marR="82550" rtl="0" algn="l">
              <a:lnSpc>
                <a:spcPct val="125400"/>
              </a:lnSpc>
              <a:spcBef>
                <a:spcPts val="0"/>
              </a:spcBef>
              <a:spcAft>
                <a:spcPts val="0"/>
              </a:spcAft>
              <a:buNone/>
            </a:pPr>
            <a:r>
              <a:rPr b="1" lang="ru-RU" sz="1600">
                <a:solidFill>
                  <a:schemeClr val="dk1"/>
                </a:solidFill>
                <a:latin typeface="Verdana"/>
                <a:ea typeface="Verdana"/>
                <a:cs typeface="Verdana"/>
                <a:sym typeface="Verdana"/>
              </a:rPr>
              <a:t>11.3. План реализации</a:t>
            </a:r>
            <a:endParaRPr/>
          </a:p>
        </p:txBody>
      </p:sp>
      <p:sp>
        <p:nvSpPr>
          <p:cNvPr id="396" name="Google Shape;396;p26"/>
          <p:cNvSpPr txBox="1"/>
          <p:nvPr/>
        </p:nvSpPr>
        <p:spPr>
          <a:xfrm>
            <a:off x="529850" y="3664185"/>
            <a:ext cx="10849256" cy="1489510"/>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lang="ru-RU" sz="1200">
                <a:solidFill>
                  <a:schemeClr val="dk1"/>
                </a:solidFill>
                <a:latin typeface="Verdana"/>
                <a:ea typeface="Verdana"/>
                <a:cs typeface="Verdana"/>
                <a:sym typeface="Verdana"/>
              </a:rPr>
              <a:t>  Ныне я на пенсии и всю оставшуюся мне жизнь намерен положить на реализацию этого и прочих схожих проектов, объединенных мною под общим названием “инструменты устройства общества без необходимости господства”, в этом главный смысл моей жизни. </a:t>
            </a:r>
            <a:endParaRPr/>
          </a:p>
          <a:p>
            <a:pPr indent="0" lvl="0" marL="0" marR="0" rtl="0" algn="l">
              <a:spcBef>
                <a:spcPts val="0"/>
              </a:spcBef>
              <a:spcAft>
                <a:spcPts val="0"/>
              </a:spcAft>
              <a:buNone/>
            </a:pPr>
            <a:r>
              <a:rPr lang="ru-RU" sz="1200">
                <a:solidFill>
                  <a:schemeClr val="dk1"/>
                </a:solidFill>
                <a:latin typeface="Verdana"/>
                <a:ea typeface="Verdana"/>
                <a:cs typeface="Verdana"/>
                <a:sym typeface="Verdana"/>
              </a:rPr>
              <a:t>  Из этой цели исходят и планы, ближний из которых - подать заявки на грант в Фонд содействия инновациям на 2 ближайших конкурса “Старт-Взлет” и “Старт-ЦТ”, параллельно пробуя сформировать команду разработчиков-единомышленников, а дальше будет видно в зависимости от удачи в этом начинании, в случае отказа гранта возможно попробую начать создавать скелет прототипа на онлайн-ресурсах создания приложений без программирования, говорить же о каких-то сроках преждевременно.</a:t>
            </a:r>
            <a:endParaRPr/>
          </a:p>
          <a:p>
            <a:pPr indent="0" lvl="0" marL="0" marR="0" rtl="0" algn="l">
              <a:spcBef>
                <a:spcPts val="0"/>
              </a:spcBef>
              <a:spcAft>
                <a:spcPts val="0"/>
              </a:spcAft>
              <a:buNone/>
            </a:pPr>
            <a:br>
              <a:rPr lang="ru-RU" sz="1200">
                <a:solidFill>
                  <a:schemeClr val="dk1"/>
                </a:solidFill>
                <a:latin typeface="Verdana"/>
                <a:ea typeface="Verdana"/>
                <a:cs typeface="Verdana"/>
                <a:sym typeface="Verdana"/>
              </a:rPr>
            </a:br>
            <a:endParaRPr sz="1200">
              <a:solidFill>
                <a:schemeClr val="dk1"/>
              </a:solidFill>
              <a:latin typeface="Verdana"/>
              <a:ea typeface="Verdana"/>
              <a:cs typeface="Verdana"/>
              <a:sym typeface="Verdana"/>
            </a:endParaRPr>
          </a:p>
        </p:txBody>
      </p:sp>
      <p:sp>
        <p:nvSpPr>
          <p:cNvPr id="397" name="Google Shape;397;p26"/>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t>‹#›</a:t>
            </a:fld>
            <a:endParaRPr/>
          </a:p>
        </p:txBody>
      </p:sp>
      <p:pic>
        <p:nvPicPr>
          <p:cNvPr id="398" name="Google Shape;398;p26"/>
          <p:cNvPicPr preferRelativeResize="0"/>
          <p:nvPr/>
        </p:nvPicPr>
        <p:blipFill rotWithShape="1">
          <a:blip r:embed="rId3">
            <a:alphaModFix/>
          </a:blip>
          <a:srcRect b="0" l="0" r="0" t="0"/>
          <a:stretch/>
        </p:blipFill>
        <p:spPr>
          <a:xfrm>
            <a:off x="438499" y="1167758"/>
            <a:ext cx="396000" cy="396000"/>
          </a:xfrm>
          <a:prstGeom prst="rect">
            <a:avLst/>
          </a:prstGeom>
          <a:noFill/>
          <a:ln>
            <a:noFill/>
          </a:ln>
        </p:spPr>
      </p:pic>
      <p:pic>
        <p:nvPicPr>
          <p:cNvPr id="399" name="Google Shape;399;p26"/>
          <p:cNvPicPr preferRelativeResize="0"/>
          <p:nvPr/>
        </p:nvPicPr>
        <p:blipFill rotWithShape="1">
          <a:blip r:embed="rId4">
            <a:alphaModFix/>
          </a:blip>
          <a:srcRect b="0" l="0" r="0" t="0"/>
          <a:stretch/>
        </p:blipFill>
        <p:spPr>
          <a:xfrm>
            <a:off x="6498594" y="1182642"/>
            <a:ext cx="396000" cy="396000"/>
          </a:xfrm>
          <a:prstGeom prst="rect">
            <a:avLst/>
          </a:prstGeom>
          <a:noFill/>
          <a:ln>
            <a:noFill/>
          </a:ln>
        </p:spPr>
      </p:pic>
      <p:pic>
        <p:nvPicPr>
          <p:cNvPr id="400" name="Google Shape;400;p26"/>
          <p:cNvPicPr preferRelativeResize="0"/>
          <p:nvPr/>
        </p:nvPicPr>
        <p:blipFill rotWithShape="1">
          <a:blip r:embed="rId5">
            <a:alphaModFix/>
          </a:blip>
          <a:srcRect b="0" l="0" r="0" t="0"/>
          <a:stretch/>
        </p:blipFill>
        <p:spPr>
          <a:xfrm>
            <a:off x="529850" y="3143136"/>
            <a:ext cx="396000" cy="396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7"/>
          <p:cNvSpPr txBox="1"/>
          <p:nvPr>
            <p:ph idx="12" type="sldNum"/>
          </p:nvPr>
        </p:nvSpPr>
        <p:spPr>
          <a:xfrm>
            <a:off x="11511983" y="6356358"/>
            <a:ext cx="559119"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ru-RU">
                <a:solidFill>
                  <a:srgbClr val="F2F2F2"/>
                </a:solidFill>
              </a:rPr>
              <a:t>‹#›</a:t>
            </a:fld>
            <a:endParaRPr>
              <a:solidFill>
                <a:srgbClr val="F2F2F2"/>
              </a:solidFill>
            </a:endParaRPr>
          </a:p>
        </p:txBody>
      </p:sp>
      <p:sp>
        <p:nvSpPr>
          <p:cNvPr id="406" name="Google Shape;406;p27"/>
          <p:cNvSpPr txBox="1"/>
          <p:nvPr>
            <p:ph type="title"/>
          </p:nvPr>
        </p:nvSpPr>
        <p:spPr>
          <a:xfrm>
            <a:off x="654822" y="437477"/>
            <a:ext cx="10151177" cy="41392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Font typeface="Quattrocento Sans"/>
              <a:buNone/>
            </a:pPr>
            <a:r>
              <a:rPr lang="ru-RU">
                <a:solidFill>
                  <a:schemeClr val="lt1"/>
                </a:solidFill>
              </a:rPr>
              <a:t>Команда</a:t>
            </a:r>
            <a:endParaRPr/>
          </a:p>
        </p:txBody>
      </p:sp>
      <p:pic>
        <p:nvPicPr>
          <p:cNvPr id="407" name="Google Shape;407;p27"/>
          <p:cNvPicPr preferRelativeResize="0"/>
          <p:nvPr/>
        </p:nvPicPr>
        <p:blipFill rotWithShape="1">
          <a:blip r:embed="rId3">
            <a:alphaModFix/>
          </a:blip>
          <a:srcRect b="0" l="0" r="0" t="0"/>
          <a:stretch/>
        </p:blipFill>
        <p:spPr>
          <a:xfrm>
            <a:off x="10864888" y="351255"/>
            <a:ext cx="994684" cy="484751"/>
          </a:xfrm>
          <a:prstGeom prst="rect">
            <a:avLst/>
          </a:prstGeom>
          <a:noFill/>
          <a:ln>
            <a:noFill/>
          </a:ln>
        </p:spPr>
      </p:pic>
      <p:grpSp>
        <p:nvGrpSpPr>
          <p:cNvPr id="408" name="Google Shape;408;p27"/>
          <p:cNvGrpSpPr/>
          <p:nvPr/>
        </p:nvGrpSpPr>
        <p:grpSpPr>
          <a:xfrm>
            <a:off x="170229" y="3736005"/>
            <a:ext cx="2079849" cy="586359"/>
            <a:chOff x="596348" y="2969279"/>
            <a:chExt cx="1800000" cy="586359"/>
          </a:xfrm>
        </p:grpSpPr>
        <p:sp>
          <p:nvSpPr>
            <p:cNvPr id="409" name="Google Shape;409;p27"/>
            <p:cNvSpPr/>
            <p:nvPr/>
          </p:nvSpPr>
          <p:spPr>
            <a:xfrm>
              <a:off x="596348" y="3278639"/>
              <a:ext cx="1800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Quattrocento Sans"/>
                <a:buNone/>
              </a:pPr>
              <a:r>
                <a:t/>
              </a:r>
              <a:endParaRPr sz="1200">
                <a:solidFill>
                  <a:schemeClr val="lt1"/>
                </a:solidFill>
                <a:latin typeface="Verdana"/>
                <a:ea typeface="Verdana"/>
                <a:cs typeface="Verdana"/>
                <a:sym typeface="Verdana"/>
              </a:endParaRPr>
            </a:p>
          </p:txBody>
        </p:sp>
        <p:sp>
          <p:nvSpPr>
            <p:cNvPr id="410" name="Google Shape;410;p27"/>
            <p:cNvSpPr/>
            <p:nvPr/>
          </p:nvSpPr>
          <p:spPr>
            <a:xfrm>
              <a:off x="596348" y="2969279"/>
              <a:ext cx="1800000" cy="309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400">
                <a:solidFill>
                  <a:schemeClr val="lt1"/>
                </a:solidFill>
                <a:latin typeface="Verdana"/>
                <a:ea typeface="Verdana"/>
                <a:cs typeface="Verdana"/>
                <a:sym typeface="Verdana"/>
              </a:endParaRPr>
            </a:p>
          </p:txBody>
        </p:sp>
      </p:grpSp>
      <p:grpSp>
        <p:nvGrpSpPr>
          <p:cNvPr id="411" name="Google Shape;411;p27"/>
          <p:cNvGrpSpPr/>
          <p:nvPr/>
        </p:nvGrpSpPr>
        <p:grpSpPr>
          <a:xfrm>
            <a:off x="7411075" y="3598268"/>
            <a:ext cx="2079849" cy="586359"/>
            <a:chOff x="596348" y="2969279"/>
            <a:chExt cx="1800000" cy="586359"/>
          </a:xfrm>
        </p:grpSpPr>
        <p:sp>
          <p:nvSpPr>
            <p:cNvPr id="412" name="Google Shape;412;p27"/>
            <p:cNvSpPr/>
            <p:nvPr/>
          </p:nvSpPr>
          <p:spPr>
            <a:xfrm>
              <a:off x="596348" y="3278639"/>
              <a:ext cx="1800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200">
                <a:solidFill>
                  <a:schemeClr val="lt1"/>
                </a:solidFill>
                <a:latin typeface="Verdana"/>
                <a:ea typeface="Verdana"/>
                <a:cs typeface="Verdana"/>
                <a:sym typeface="Verdana"/>
              </a:endParaRPr>
            </a:p>
          </p:txBody>
        </p:sp>
        <p:sp>
          <p:nvSpPr>
            <p:cNvPr id="413" name="Google Shape;413;p27"/>
            <p:cNvSpPr/>
            <p:nvPr/>
          </p:nvSpPr>
          <p:spPr>
            <a:xfrm>
              <a:off x="596348" y="2969279"/>
              <a:ext cx="1800000" cy="309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400">
                <a:solidFill>
                  <a:schemeClr val="lt1"/>
                </a:solidFill>
                <a:latin typeface="Verdana"/>
                <a:ea typeface="Verdana"/>
                <a:cs typeface="Verdana"/>
                <a:sym typeface="Verdana"/>
              </a:endParaRPr>
            </a:p>
          </p:txBody>
        </p:sp>
      </p:grpSp>
      <p:grpSp>
        <p:nvGrpSpPr>
          <p:cNvPr id="414" name="Google Shape;414;p27"/>
          <p:cNvGrpSpPr/>
          <p:nvPr/>
        </p:nvGrpSpPr>
        <p:grpSpPr>
          <a:xfrm>
            <a:off x="9766075" y="3598268"/>
            <a:ext cx="2079849" cy="586359"/>
            <a:chOff x="596348" y="2969279"/>
            <a:chExt cx="1800000" cy="586359"/>
          </a:xfrm>
        </p:grpSpPr>
        <p:sp>
          <p:nvSpPr>
            <p:cNvPr id="415" name="Google Shape;415;p27"/>
            <p:cNvSpPr/>
            <p:nvPr/>
          </p:nvSpPr>
          <p:spPr>
            <a:xfrm>
              <a:off x="596348" y="3278639"/>
              <a:ext cx="1800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200">
                <a:solidFill>
                  <a:schemeClr val="lt1"/>
                </a:solidFill>
                <a:latin typeface="Verdana"/>
                <a:ea typeface="Verdana"/>
                <a:cs typeface="Verdana"/>
                <a:sym typeface="Verdana"/>
              </a:endParaRPr>
            </a:p>
          </p:txBody>
        </p:sp>
        <p:sp>
          <p:nvSpPr>
            <p:cNvPr id="416" name="Google Shape;416;p27"/>
            <p:cNvSpPr/>
            <p:nvPr/>
          </p:nvSpPr>
          <p:spPr>
            <a:xfrm>
              <a:off x="596348" y="2969279"/>
              <a:ext cx="1800000" cy="309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400">
                <a:solidFill>
                  <a:schemeClr val="lt1"/>
                </a:solidFill>
                <a:latin typeface="Verdana"/>
                <a:ea typeface="Verdana"/>
                <a:cs typeface="Verdana"/>
                <a:sym typeface="Verdana"/>
              </a:endParaRPr>
            </a:p>
          </p:txBody>
        </p:sp>
      </p:grpSp>
      <p:grpSp>
        <p:nvGrpSpPr>
          <p:cNvPr id="417" name="Google Shape;417;p27"/>
          <p:cNvGrpSpPr/>
          <p:nvPr/>
        </p:nvGrpSpPr>
        <p:grpSpPr>
          <a:xfrm>
            <a:off x="453171" y="1006525"/>
            <a:ext cx="11392753" cy="5458960"/>
            <a:chOff x="346076" y="2228482"/>
            <a:chExt cx="2142639" cy="3650452"/>
          </a:xfrm>
        </p:grpSpPr>
        <p:sp>
          <p:nvSpPr>
            <p:cNvPr id="418" name="Google Shape;418;p27"/>
            <p:cNvSpPr/>
            <p:nvPr/>
          </p:nvSpPr>
          <p:spPr>
            <a:xfrm>
              <a:off x="346076" y="2228482"/>
              <a:ext cx="2079848" cy="3650452"/>
            </a:xfrm>
            <a:prstGeom prst="roundRect">
              <a:avLst>
                <a:gd fmla="val 8971" name="adj"/>
              </a:avLst>
            </a:prstGeom>
            <a:solidFill>
              <a:schemeClr val="lt1">
                <a:alpha val="9803"/>
              </a:schemeClr>
            </a:solidFill>
            <a:ln cap="flat" cmpd="sng" w="12700">
              <a:solidFill>
                <a:srgbClr val="FEF4F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grpSp>
          <p:nvGrpSpPr>
            <p:cNvPr id="419" name="Google Shape;419;p27"/>
            <p:cNvGrpSpPr/>
            <p:nvPr/>
          </p:nvGrpSpPr>
          <p:grpSpPr>
            <a:xfrm>
              <a:off x="408866" y="2400058"/>
              <a:ext cx="2079849" cy="626823"/>
              <a:chOff x="650690" y="1011525"/>
              <a:chExt cx="1800000" cy="626823"/>
            </a:xfrm>
          </p:grpSpPr>
          <p:sp>
            <p:nvSpPr>
              <p:cNvPr id="420" name="Google Shape;420;p27"/>
              <p:cNvSpPr/>
              <p:nvPr/>
            </p:nvSpPr>
            <p:spPr>
              <a:xfrm>
                <a:off x="650690" y="1361349"/>
                <a:ext cx="1800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Quattrocento Sans"/>
                  <a:buNone/>
                </a:pPr>
                <a:r>
                  <a:t/>
                </a:r>
                <a:endParaRPr sz="1200">
                  <a:solidFill>
                    <a:schemeClr val="lt1"/>
                  </a:solidFill>
                  <a:latin typeface="Verdana"/>
                  <a:ea typeface="Verdana"/>
                  <a:cs typeface="Verdana"/>
                  <a:sym typeface="Verdana"/>
                </a:endParaRPr>
              </a:p>
            </p:txBody>
          </p:sp>
          <p:sp>
            <p:nvSpPr>
              <p:cNvPr id="421" name="Google Shape;421;p27"/>
              <p:cNvSpPr/>
              <p:nvPr/>
            </p:nvSpPr>
            <p:spPr>
              <a:xfrm>
                <a:off x="650690" y="1011525"/>
                <a:ext cx="1800000" cy="309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1400">
                    <a:solidFill>
                      <a:schemeClr val="lt1"/>
                    </a:solidFill>
                    <a:latin typeface="Verdana"/>
                    <a:ea typeface="Verdana"/>
                    <a:cs typeface="Verdana"/>
                    <a:sym typeface="Verdana"/>
                  </a:rPr>
                  <a:t>  </a:t>
                </a:r>
                <a:endParaRPr b="1" sz="1400">
                  <a:solidFill>
                    <a:schemeClr val="lt1"/>
                  </a:solidFill>
                  <a:latin typeface="Verdana"/>
                  <a:ea typeface="Verdana"/>
                  <a:cs typeface="Verdana"/>
                  <a:sym typeface="Verdana"/>
                </a:endParaRPr>
              </a:p>
            </p:txBody>
          </p:sp>
        </p:grpSp>
      </p:grpSp>
      <p:sp>
        <p:nvSpPr>
          <p:cNvPr id="422" name="Google Shape;422;p27"/>
          <p:cNvSpPr/>
          <p:nvPr/>
        </p:nvSpPr>
        <p:spPr>
          <a:xfrm>
            <a:off x="892673" y="1139325"/>
            <a:ext cx="651840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1800">
                <a:solidFill>
                  <a:schemeClr val="lt1"/>
                </a:solidFill>
                <a:latin typeface="Verdana"/>
                <a:ea typeface="Verdana"/>
                <a:cs typeface="Verdana"/>
                <a:sym typeface="Verdana"/>
              </a:rPr>
              <a:t>ФИО - Багомедов Багомед Газибагандович.</a:t>
            </a:r>
            <a:endParaRPr b="1" sz="1800">
              <a:solidFill>
                <a:schemeClr val="lt1"/>
              </a:solidFill>
              <a:latin typeface="Verdana"/>
              <a:ea typeface="Verdana"/>
              <a:cs typeface="Verdana"/>
              <a:sym typeface="Verdana"/>
            </a:endParaRPr>
          </a:p>
        </p:txBody>
      </p:sp>
      <p:sp>
        <p:nvSpPr>
          <p:cNvPr id="423" name="Google Shape;423;p27"/>
          <p:cNvSpPr/>
          <p:nvPr/>
        </p:nvSpPr>
        <p:spPr>
          <a:xfrm>
            <a:off x="696463" y="1543201"/>
            <a:ext cx="10572298" cy="47397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1400">
                <a:solidFill>
                  <a:schemeClr val="lt1"/>
                </a:solidFill>
                <a:latin typeface="Verdana"/>
                <a:ea typeface="Verdana"/>
                <a:cs typeface="Verdana"/>
                <a:sym typeface="Verdana"/>
              </a:rPr>
              <a:t>  1. </a:t>
            </a:r>
            <a:r>
              <a:rPr b="1" lang="ru-RU" sz="1600">
                <a:solidFill>
                  <a:schemeClr val="lt1"/>
                </a:solidFill>
                <a:latin typeface="Verdana"/>
                <a:ea typeface="Verdana"/>
                <a:cs typeface="Verdana"/>
                <a:sym typeface="Verdana"/>
              </a:rPr>
              <a:t>Предполагаемые роли в команде:</a:t>
            </a:r>
            <a:endParaRPr b="1" sz="1600">
              <a:solidFill>
                <a:schemeClr val="lt1"/>
              </a:solidFill>
              <a:latin typeface="Verdana"/>
              <a:ea typeface="Verdana"/>
              <a:cs typeface="Verdana"/>
              <a:sym typeface="Verdana"/>
            </a:endParaRPr>
          </a:p>
          <a:p>
            <a:pPr indent="0" lvl="0" marL="0" marR="0" rtl="0" algn="l">
              <a:spcBef>
                <a:spcPts val="0"/>
              </a:spcBef>
              <a:spcAft>
                <a:spcPts val="0"/>
              </a:spcAft>
              <a:buNone/>
            </a:pPr>
            <a:r>
              <a:rPr lang="ru-RU" sz="1200">
                <a:solidFill>
                  <a:schemeClr val="lt1"/>
                </a:solidFill>
                <a:latin typeface="Verdana"/>
                <a:ea typeface="Verdana"/>
                <a:cs typeface="Verdana"/>
                <a:sym typeface="Verdana"/>
              </a:rPr>
              <a:t>фаундер, идеолог/евангелист, разработчик технологии и проектировщик веб-приложения/онлайн-платформы, создатель платформы, программист и все остальное, видимо, создать юрлицо/МТК и администрировать его придется тоже мне.</a:t>
            </a:r>
            <a:endParaRPr sz="1200">
              <a:solidFill>
                <a:schemeClr val="lt1"/>
              </a:solidFill>
              <a:latin typeface="Verdana"/>
              <a:ea typeface="Verdana"/>
              <a:cs typeface="Verdana"/>
              <a:sym typeface="Verdana"/>
            </a:endParaRPr>
          </a:p>
          <a:p>
            <a:pPr indent="0" lvl="0" marL="0" marR="0" rtl="0" algn="l">
              <a:spcBef>
                <a:spcPts val="0"/>
              </a:spcBef>
              <a:spcAft>
                <a:spcPts val="0"/>
              </a:spcAft>
              <a:buNone/>
            </a:pPr>
            <a:r>
              <a:t/>
            </a:r>
            <a:endParaRPr sz="1200">
              <a:solidFill>
                <a:schemeClr val="lt1"/>
              </a:solidFill>
              <a:latin typeface="Verdana"/>
              <a:ea typeface="Verdana"/>
              <a:cs typeface="Verdana"/>
              <a:sym typeface="Verdana"/>
            </a:endParaRPr>
          </a:p>
          <a:p>
            <a:pPr indent="0" lvl="0" marL="0" marR="0" rtl="0" algn="l">
              <a:spcBef>
                <a:spcPts val="0"/>
              </a:spcBef>
              <a:spcAft>
                <a:spcPts val="0"/>
              </a:spcAft>
              <a:buNone/>
            </a:pPr>
            <a:r>
              <a:rPr b="1" lang="ru-RU" sz="1400">
                <a:solidFill>
                  <a:schemeClr val="lt1"/>
                </a:solidFill>
                <a:latin typeface="Verdana"/>
                <a:ea typeface="Verdana"/>
                <a:cs typeface="Verdana"/>
                <a:sym typeface="Verdana"/>
              </a:rPr>
              <a:t>  2. </a:t>
            </a:r>
            <a:r>
              <a:rPr b="1" lang="ru-RU" sz="1600">
                <a:solidFill>
                  <a:schemeClr val="lt1"/>
                </a:solidFill>
                <a:latin typeface="Verdana"/>
                <a:ea typeface="Verdana"/>
                <a:cs typeface="Verdana"/>
                <a:sym typeface="Verdana"/>
              </a:rPr>
              <a:t>Компетенции</a:t>
            </a:r>
            <a:r>
              <a:rPr b="1" lang="ru-RU" sz="1400">
                <a:solidFill>
                  <a:schemeClr val="lt1"/>
                </a:solidFill>
                <a:latin typeface="Verdana"/>
                <a:ea typeface="Verdana"/>
                <a:cs typeface="Verdana"/>
                <a:sym typeface="Verdana"/>
              </a:rPr>
              <a:t>.</a:t>
            </a:r>
            <a:r>
              <a:rPr lang="ru-RU" sz="1200">
                <a:solidFill>
                  <a:schemeClr val="lt1"/>
                </a:solidFill>
                <a:latin typeface="Verdana"/>
                <a:ea typeface="Verdana"/>
                <a:cs typeface="Verdana"/>
                <a:sym typeface="Verdana"/>
              </a:rPr>
              <a:t> </a:t>
            </a:r>
            <a:endParaRPr sz="1200">
              <a:solidFill>
                <a:schemeClr val="lt1"/>
              </a:solidFill>
              <a:latin typeface="Verdana"/>
              <a:ea typeface="Verdana"/>
              <a:cs typeface="Verdana"/>
              <a:sym typeface="Verdana"/>
            </a:endParaRPr>
          </a:p>
          <a:p>
            <a:pPr indent="0" lvl="0" marL="0" marR="0" rtl="0" algn="l">
              <a:spcBef>
                <a:spcPts val="0"/>
              </a:spcBef>
              <a:spcAft>
                <a:spcPts val="0"/>
              </a:spcAft>
              <a:buNone/>
            </a:pPr>
            <a:r>
              <a:rPr b="1" lang="ru-RU" sz="1400">
                <a:solidFill>
                  <a:schemeClr val="lt1"/>
                </a:solidFill>
                <a:latin typeface="Verdana"/>
                <a:ea typeface="Verdana"/>
                <a:cs typeface="Verdana"/>
                <a:sym typeface="Verdana"/>
              </a:rPr>
              <a:t>  Образование</a:t>
            </a:r>
            <a:r>
              <a:rPr lang="ru-RU" sz="1200">
                <a:solidFill>
                  <a:schemeClr val="lt1"/>
                </a:solidFill>
                <a:latin typeface="Verdana"/>
                <a:ea typeface="Verdana"/>
                <a:cs typeface="Verdana"/>
                <a:sym typeface="Verdana"/>
              </a:rPr>
              <a:t>: а) прикладная математика (численные методы) на механико-математическом факультете Одесского госуниверситета с завершением в 1981-м году и </a:t>
            </a:r>
            <a:endParaRPr sz="1200">
              <a:solidFill>
                <a:schemeClr val="lt1"/>
              </a:solidFill>
              <a:latin typeface="Verdana"/>
              <a:ea typeface="Verdana"/>
              <a:cs typeface="Verdana"/>
              <a:sym typeface="Verdana"/>
            </a:endParaRPr>
          </a:p>
          <a:p>
            <a:pPr indent="0" lvl="0" marL="0" marR="0" rtl="0" algn="l">
              <a:spcBef>
                <a:spcPts val="0"/>
              </a:spcBef>
              <a:spcAft>
                <a:spcPts val="0"/>
              </a:spcAft>
              <a:buNone/>
            </a:pPr>
            <a:r>
              <a:rPr lang="ru-RU" sz="1200">
                <a:solidFill>
                  <a:schemeClr val="lt1"/>
                </a:solidFill>
                <a:latin typeface="Verdana"/>
                <a:ea typeface="Verdana"/>
                <a:cs typeface="Verdana"/>
                <a:sym typeface="Verdana"/>
              </a:rPr>
              <a:t>  б) автоматизация проектирования (проектирование интеллектуальных систем, точнее, экспертных) на спецфакультете в Московском физико-техническом институте (г. Долгопрудный, стажировка в ВЦ АН СССР, завершена учеба в 1988-м году на отлично, а дипломная работа по теме, из которой и родилась постепенно в долгих мучительных поисках и многочисленных озарениях предлагаемая технология). </a:t>
            </a:r>
            <a:endParaRPr sz="1200">
              <a:solidFill>
                <a:schemeClr val="lt1"/>
              </a:solidFill>
              <a:latin typeface="Verdana"/>
              <a:ea typeface="Verdana"/>
              <a:cs typeface="Verdana"/>
              <a:sym typeface="Verdana"/>
            </a:endParaRPr>
          </a:p>
          <a:p>
            <a:pPr indent="0" lvl="0" marL="0" marR="0" rtl="0" algn="l">
              <a:spcBef>
                <a:spcPts val="0"/>
              </a:spcBef>
              <a:spcAft>
                <a:spcPts val="0"/>
              </a:spcAft>
              <a:buNone/>
            </a:pPr>
            <a:r>
              <a:rPr b="1" lang="ru-RU" sz="1400">
                <a:solidFill>
                  <a:schemeClr val="lt1"/>
                </a:solidFill>
                <a:latin typeface="Verdana"/>
                <a:ea typeface="Verdana"/>
                <a:cs typeface="Verdana"/>
                <a:sym typeface="Verdana"/>
              </a:rPr>
              <a:t>  Навыки. </a:t>
            </a:r>
            <a:r>
              <a:rPr lang="ru-RU" sz="1200">
                <a:solidFill>
                  <a:schemeClr val="lt1"/>
                </a:solidFill>
                <a:latin typeface="Verdana"/>
                <a:ea typeface="Verdana"/>
                <a:cs typeface="Verdana"/>
                <a:sym typeface="Verdana"/>
              </a:rPr>
              <a:t>В свою бытность программистом (в 90-е и в начале нулевых повелось побыть много кем, от биржевика до главбуха и проектировщика первой русскоязычной на основе базы данных онлайн сервиса знакомств “Фортуна”), как я уже ранее описывал, единолично, без какой либо помощи создавал всевозможные учетные системы сначала в электронных таблицах, а затем с помощью СУБД в самых разных сферах экономики (со своим кавказским происхождением в Питере я не был конкурентоспособен на рынке, несмотря на свои способности, брался за то, что не могли сделать или не брались делать специализированные программистские компании, посему навыки в создании платформ разнообразные, хотя не в интернет, а в корпоративных продуктах). Системность мышления и изворотливость ума - эти навыки еще при мне, хотя здоровье подводит часто, особенно зрение. </a:t>
            </a:r>
            <a:endParaRPr sz="1200">
              <a:solidFill>
                <a:schemeClr val="lt1"/>
              </a:solidFill>
              <a:latin typeface="Verdana"/>
              <a:ea typeface="Verdana"/>
              <a:cs typeface="Verdana"/>
              <a:sym typeface="Verdana"/>
            </a:endParaRPr>
          </a:p>
          <a:p>
            <a:pPr indent="0" lvl="0" marL="0" marR="0" rtl="0" algn="l">
              <a:spcBef>
                <a:spcPts val="0"/>
              </a:spcBef>
              <a:spcAft>
                <a:spcPts val="0"/>
              </a:spcAft>
              <a:buNone/>
            </a:pPr>
            <a:r>
              <a:t/>
            </a:r>
            <a:endParaRPr sz="1200">
              <a:solidFill>
                <a:schemeClr val="lt1"/>
              </a:solidFill>
              <a:latin typeface="Verdana"/>
              <a:ea typeface="Verdana"/>
              <a:cs typeface="Verdana"/>
              <a:sym typeface="Verdana"/>
            </a:endParaRPr>
          </a:p>
          <a:p>
            <a:pPr indent="0" lvl="0" marL="0" marR="0" rtl="0" algn="l">
              <a:spcBef>
                <a:spcPts val="0"/>
              </a:spcBef>
              <a:spcAft>
                <a:spcPts val="0"/>
              </a:spcAft>
              <a:buNone/>
            </a:pPr>
            <a:r>
              <a:rPr b="1" lang="ru-RU" sz="1400">
                <a:solidFill>
                  <a:schemeClr val="lt1"/>
                </a:solidFill>
                <a:latin typeface="Verdana"/>
                <a:ea typeface="Verdana"/>
                <a:cs typeface="Verdana"/>
                <a:sym typeface="Verdana"/>
              </a:rPr>
              <a:t>  3. Формирование команды. </a:t>
            </a:r>
            <a:r>
              <a:rPr lang="ru-RU" sz="1200">
                <a:solidFill>
                  <a:schemeClr val="lt1"/>
                </a:solidFill>
                <a:latin typeface="Verdana"/>
                <a:ea typeface="Verdana"/>
                <a:cs typeface="Verdana"/>
                <a:sym typeface="Verdana"/>
              </a:rPr>
              <a:t>Этим вопросом целенаправленно пока не занимался, но теперь, когда технология в целом детально проработана и вчерне практически все спроектировано, у меня уже есть, чем привлекать компаньонов, помимо устных и письменных рассказов о технологии и желанном проекте. Теперь эта задача становится приоритетной, иначе гранты на НИОКР и финансирование не получить.</a:t>
            </a:r>
            <a:endParaRPr sz="1200">
              <a:solidFill>
                <a:schemeClr val="lt1"/>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xmlns:r="http://schemas.openxmlformats.org/officeDocument/2006/relationships" name="Для Академия инноваторов 16_9">
  <a:themeElements>
    <a:clrScheme name="Новатор 2024">
      <a:dk1>
        <a:srgbClr val="000000"/>
      </a:dk1>
      <a:lt1>
        <a:srgbClr val="FFFFFF"/>
      </a:lt1>
      <a:dk2>
        <a:srgbClr val="44546A"/>
      </a:dk2>
      <a:lt2>
        <a:srgbClr val="E5E7E9"/>
      </a:lt2>
      <a:accent1>
        <a:srgbClr val="ED33A3"/>
      </a:accent1>
      <a:accent2>
        <a:srgbClr val="6F46C7"/>
      </a:accent2>
      <a:accent3>
        <a:srgbClr val="5F9FDF"/>
      </a:accent3>
      <a:accent4>
        <a:srgbClr val="12D6A7"/>
      </a:accent4>
      <a:accent5>
        <a:srgbClr val="FFAC76"/>
      </a:accent5>
      <a:accent6>
        <a:srgbClr val="302C61"/>
      </a:accent6>
      <a:hlink>
        <a:srgbClr val="0070C0"/>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2024-01-29T10:52:34Z</dcterms:created>
  <dc:creator>Анастасия Юшкова</dc:creator>
</cp:coreProperties>
</file>