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6858000" cx="12192000"/>
  <p:notesSz cx="12192000" cy="6858000"/>
  <p:embeddedFontLst>
    <p:embeddedFont>
      <p:font typeface="Helvetica Neue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r:id="rId20" roundtripDataSignature="AMtx7mg6/XoUx2VP5vBfXiughDt/T+cR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5D4CD07-CEA3-43F1-9710-9ABED791FAD9}">
  <a:tblStyle styleId="{85D4CD07-CEA3-43F1-9710-9ABED791FAD9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HelveticaNeue-bold.fntdata"/><Relationship Id="rId16" Type="http://schemas.openxmlformats.org/officeDocument/2006/relationships/font" Target="fonts/HelveticaNeue-regular.fntdata"/><Relationship Id="rId19" Type="http://schemas.openxmlformats.org/officeDocument/2006/relationships/font" Target="fonts/HelveticaNeue-boldItalic.fntdata"/><Relationship Id="rId18" Type="http://schemas.openxmlformats.org/officeDocument/2006/relationships/font" Target="fonts/HelveticaNeue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2"/>
          <p:cNvSpPr txBox="1"/>
          <p:nvPr>
            <p:ph type="title"/>
          </p:nvPr>
        </p:nvSpPr>
        <p:spPr>
          <a:xfrm>
            <a:off x="745642" y="2094941"/>
            <a:ext cx="10700715" cy="14751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5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2"/>
          <p:cNvSpPr txBox="1"/>
          <p:nvPr>
            <p:ph idx="1" type="body"/>
          </p:nvPr>
        </p:nvSpPr>
        <p:spPr>
          <a:xfrm>
            <a:off x="763270" y="1921615"/>
            <a:ext cx="10665459" cy="27139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>
                <a:solidFill>
                  <a:srgbClr val="41404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2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2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>
  <p:cSld name="Blank">
    <p:bg>
      <p:bgPr>
        <a:solidFill>
          <a:schemeClr val="lt1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3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showMasterSp="0">
  <p:cSld name="Title Only">
    <p:bg>
      <p:bgPr>
        <a:solidFill>
          <a:schemeClr val="lt1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04873" y="0"/>
            <a:ext cx="11387126" cy="6281541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4"/>
          <p:cNvSpPr txBox="1"/>
          <p:nvPr>
            <p:ph type="title"/>
          </p:nvPr>
        </p:nvSpPr>
        <p:spPr>
          <a:xfrm>
            <a:off x="745642" y="2094941"/>
            <a:ext cx="10700715" cy="14751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5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5"/>
          <p:cNvSpPr txBox="1"/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5"/>
          <p:cNvSpPr txBox="1"/>
          <p:nvPr>
            <p:ph idx="1" type="subTitle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6"/>
          <p:cNvSpPr txBox="1"/>
          <p:nvPr>
            <p:ph type="title"/>
          </p:nvPr>
        </p:nvSpPr>
        <p:spPr>
          <a:xfrm>
            <a:off x="745642" y="2094941"/>
            <a:ext cx="10700715" cy="14751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5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1" type="body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6"/>
          <p:cNvSpPr txBox="1"/>
          <p:nvPr>
            <p:ph idx="2" type="body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273049"/>
            <a:ext cx="12191999" cy="658494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1"/>
          <p:cNvSpPr txBox="1"/>
          <p:nvPr>
            <p:ph type="title"/>
          </p:nvPr>
        </p:nvSpPr>
        <p:spPr>
          <a:xfrm>
            <a:off x="745642" y="2094941"/>
            <a:ext cx="10700715" cy="14751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5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11"/>
          <p:cNvSpPr txBox="1"/>
          <p:nvPr>
            <p:ph idx="1" type="body"/>
          </p:nvPr>
        </p:nvSpPr>
        <p:spPr>
          <a:xfrm>
            <a:off x="763270" y="1921615"/>
            <a:ext cx="10665459" cy="27139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41404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888888"/>
                </a:solidFill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" name="Google Shape;10;p11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888888"/>
                </a:solidFill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" name="Google Shape;11;p11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3.jpg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image" Target="../media/image13.png"/><Relationship Id="rId22" Type="http://schemas.openxmlformats.org/officeDocument/2006/relationships/image" Target="../media/image21.png"/><Relationship Id="rId21" Type="http://schemas.openxmlformats.org/officeDocument/2006/relationships/image" Target="../media/image17.png"/><Relationship Id="rId24" Type="http://schemas.openxmlformats.org/officeDocument/2006/relationships/image" Target="../media/image19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6.png"/><Relationship Id="rId9" Type="http://schemas.openxmlformats.org/officeDocument/2006/relationships/image" Target="../media/image3.png"/><Relationship Id="rId26" Type="http://schemas.openxmlformats.org/officeDocument/2006/relationships/image" Target="../media/image30.png"/><Relationship Id="rId25" Type="http://schemas.openxmlformats.org/officeDocument/2006/relationships/image" Target="../media/image20.png"/><Relationship Id="rId28" Type="http://schemas.openxmlformats.org/officeDocument/2006/relationships/image" Target="../media/image31.png"/><Relationship Id="rId27" Type="http://schemas.openxmlformats.org/officeDocument/2006/relationships/image" Target="../media/image24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29" Type="http://schemas.openxmlformats.org/officeDocument/2006/relationships/image" Target="../media/image25.png"/><Relationship Id="rId7" Type="http://schemas.openxmlformats.org/officeDocument/2006/relationships/image" Target="../media/image12.png"/><Relationship Id="rId8" Type="http://schemas.openxmlformats.org/officeDocument/2006/relationships/image" Target="../media/image7.png"/><Relationship Id="rId30" Type="http://schemas.openxmlformats.org/officeDocument/2006/relationships/image" Target="../media/image33.png"/><Relationship Id="rId11" Type="http://schemas.openxmlformats.org/officeDocument/2006/relationships/image" Target="../media/image29.png"/><Relationship Id="rId10" Type="http://schemas.openxmlformats.org/officeDocument/2006/relationships/image" Target="../media/image8.png"/><Relationship Id="rId13" Type="http://schemas.openxmlformats.org/officeDocument/2006/relationships/image" Target="../media/image32.png"/><Relationship Id="rId12" Type="http://schemas.openxmlformats.org/officeDocument/2006/relationships/image" Target="../media/image4.png"/><Relationship Id="rId15" Type="http://schemas.openxmlformats.org/officeDocument/2006/relationships/image" Target="../media/image6.png"/><Relationship Id="rId14" Type="http://schemas.openxmlformats.org/officeDocument/2006/relationships/image" Target="../media/image10.png"/><Relationship Id="rId17" Type="http://schemas.openxmlformats.org/officeDocument/2006/relationships/image" Target="../media/image11.png"/><Relationship Id="rId16" Type="http://schemas.openxmlformats.org/officeDocument/2006/relationships/image" Target="../media/image28.png"/><Relationship Id="rId19" Type="http://schemas.openxmlformats.org/officeDocument/2006/relationships/image" Target="../media/image5.png"/><Relationship Id="rId18" Type="http://schemas.openxmlformats.org/officeDocument/2006/relationships/image" Target="../media/image1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700" y="0"/>
            <a:ext cx="11671299" cy="6857997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"/>
          <p:cNvSpPr txBox="1"/>
          <p:nvPr>
            <p:ph idx="1" type="body"/>
          </p:nvPr>
        </p:nvSpPr>
        <p:spPr>
          <a:xfrm>
            <a:off x="520699" y="1616375"/>
            <a:ext cx="9503700" cy="3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73000">
            <a:spAutoFit/>
          </a:bodyPr>
          <a:lstStyle/>
          <a:p>
            <a:pPr indent="0" lvl="0" marL="0" marR="508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latin typeface="Arial"/>
                <a:ea typeface="Arial"/>
                <a:cs typeface="Arial"/>
                <a:sym typeface="Arial"/>
              </a:rPr>
              <a:t>Цифровой помощник для контроля показателей здоровья и поддержания здоровья</a:t>
            </a:r>
            <a:endParaRPr sz="5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"/>
          <p:cNvSpPr txBox="1"/>
          <p:nvPr>
            <p:ph type="title"/>
          </p:nvPr>
        </p:nvSpPr>
        <p:spPr>
          <a:xfrm>
            <a:off x="1069339" y="489026"/>
            <a:ext cx="3255645" cy="697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/>
              <a:t>ПРОБЛЕМА</a:t>
            </a:r>
            <a:endParaRPr sz="4400"/>
          </a:p>
        </p:txBody>
      </p:sp>
      <p:sp>
        <p:nvSpPr>
          <p:cNvPr id="52" name="Google Shape;52;p2"/>
          <p:cNvSpPr txBox="1"/>
          <p:nvPr/>
        </p:nvSpPr>
        <p:spPr>
          <a:xfrm>
            <a:off x="1069339" y="1947220"/>
            <a:ext cx="9596755" cy="9410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7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41404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Существующие приложения по ведению здорового образа жизни не позволяют</a:t>
            </a:r>
            <a:endParaRPr b="0" i="0" sz="2000" u="none" cap="none" strike="noStrike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41404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пользователям обеспечить системность.</a:t>
            </a:r>
            <a:endParaRPr b="0" i="0" sz="2000" u="none" cap="none" strike="noStrike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53" name="Google Shape;53;p2"/>
          <p:cNvGrpSpPr/>
          <p:nvPr/>
        </p:nvGrpSpPr>
        <p:grpSpPr>
          <a:xfrm>
            <a:off x="803148" y="1284732"/>
            <a:ext cx="11020425" cy="5044439"/>
            <a:chOff x="803148" y="1284732"/>
            <a:chExt cx="11020425" cy="5044439"/>
          </a:xfrm>
        </p:grpSpPr>
        <p:sp>
          <p:nvSpPr>
            <p:cNvPr id="54" name="Google Shape;54;p2"/>
            <p:cNvSpPr/>
            <p:nvPr/>
          </p:nvSpPr>
          <p:spPr>
            <a:xfrm>
              <a:off x="803148" y="1284732"/>
              <a:ext cx="11020425" cy="0"/>
            </a:xfrm>
            <a:custGeom>
              <a:rect b="b" l="l" r="r" t="t"/>
              <a:pathLst>
                <a:path extrusionOk="0" h="120000" w="11020425">
                  <a:moveTo>
                    <a:pt x="0" y="0"/>
                  </a:moveTo>
                  <a:lnTo>
                    <a:pt x="11020425" y="0"/>
                  </a:lnTo>
                </a:path>
              </a:pathLst>
            </a:custGeom>
            <a:noFill/>
            <a:ln cap="flat" cmpd="sng" w="12175">
              <a:solidFill>
                <a:srgbClr val="58585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55" name="Google Shape;55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90600" y="2948939"/>
              <a:ext cx="5076444" cy="33802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56;p2"/>
            <p:cNvSpPr/>
            <p:nvPr/>
          </p:nvSpPr>
          <p:spPr>
            <a:xfrm>
              <a:off x="2653918" y="3862577"/>
              <a:ext cx="502920" cy="1163955"/>
            </a:xfrm>
            <a:custGeom>
              <a:rect b="b" l="l" r="r" t="t"/>
              <a:pathLst>
                <a:path extrusionOk="0" h="1163954" w="502919">
                  <a:moveTo>
                    <a:pt x="0" y="0"/>
                  </a:moveTo>
                  <a:lnTo>
                    <a:pt x="52153" y="1166"/>
                  </a:lnTo>
                  <a:lnTo>
                    <a:pt x="104095" y="4656"/>
                  </a:lnTo>
                  <a:lnTo>
                    <a:pt x="155748" y="10451"/>
                  </a:lnTo>
                  <a:lnTo>
                    <a:pt x="207038" y="18535"/>
                  </a:lnTo>
                  <a:lnTo>
                    <a:pt x="257889" y="28892"/>
                  </a:lnTo>
                  <a:lnTo>
                    <a:pt x="308225" y="41504"/>
                  </a:lnTo>
                  <a:lnTo>
                    <a:pt x="357972" y="56355"/>
                  </a:lnTo>
                  <a:lnTo>
                    <a:pt x="407054" y="73428"/>
                  </a:lnTo>
                  <a:lnTo>
                    <a:pt x="455395" y="92706"/>
                  </a:lnTo>
                  <a:lnTo>
                    <a:pt x="502919" y="114173"/>
                  </a:lnTo>
                  <a:lnTo>
                    <a:pt x="0" y="116357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57" name="Google Shape;57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653918" y="3976751"/>
              <a:ext cx="547624" cy="1049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" name="Google Shape;58;p2"/>
            <p:cNvSpPr/>
            <p:nvPr/>
          </p:nvSpPr>
          <p:spPr>
            <a:xfrm>
              <a:off x="2653918" y="3976751"/>
              <a:ext cx="548005" cy="1049655"/>
            </a:xfrm>
            <a:custGeom>
              <a:rect b="b" l="l" r="r" t="t"/>
              <a:pathLst>
                <a:path extrusionOk="0" h="1049654" w="548005">
                  <a:moveTo>
                    <a:pt x="502919" y="0"/>
                  </a:moveTo>
                  <a:lnTo>
                    <a:pt x="514155" y="5498"/>
                  </a:lnTo>
                  <a:lnTo>
                    <a:pt x="525367" y="11128"/>
                  </a:lnTo>
                  <a:lnTo>
                    <a:pt x="536531" y="16877"/>
                  </a:lnTo>
                  <a:lnTo>
                    <a:pt x="547624" y="22732"/>
                  </a:lnTo>
                  <a:lnTo>
                    <a:pt x="0" y="1049401"/>
                  </a:lnTo>
                  <a:lnTo>
                    <a:pt x="502919" y="0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59" name="Google Shape;59;p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653918" y="3999483"/>
              <a:ext cx="628650" cy="102666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" name="Google Shape;60;p2"/>
            <p:cNvSpPr/>
            <p:nvPr/>
          </p:nvSpPr>
          <p:spPr>
            <a:xfrm>
              <a:off x="2653918" y="3999483"/>
              <a:ext cx="628650" cy="1026794"/>
            </a:xfrm>
            <a:custGeom>
              <a:rect b="b" l="l" r="r" t="t"/>
              <a:pathLst>
                <a:path extrusionOk="0" h="1026795" w="628650">
                  <a:moveTo>
                    <a:pt x="547624" y="0"/>
                  </a:moveTo>
                  <a:lnTo>
                    <a:pt x="568196" y="11261"/>
                  </a:lnTo>
                  <a:lnTo>
                    <a:pt x="588565" y="22939"/>
                  </a:lnTo>
                  <a:lnTo>
                    <a:pt x="608720" y="35022"/>
                  </a:lnTo>
                  <a:lnTo>
                    <a:pt x="628650" y="47498"/>
                  </a:lnTo>
                  <a:lnTo>
                    <a:pt x="0" y="1026668"/>
                  </a:lnTo>
                  <a:lnTo>
                    <a:pt x="547624" y="0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61" name="Google Shape;61;p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653918" y="4046982"/>
              <a:ext cx="814451" cy="97916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" name="Google Shape;62;p2"/>
            <p:cNvSpPr/>
            <p:nvPr/>
          </p:nvSpPr>
          <p:spPr>
            <a:xfrm>
              <a:off x="2653918" y="4046982"/>
              <a:ext cx="814705" cy="979169"/>
            </a:xfrm>
            <a:custGeom>
              <a:rect b="b" l="l" r="r" t="t"/>
              <a:pathLst>
                <a:path extrusionOk="0" h="979170" w="814704">
                  <a:moveTo>
                    <a:pt x="628650" y="0"/>
                  </a:moveTo>
                  <a:lnTo>
                    <a:pt x="668175" y="26544"/>
                  </a:lnTo>
                  <a:lnTo>
                    <a:pt x="706560" y="54648"/>
                  </a:lnTo>
                  <a:lnTo>
                    <a:pt x="743763" y="84289"/>
                  </a:lnTo>
                  <a:lnTo>
                    <a:pt x="779741" y="115441"/>
                  </a:lnTo>
                  <a:lnTo>
                    <a:pt x="814451" y="148082"/>
                  </a:lnTo>
                  <a:lnTo>
                    <a:pt x="0" y="979170"/>
                  </a:lnTo>
                  <a:lnTo>
                    <a:pt x="628650" y="0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63" name="Google Shape;63;p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2257933" y="4195064"/>
              <a:ext cx="1559512" cy="19944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" name="Google Shape;64;p2"/>
            <p:cNvSpPr/>
            <p:nvPr/>
          </p:nvSpPr>
          <p:spPr>
            <a:xfrm>
              <a:off x="2257933" y="4195064"/>
              <a:ext cx="1559560" cy="1994535"/>
            </a:xfrm>
            <a:custGeom>
              <a:rect b="b" l="l" r="r" t="t"/>
              <a:pathLst>
                <a:path extrusionOk="0" h="1994535" w="1559560">
                  <a:moveTo>
                    <a:pt x="1210437" y="0"/>
                  </a:moveTo>
                  <a:lnTo>
                    <a:pt x="1244013" y="34266"/>
                  </a:lnTo>
                  <a:lnTo>
                    <a:pt x="1275895" y="69555"/>
                  </a:lnTo>
                  <a:lnTo>
                    <a:pt x="1306083" y="105813"/>
                  </a:lnTo>
                  <a:lnTo>
                    <a:pt x="1334576" y="142988"/>
                  </a:lnTo>
                  <a:lnTo>
                    <a:pt x="1361373" y="181027"/>
                  </a:lnTo>
                  <a:lnTo>
                    <a:pt x="1386474" y="219877"/>
                  </a:lnTo>
                  <a:lnTo>
                    <a:pt x="1409879" y="259484"/>
                  </a:lnTo>
                  <a:lnTo>
                    <a:pt x="1431586" y="299797"/>
                  </a:lnTo>
                  <a:lnTo>
                    <a:pt x="1451596" y="340762"/>
                  </a:lnTo>
                  <a:lnTo>
                    <a:pt x="1469907" y="382326"/>
                  </a:lnTo>
                  <a:lnTo>
                    <a:pt x="1486520" y="424436"/>
                  </a:lnTo>
                  <a:lnTo>
                    <a:pt x="1501434" y="467039"/>
                  </a:lnTo>
                  <a:lnTo>
                    <a:pt x="1514648" y="510084"/>
                  </a:lnTo>
                  <a:lnTo>
                    <a:pt x="1526162" y="553515"/>
                  </a:lnTo>
                  <a:lnTo>
                    <a:pt x="1535975" y="597282"/>
                  </a:lnTo>
                  <a:lnTo>
                    <a:pt x="1544087" y="641330"/>
                  </a:lnTo>
                  <a:lnTo>
                    <a:pt x="1550497" y="685607"/>
                  </a:lnTo>
                  <a:lnTo>
                    <a:pt x="1555205" y="730059"/>
                  </a:lnTo>
                  <a:lnTo>
                    <a:pt x="1558210" y="774635"/>
                  </a:lnTo>
                  <a:lnTo>
                    <a:pt x="1559512" y="819281"/>
                  </a:lnTo>
                  <a:lnTo>
                    <a:pt x="1559110" y="863944"/>
                  </a:lnTo>
                  <a:lnTo>
                    <a:pt x="1557004" y="908572"/>
                  </a:lnTo>
                  <a:lnTo>
                    <a:pt x="1553193" y="953111"/>
                  </a:lnTo>
                  <a:lnTo>
                    <a:pt x="1547676" y="997508"/>
                  </a:lnTo>
                  <a:lnTo>
                    <a:pt x="1540454" y="1041711"/>
                  </a:lnTo>
                  <a:lnTo>
                    <a:pt x="1531526" y="1085667"/>
                  </a:lnTo>
                  <a:lnTo>
                    <a:pt x="1520890" y="1129323"/>
                  </a:lnTo>
                  <a:lnTo>
                    <a:pt x="1508548" y="1172625"/>
                  </a:lnTo>
                  <a:lnTo>
                    <a:pt x="1494497" y="1215521"/>
                  </a:lnTo>
                  <a:lnTo>
                    <a:pt x="1478738" y="1257959"/>
                  </a:lnTo>
                  <a:lnTo>
                    <a:pt x="1461270" y="1299884"/>
                  </a:lnTo>
                  <a:lnTo>
                    <a:pt x="1442093" y="1341245"/>
                  </a:lnTo>
                  <a:lnTo>
                    <a:pt x="1421205" y="1381988"/>
                  </a:lnTo>
                  <a:lnTo>
                    <a:pt x="1398608" y="1422060"/>
                  </a:lnTo>
                  <a:lnTo>
                    <a:pt x="1374299" y="1461409"/>
                  </a:lnTo>
                  <a:lnTo>
                    <a:pt x="1348279" y="1499982"/>
                  </a:lnTo>
                  <a:lnTo>
                    <a:pt x="1320547" y="1537725"/>
                  </a:lnTo>
                  <a:lnTo>
                    <a:pt x="1291102" y="1574586"/>
                  </a:lnTo>
                  <a:lnTo>
                    <a:pt x="1259945" y="1610512"/>
                  </a:lnTo>
                  <a:lnTo>
                    <a:pt x="1227074" y="1645450"/>
                  </a:lnTo>
                  <a:lnTo>
                    <a:pt x="1192288" y="1679491"/>
                  </a:lnTo>
                  <a:lnTo>
                    <a:pt x="1156331" y="1711866"/>
                  </a:lnTo>
                  <a:lnTo>
                    <a:pt x="1119262" y="1742559"/>
                  </a:lnTo>
                  <a:lnTo>
                    <a:pt x="1081138" y="1771559"/>
                  </a:lnTo>
                  <a:lnTo>
                    <a:pt x="1042016" y="1798852"/>
                  </a:lnTo>
                  <a:lnTo>
                    <a:pt x="1001955" y="1824425"/>
                  </a:lnTo>
                  <a:lnTo>
                    <a:pt x="961012" y="1848264"/>
                  </a:lnTo>
                  <a:lnTo>
                    <a:pt x="919246" y="1870357"/>
                  </a:lnTo>
                  <a:lnTo>
                    <a:pt x="876714" y="1890690"/>
                  </a:lnTo>
                  <a:lnTo>
                    <a:pt x="833474" y="1909251"/>
                  </a:lnTo>
                  <a:lnTo>
                    <a:pt x="789584" y="1926025"/>
                  </a:lnTo>
                  <a:lnTo>
                    <a:pt x="745101" y="1941000"/>
                  </a:lnTo>
                  <a:lnTo>
                    <a:pt x="700083" y="1954162"/>
                  </a:lnTo>
                  <a:lnTo>
                    <a:pt x="654589" y="1965499"/>
                  </a:lnTo>
                  <a:lnTo>
                    <a:pt x="608676" y="1974997"/>
                  </a:lnTo>
                  <a:lnTo>
                    <a:pt x="562402" y="1982643"/>
                  </a:lnTo>
                  <a:lnTo>
                    <a:pt x="515825" y="1988424"/>
                  </a:lnTo>
                  <a:lnTo>
                    <a:pt x="469002" y="1992327"/>
                  </a:lnTo>
                  <a:lnTo>
                    <a:pt x="421992" y="1994338"/>
                  </a:lnTo>
                  <a:lnTo>
                    <a:pt x="374852" y="1994444"/>
                  </a:lnTo>
                  <a:lnTo>
                    <a:pt x="327640" y="1992632"/>
                  </a:lnTo>
                  <a:lnTo>
                    <a:pt x="280414" y="1988890"/>
                  </a:lnTo>
                  <a:lnTo>
                    <a:pt x="233231" y="1983202"/>
                  </a:lnTo>
                  <a:lnTo>
                    <a:pt x="186150" y="1975558"/>
                  </a:lnTo>
                  <a:lnTo>
                    <a:pt x="139229" y="1965943"/>
                  </a:lnTo>
                  <a:lnTo>
                    <a:pt x="92525" y="1954344"/>
                  </a:lnTo>
                  <a:lnTo>
                    <a:pt x="46096" y="1940748"/>
                  </a:lnTo>
                  <a:lnTo>
                    <a:pt x="0" y="1925142"/>
                  </a:lnTo>
                  <a:lnTo>
                    <a:pt x="395986" y="831088"/>
                  </a:lnTo>
                  <a:lnTo>
                    <a:pt x="1210437" y="0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65" name="Google Shape;65;p2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490127" y="4664202"/>
              <a:ext cx="1163791" cy="14560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" name="Google Shape;66;p2"/>
            <p:cNvSpPr/>
            <p:nvPr/>
          </p:nvSpPr>
          <p:spPr>
            <a:xfrm>
              <a:off x="1490127" y="4664202"/>
              <a:ext cx="1163955" cy="1456055"/>
            </a:xfrm>
            <a:custGeom>
              <a:rect b="b" l="l" r="r" t="t"/>
              <a:pathLst>
                <a:path extrusionOk="0" h="1456054" w="1163955">
                  <a:moveTo>
                    <a:pt x="767805" y="1456004"/>
                  </a:moveTo>
                  <a:lnTo>
                    <a:pt x="722889" y="1438706"/>
                  </a:lnTo>
                  <a:lnTo>
                    <a:pt x="679088" y="1419757"/>
                  </a:lnTo>
                  <a:lnTo>
                    <a:pt x="636426" y="1399206"/>
                  </a:lnTo>
                  <a:lnTo>
                    <a:pt x="594926" y="1377101"/>
                  </a:lnTo>
                  <a:lnTo>
                    <a:pt x="554612" y="1353490"/>
                  </a:lnTo>
                  <a:lnTo>
                    <a:pt x="515508" y="1328422"/>
                  </a:lnTo>
                  <a:lnTo>
                    <a:pt x="477637" y="1301945"/>
                  </a:lnTo>
                  <a:lnTo>
                    <a:pt x="441023" y="1274107"/>
                  </a:lnTo>
                  <a:lnTo>
                    <a:pt x="405689" y="1244956"/>
                  </a:lnTo>
                  <a:lnTo>
                    <a:pt x="371659" y="1214542"/>
                  </a:lnTo>
                  <a:lnTo>
                    <a:pt x="338956" y="1182912"/>
                  </a:lnTo>
                  <a:lnTo>
                    <a:pt x="307604" y="1150114"/>
                  </a:lnTo>
                  <a:lnTo>
                    <a:pt x="277628" y="1116198"/>
                  </a:lnTo>
                  <a:lnTo>
                    <a:pt x="249049" y="1081211"/>
                  </a:lnTo>
                  <a:lnTo>
                    <a:pt x="221892" y="1045201"/>
                  </a:lnTo>
                  <a:lnTo>
                    <a:pt x="196181" y="1008218"/>
                  </a:lnTo>
                  <a:lnTo>
                    <a:pt x="171939" y="970309"/>
                  </a:lnTo>
                  <a:lnTo>
                    <a:pt x="149189" y="931523"/>
                  </a:lnTo>
                  <a:lnTo>
                    <a:pt x="127955" y="891908"/>
                  </a:lnTo>
                  <a:lnTo>
                    <a:pt x="108262" y="851513"/>
                  </a:lnTo>
                  <a:lnTo>
                    <a:pt x="90131" y="810385"/>
                  </a:lnTo>
                  <a:lnTo>
                    <a:pt x="73588" y="768574"/>
                  </a:lnTo>
                  <a:lnTo>
                    <a:pt x="58655" y="726127"/>
                  </a:lnTo>
                  <a:lnTo>
                    <a:pt x="45356" y="683093"/>
                  </a:lnTo>
                  <a:lnTo>
                    <a:pt x="33715" y="639520"/>
                  </a:lnTo>
                  <a:lnTo>
                    <a:pt x="23755" y="595456"/>
                  </a:lnTo>
                  <a:lnTo>
                    <a:pt x="15500" y="550951"/>
                  </a:lnTo>
                  <a:lnTo>
                    <a:pt x="8973" y="506052"/>
                  </a:lnTo>
                  <a:lnTo>
                    <a:pt x="4198" y="460807"/>
                  </a:lnTo>
                  <a:lnTo>
                    <a:pt x="1199" y="415265"/>
                  </a:lnTo>
                  <a:lnTo>
                    <a:pt x="0" y="369475"/>
                  </a:lnTo>
                  <a:lnTo>
                    <a:pt x="622" y="323484"/>
                  </a:lnTo>
                  <a:lnTo>
                    <a:pt x="3092" y="277341"/>
                  </a:lnTo>
                  <a:lnTo>
                    <a:pt x="7431" y="231095"/>
                  </a:lnTo>
                  <a:lnTo>
                    <a:pt x="13664" y="184793"/>
                  </a:lnTo>
                  <a:lnTo>
                    <a:pt x="21814" y="138484"/>
                  </a:lnTo>
                  <a:lnTo>
                    <a:pt x="31905" y="92217"/>
                  </a:lnTo>
                  <a:lnTo>
                    <a:pt x="43959" y="46039"/>
                  </a:lnTo>
                  <a:lnTo>
                    <a:pt x="58002" y="0"/>
                  </a:lnTo>
                  <a:lnTo>
                    <a:pt x="1163791" y="361950"/>
                  </a:lnTo>
                  <a:lnTo>
                    <a:pt x="767805" y="1456004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67" name="Google Shape;67;p2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548130" y="3866388"/>
              <a:ext cx="1105789" cy="11597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" name="Google Shape;68;p2"/>
            <p:cNvSpPr/>
            <p:nvPr/>
          </p:nvSpPr>
          <p:spPr>
            <a:xfrm>
              <a:off x="1548130" y="3866388"/>
              <a:ext cx="1106170" cy="1160145"/>
            </a:xfrm>
            <a:custGeom>
              <a:rect b="b" l="l" r="r" t="t"/>
              <a:pathLst>
                <a:path extrusionOk="0" h="1160145" w="1106170">
                  <a:moveTo>
                    <a:pt x="0" y="797813"/>
                  </a:moveTo>
                  <a:lnTo>
                    <a:pt x="16581" y="750587"/>
                  </a:lnTo>
                  <a:lnTo>
                    <a:pt x="35048" y="704403"/>
                  </a:lnTo>
                  <a:lnTo>
                    <a:pt x="55352" y="659301"/>
                  </a:lnTo>
                  <a:lnTo>
                    <a:pt x="77441" y="615320"/>
                  </a:lnTo>
                  <a:lnTo>
                    <a:pt x="101266" y="572501"/>
                  </a:lnTo>
                  <a:lnTo>
                    <a:pt x="126775" y="530883"/>
                  </a:lnTo>
                  <a:lnTo>
                    <a:pt x="153918" y="490507"/>
                  </a:lnTo>
                  <a:lnTo>
                    <a:pt x="182644" y="451412"/>
                  </a:lnTo>
                  <a:lnTo>
                    <a:pt x="212904" y="413639"/>
                  </a:lnTo>
                  <a:lnTo>
                    <a:pt x="244646" y="377226"/>
                  </a:lnTo>
                  <a:lnTo>
                    <a:pt x="277820" y="342214"/>
                  </a:lnTo>
                  <a:lnTo>
                    <a:pt x="312375" y="308643"/>
                  </a:lnTo>
                  <a:lnTo>
                    <a:pt x="348262" y="276552"/>
                  </a:lnTo>
                  <a:lnTo>
                    <a:pt x="385429" y="245983"/>
                  </a:lnTo>
                  <a:lnTo>
                    <a:pt x="423826" y="216973"/>
                  </a:lnTo>
                  <a:lnTo>
                    <a:pt x="463402" y="189564"/>
                  </a:lnTo>
                  <a:lnTo>
                    <a:pt x="504108" y="163795"/>
                  </a:lnTo>
                  <a:lnTo>
                    <a:pt x="545892" y="139707"/>
                  </a:lnTo>
                  <a:lnTo>
                    <a:pt x="588703" y="117338"/>
                  </a:lnTo>
                  <a:lnTo>
                    <a:pt x="632493" y="96729"/>
                  </a:lnTo>
                  <a:lnTo>
                    <a:pt x="677209" y="77920"/>
                  </a:lnTo>
                  <a:lnTo>
                    <a:pt x="722802" y="60950"/>
                  </a:lnTo>
                  <a:lnTo>
                    <a:pt x="769221" y="45861"/>
                  </a:lnTo>
                  <a:lnTo>
                    <a:pt x="816415" y="32690"/>
                  </a:lnTo>
                  <a:lnTo>
                    <a:pt x="864334" y="21479"/>
                  </a:lnTo>
                  <a:lnTo>
                    <a:pt x="912927" y="12267"/>
                  </a:lnTo>
                  <a:lnTo>
                    <a:pt x="962145" y="5094"/>
                  </a:lnTo>
                  <a:lnTo>
                    <a:pt x="1011936" y="0"/>
                  </a:lnTo>
                  <a:lnTo>
                    <a:pt x="1105789" y="1159764"/>
                  </a:lnTo>
                  <a:lnTo>
                    <a:pt x="0" y="797813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69" name="Google Shape;69;p2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2560065" y="3862577"/>
              <a:ext cx="93852" cy="11635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" name="Google Shape;70;p2"/>
            <p:cNvSpPr/>
            <p:nvPr/>
          </p:nvSpPr>
          <p:spPr>
            <a:xfrm>
              <a:off x="2560065" y="3862577"/>
              <a:ext cx="93980" cy="1163955"/>
            </a:xfrm>
            <a:custGeom>
              <a:rect b="b" l="l" r="r" t="t"/>
              <a:pathLst>
                <a:path extrusionOk="0" h="1163954" w="93980">
                  <a:moveTo>
                    <a:pt x="0" y="3810"/>
                  </a:moveTo>
                  <a:lnTo>
                    <a:pt x="23451" y="2143"/>
                  </a:lnTo>
                  <a:lnTo>
                    <a:pt x="46926" y="952"/>
                  </a:lnTo>
                  <a:lnTo>
                    <a:pt x="70401" y="238"/>
                  </a:lnTo>
                  <a:lnTo>
                    <a:pt x="93852" y="0"/>
                  </a:lnTo>
                  <a:lnTo>
                    <a:pt x="93852" y="1163574"/>
                  </a:lnTo>
                  <a:lnTo>
                    <a:pt x="0" y="3810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71" name="Google Shape;71;p2"/>
          <p:cNvSpPr txBox="1"/>
          <p:nvPr/>
        </p:nvSpPr>
        <p:spPr>
          <a:xfrm>
            <a:off x="2674111" y="3933190"/>
            <a:ext cx="405130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8,30%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"/>
          <p:cNvSpPr txBox="1"/>
          <p:nvPr/>
        </p:nvSpPr>
        <p:spPr>
          <a:xfrm>
            <a:off x="3184017" y="5398465"/>
            <a:ext cx="483870" cy="2089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50,40%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2"/>
          <p:cNvSpPr txBox="1"/>
          <p:nvPr/>
        </p:nvSpPr>
        <p:spPr>
          <a:xfrm>
            <a:off x="1635379" y="5293614"/>
            <a:ext cx="483234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28,60%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"/>
          <p:cNvSpPr txBox="1"/>
          <p:nvPr/>
        </p:nvSpPr>
        <p:spPr>
          <a:xfrm>
            <a:off x="1807591" y="4146042"/>
            <a:ext cx="483234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21,80%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 txBox="1"/>
          <p:nvPr/>
        </p:nvSpPr>
        <p:spPr>
          <a:xfrm>
            <a:off x="1911223" y="3019500"/>
            <a:ext cx="3237865" cy="679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7E7E7E"/>
                </a:solidFill>
                <a:latin typeface="Calibri"/>
                <a:ea typeface="Calibri"/>
                <a:cs typeface="Calibri"/>
                <a:sym typeface="Calibri"/>
              </a:rPr>
              <a:t>Что помогает вам следить за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7E7E7E"/>
                </a:solidFill>
                <a:latin typeface="Calibri"/>
                <a:ea typeface="Calibri"/>
                <a:cs typeface="Calibri"/>
                <a:sym typeface="Calibri"/>
              </a:rPr>
              <a:t>питанием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6" name="Google Shape;76;p2"/>
          <p:cNvGrpSpPr/>
          <p:nvPr/>
        </p:nvGrpSpPr>
        <p:grpSpPr>
          <a:xfrm>
            <a:off x="3942588" y="3706367"/>
            <a:ext cx="2071370" cy="2489200"/>
            <a:chOff x="3942588" y="3706367"/>
            <a:chExt cx="2071370" cy="2489200"/>
          </a:xfrm>
        </p:grpSpPr>
        <p:sp>
          <p:nvSpPr>
            <p:cNvPr id="77" name="Google Shape;77;p2"/>
            <p:cNvSpPr/>
            <p:nvPr/>
          </p:nvSpPr>
          <p:spPr>
            <a:xfrm>
              <a:off x="3942588" y="3706367"/>
              <a:ext cx="2071370" cy="2489200"/>
            </a:xfrm>
            <a:custGeom>
              <a:rect b="b" l="l" r="r" t="t"/>
              <a:pathLst>
                <a:path extrusionOk="0" h="2489200" w="2071370">
                  <a:moveTo>
                    <a:pt x="2071115" y="0"/>
                  </a:moveTo>
                  <a:lnTo>
                    <a:pt x="0" y="0"/>
                  </a:lnTo>
                  <a:lnTo>
                    <a:pt x="0" y="2488692"/>
                  </a:lnTo>
                  <a:lnTo>
                    <a:pt x="2071115" y="2488692"/>
                  </a:lnTo>
                  <a:lnTo>
                    <a:pt x="2071115" y="0"/>
                  </a:lnTo>
                  <a:close/>
                </a:path>
              </a:pathLst>
            </a:custGeom>
            <a:solidFill>
              <a:srgbClr val="FFFFFF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78" name="Google Shape;78;p2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4211574" y="3749801"/>
              <a:ext cx="83820" cy="838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" name="Google Shape;79;p2"/>
            <p:cNvSpPr/>
            <p:nvPr/>
          </p:nvSpPr>
          <p:spPr>
            <a:xfrm>
              <a:off x="4211574" y="3749801"/>
              <a:ext cx="83820" cy="83820"/>
            </a:xfrm>
            <a:custGeom>
              <a:rect b="b" l="l" r="r" t="t"/>
              <a:pathLst>
                <a:path extrusionOk="0" h="83820" w="83820">
                  <a:moveTo>
                    <a:pt x="0" y="83820"/>
                  </a:moveTo>
                  <a:lnTo>
                    <a:pt x="83820" y="83820"/>
                  </a:lnTo>
                  <a:lnTo>
                    <a:pt x="83820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80" name="Google Shape;80;p2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4211574" y="4106417"/>
              <a:ext cx="83820" cy="822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" name="Google Shape;81;p2"/>
            <p:cNvSpPr/>
            <p:nvPr/>
          </p:nvSpPr>
          <p:spPr>
            <a:xfrm>
              <a:off x="4211574" y="4106417"/>
              <a:ext cx="83820" cy="82550"/>
            </a:xfrm>
            <a:custGeom>
              <a:rect b="b" l="l" r="r" t="t"/>
              <a:pathLst>
                <a:path extrusionOk="0" h="82550" w="83820">
                  <a:moveTo>
                    <a:pt x="0" y="82295"/>
                  </a:moveTo>
                  <a:lnTo>
                    <a:pt x="83820" y="82295"/>
                  </a:lnTo>
                  <a:lnTo>
                    <a:pt x="83820" y="0"/>
                  </a:lnTo>
                  <a:lnTo>
                    <a:pt x="0" y="0"/>
                  </a:lnTo>
                  <a:lnTo>
                    <a:pt x="0" y="82295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82" name="Google Shape;82;p2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4211574" y="4461509"/>
              <a:ext cx="83820" cy="838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" name="Google Shape;83;p2"/>
            <p:cNvSpPr/>
            <p:nvPr/>
          </p:nvSpPr>
          <p:spPr>
            <a:xfrm>
              <a:off x="4211574" y="4461509"/>
              <a:ext cx="83820" cy="83820"/>
            </a:xfrm>
            <a:custGeom>
              <a:rect b="b" l="l" r="r" t="t"/>
              <a:pathLst>
                <a:path extrusionOk="0" h="83820" w="83820">
                  <a:moveTo>
                    <a:pt x="0" y="83819"/>
                  </a:moveTo>
                  <a:lnTo>
                    <a:pt x="83820" y="83819"/>
                  </a:lnTo>
                  <a:lnTo>
                    <a:pt x="83820" y="0"/>
                  </a:lnTo>
                  <a:lnTo>
                    <a:pt x="0" y="0"/>
                  </a:lnTo>
                  <a:lnTo>
                    <a:pt x="0" y="83819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84" name="Google Shape;84;p2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4211574" y="4816601"/>
              <a:ext cx="83820" cy="838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5" name="Google Shape;85;p2"/>
            <p:cNvSpPr/>
            <p:nvPr/>
          </p:nvSpPr>
          <p:spPr>
            <a:xfrm>
              <a:off x="4211574" y="4816601"/>
              <a:ext cx="83820" cy="83820"/>
            </a:xfrm>
            <a:custGeom>
              <a:rect b="b" l="l" r="r" t="t"/>
              <a:pathLst>
                <a:path extrusionOk="0" h="83820" w="83820">
                  <a:moveTo>
                    <a:pt x="0" y="83820"/>
                  </a:moveTo>
                  <a:lnTo>
                    <a:pt x="83820" y="83820"/>
                  </a:lnTo>
                  <a:lnTo>
                    <a:pt x="83820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86" name="Google Shape;86;p2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4211574" y="5173217"/>
              <a:ext cx="83820" cy="822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" name="Google Shape;87;p2"/>
            <p:cNvSpPr/>
            <p:nvPr/>
          </p:nvSpPr>
          <p:spPr>
            <a:xfrm>
              <a:off x="4211574" y="5173217"/>
              <a:ext cx="83820" cy="82550"/>
            </a:xfrm>
            <a:custGeom>
              <a:rect b="b" l="l" r="r" t="t"/>
              <a:pathLst>
                <a:path extrusionOk="0" h="82550" w="83820">
                  <a:moveTo>
                    <a:pt x="0" y="82295"/>
                  </a:moveTo>
                  <a:lnTo>
                    <a:pt x="83820" y="82295"/>
                  </a:lnTo>
                  <a:lnTo>
                    <a:pt x="83820" y="0"/>
                  </a:lnTo>
                  <a:lnTo>
                    <a:pt x="0" y="0"/>
                  </a:lnTo>
                  <a:lnTo>
                    <a:pt x="0" y="82295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88" name="Google Shape;88;p2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4211574" y="5528310"/>
              <a:ext cx="83820" cy="838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" name="Google Shape;89;p2"/>
            <p:cNvSpPr/>
            <p:nvPr/>
          </p:nvSpPr>
          <p:spPr>
            <a:xfrm>
              <a:off x="4211574" y="5528310"/>
              <a:ext cx="83820" cy="83820"/>
            </a:xfrm>
            <a:custGeom>
              <a:rect b="b" l="l" r="r" t="t"/>
              <a:pathLst>
                <a:path extrusionOk="0" h="83820" w="83820">
                  <a:moveTo>
                    <a:pt x="0" y="83819"/>
                  </a:moveTo>
                  <a:lnTo>
                    <a:pt x="83820" y="83819"/>
                  </a:lnTo>
                  <a:lnTo>
                    <a:pt x="83820" y="0"/>
                  </a:lnTo>
                  <a:lnTo>
                    <a:pt x="0" y="0"/>
                  </a:lnTo>
                  <a:lnTo>
                    <a:pt x="0" y="83819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90" name="Google Shape;90;p2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4211574" y="5883401"/>
              <a:ext cx="83820" cy="838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" name="Google Shape;91;p2"/>
            <p:cNvSpPr/>
            <p:nvPr/>
          </p:nvSpPr>
          <p:spPr>
            <a:xfrm>
              <a:off x="4211574" y="5883401"/>
              <a:ext cx="83820" cy="83820"/>
            </a:xfrm>
            <a:custGeom>
              <a:rect b="b" l="l" r="r" t="t"/>
              <a:pathLst>
                <a:path extrusionOk="0" h="83820" w="83820">
                  <a:moveTo>
                    <a:pt x="0" y="83820"/>
                  </a:moveTo>
                  <a:lnTo>
                    <a:pt x="83820" y="83820"/>
                  </a:lnTo>
                  <a:lnTo>
                    <a:pt x="83820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92" name="Google Shape;92;p2"/>
          <p:cNvSpPr txBox="1"/>
          <p:nvPr/>
        </p:nvSpPr>
        <p:spPr>
          <a:xfrm>
            <a:off x="3942588" y="3706367"/>
            <a:ext cx="2071370" cy="24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389255" marR="0" rtl="0" algn="l">
              <a:lnSpc>
                <a:spcPct val="1054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Приложение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389255" marR="1205230" rtl="0" algn="l">
              <a:lnSpc>
                <a:spcPct val="194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Тренер  Видео  Врач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38925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Слежу сам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389255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Не слежу, но хочу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38925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Не слежу и не хочу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3" name="Google Shape;93;p2"/>
          <p:cNvGrpSpPr/>
          <p:nvPr/>
        </p:nvGrpSpPr>
        <p:grpSpPr>
          <a:xfrm>
            <a:off x="990600" y="2929127"/>
            <a:ext cx="9753600" cy="3400552"/>
            <a:chOff x="990600" y="2929127"/>
            <a:chExt cx="9753600" cy="3400552"/>
          </a:xfrm>
        </p:grpSpPr>
        <p:sp>
          <p:nvSpPr>
            <p:cNvPr id="94" name="Google Shape;94;p2"/>
            <p:cNvSpPr/>
            <p:nvPr/>
          </p:nvSpPr>
          <p:spPr>
            <a:xfrm>
              <a:off x="990600" y="2948939"/>
              <a:ext cx="5076825" cy="3380740"/>
            </a:xfrm>
            <a:custGeom>
              <a:rect b="b" l="l" r="r" t="t"/>
              <a:pathLst>
                <a:path extrusionOk="0" h="3380740" w="5076825">
                  <a:moveTo>
                    <a:pt x="0" y="3380232"/>
                  </a:moveTo>
                  <a:lnTo>
                    <a:pt x="5076444" y="3380232"/>
                  </a:lnTo>
                  <a:lnTo>
                    <a:pt x="5076444" y="0"/>
                  </a:lnTo>
                  <a:lnTo>
                    <a:pt x="0" y="0"/>
                  </a:lnTo>
                  <a:lnTo>
                    <a:pt x="0" y="3380232"/>
                  </a:lnTo>
                  <a:close/>
                </a:path>
              </a:pathLst>
            </a:custGeom>
            <a:noFill/>
            <a:ln cap="flat" cmpd="sng" w="9525">
              <a:solidFill>
                <a:srgbClr val="D9D9D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95" name="Google Shape;95;p2"/>
            <p:cNvPicPr preferRelativeResize="0"/>
            <p:nvPr/>
          </p:nvPicPr>
          <p:blipFill rotWithShape="1">
            <a:blip r:embed="rId18">
              <a:alphaModFix/>
            </a:blip>
            <a:srcRect b="0" l="0" r="0" t="0"/>
            <a:stretch/>
          </p:blipFill>
          <p:spPr>
            <a:xfrm>
              <a:off x="6067044" y="2929127"/>
              <a:ext cx="4677156" cy="33817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" name="Google Shape;96;p2"/>
            <p:cNvSpPr/>
            <p:nvPr/>
          </p:nvSpPr>
          <p:spPr>
            <a:xfrm>
              <a:off x="7590663" y="4006469"/>
              <a:ext cx="715010" cy="1000760"/>
            </a:xfrm>
            <a:custGeom>
              <a:rect b="b" l="l" r="r" t="t"/>
              <a:pathLst>
                <a:path extrusionOk="0" h="1000760" w="715009">
                  <a:moveTo>
                    <a:pt x="0" y="0"/>
                  </a:moveTo>
                  <a:lnTo>
                    <a:pt x="50264" y="1262"/>
                  </a:lnTo>
                  <a:lnTo>
                    <a:pt x="100178" y="5024"/>
                  </a:lnTo>
                  <a:lnTo>
                    <a:pt x="149658" y="11251"/>
                  </a:lnTo>
                  <a:lnTo>
                    <a:pt x="198618" y="19907"/>
                  </a:lnTo>
                  <a:lnTo>
                    <a:pt x="246972" y="30956"/>
                  </a:lnTo>
                  <a:lnTo>
                    <a:pt x="294637" y="44362"/>
                  </a:lnTo>
                  <a:lnTo>
                    <a:pt x="341526" y="60090"/>
                  </a:lnTo>
                  <a:lnTo>
                    <a:pt x="387556" y="78104"/>
                  </a:lnTo>
                  <a:lnTo>
                    <a:pt x="432640" y="98369"/>
                  </a:lnTo>
                  <a:lnTo>
                    <a:pt x="476695" y="120848"/>
                  </a:lnTo>
                  <a:lnTo>
                    <a:pt x="519634" y="145506"/>
                  </a:lnTo>
                  <a:lnTo>
                    <a:pt x="561373" y="172307"/>
                  </a:lnTo>
                  <a:lnTo>
                    <a:pt x="601827" y="201215"/>
                  </a:lnTo>
                  <a:lnTo>
                    <a:pt x="640911" y="232195"/>
                  </a:lnTo>
                  <a:lnTo>
                    <a:pt x="678540" y="265211"/>
                  </a:lnTo>
                  <a:lnTo>
                    <a:pt x="714628" y="300227"/>
                  </a:lnTo>
                  <a:lnTo>
                    <a:pt x="0" y="1000632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97" name="Google Shape;97;p2"/>
            <p:cNvPicPr preferRelativeResize="0"/>
            <p:nvPr/>
          </p:nvPicPr>
          <p:blipFill rotWithShape="1">
            <a:blip r:embed="rId19">
              <a:alphaModFix/>
            </a:blip>
            <a:srcRect b="0" l="0" r="0" t="0"/>
            <a:stretch/>
          </p:blipFill>
          <p:spPr>
            <a:xfrm>
              <a:off x="7590663" y="4306697"/>
              <a:ext cx="1000287" cy="8768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" name="Google Shape;98;p2"/>
            <p:cNvSpPr/>
            <p:nvPr/>
          </p:nvSpPr>
          <p:spPr>
            <a:xfrm>
              <a:off x="7590663" y="4306697"/>
              <a:ext cx="1000760" cy="876935"/>
            </a:xfrm>
            <a:custGeom>
              <a:rect b="b" l="l" r="r" t="t"/>
              <a:pathLst>
                <a:path extrusionOk="0" h="876935" w="1000759">
                  <a:moveTo>
                    <a:pt x="714628" y="0"/>
                  </a:moveTo>
                  <a:lnTo>
                    <a:pt x="749371" y="37294"/>
                  </a:lnTo>
                  <a:lnTo>
                    <a:pt x="781991" y="76085"/>
                  </a:lnTo>
                  <a:lnTo>
                    <a:pt x="812462" y="116283"/>
                  </a:lnTo>
                  <a:lnTo>
                    <a:pt x="840756" y="157796"/>
                  </a:lnTo>
                  <a:lnTo>
                    <a:pt x="866843" y="200534"/>
                  </a:lnTo>
                  <a:lnTo>
                    <a:pt x="890698" y="244407"/>
                  </a:lnTo>
                  <a:lnTo>
                    <a:pt x="912291" y="289324"/>
                  </a:lnTo>
                  <a:lnTo>
                    <a:pt x="931595" y="335194"/>
                  </a:lnTo>
                  <a:lnTo>
                    <a:pt x="948582" y="381928"/>
                  </a:lnTo>
                  <a:lnTo>
                    <a:pt x="963225" y="429434"/>
                  </a:lnTo>
                  <a:lnTo>
                    <a:pt x="975494" y="477622"/>
                  </a:lnTo>
                  <a:lnTo>
                    <a:pt x="985363" y="526401"/>
                  </a:lnTo>
                  <a:lnTo>
                    <a:pt x="992803" y="575681"/>
                  </a:lnTo>
                  <a:lnTo>
                    <a:pt x="997787" y="625371"/>
                  </a:lnTo>
                  <a:lnTo>
                    <a:pt x="1000287" y="675381"/>
                  </a:lnTo>
                  <a:lnTo>
                    <a:pt x="1000274" y="725620"/>
                  </a:lnTo>
                  <a:lnTo>
                    <a:pt x="997722" y="775998"/>
                  </a:lnTo>
                  <a:lnTo>
                    <a:pt x="992601" y="826424"/>
                  </a:lnTo>
                  <a:lnTo>
                    <a:pt x="984884" y="876807"/>
                  </a:lnTo>
                  <a:lnTo>
                    <a:pt x="0" y="700404"/>
                  </a:lnTo>
                  <a:lnTo>
                    <a:pt x="714628" y="0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99" name="Google Shape;99;p2"/>
            <p:cNvPicPr preferRelativeResize="0"/>
            <p:nvPr/>
          </p:nvPicPr>
          <p:blipFill rotWithShape="1">
            <a:blip r:embed="rId20">
              <a:alphaModFix/>
            </a:blip>
            <a:srcRect b="0" l="0" r="0" t="0"/>
            <a:stretch/>
          </p:blipFill>
          <p:spPr>
            <a:xfrm>
              <a:off x="7590663" y="5007101"/>
              <a:ext cx="984884" cy="82694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" name="Google Shape;100;p2"/>
            <p:cNvSpPr/>
            <p:nvPr/>
          </p:nvSpPr>
          <p:spPr>
            <a:xfrm>
              <a:off x="7590663" y="5007101"/>
              <a:ext cx="984885" cy="827405"/>
            </a:xfrm>
            <a:custGeom>
              <a:rect b="b" l="l" r="r" t="t"/>
              <a:pathLst>
                <a:path extrusionOk="0" h="827404" w="984884">
                  <a:moveTo>
                    <a:pt x="984884" y="176403"/>
                  </a:moveTo>
                  <a:lnTo>
                    <a:pt x="974786" y="225661"/>
                  </a:lnTo>
                  <a:lnTo>
                    <a:pt x="962288" y="274135"/>
                  </a:lnTo>
                  <a:lnTo>
                    <a:pt x="947440" y="321746"/>
                  </a:lnTo>
                  <a:lnTo>
                    <a:pt x="930292" y="368417"/>
                  </a:lnTo>
                  <a:lnTo>
                    <a:pt x="910895" y="414070"/>
                  </a:lnTo>
                  <a:lnTo>
                    <a:pt x="889299" y="458629"/>
                  </a:lnTo>
                  <a:lnTo>
                    <a:pt x="865553" y="502015"/>
                  </a:lnTo>
                  <a:lnTo>
                    <a:pt x="839708" y="544152"/>
                  </a:lnTo>
                  <a:lnTo>
                    <a:pt x="811813" y="584961"/>
                  </a:lnTo>
                  <a:lnTo>
                    <a:pt x="781919" y="624365"/>
                  </a:lnTo>
                  <a:lnTo>
                    <a:pt x="750076" y="662286"/>
                  </a:lnTo>
                  <a:lnTo>
                    <a:pt x="716333" y="698648"/>
                  </a:lnTo>
                  <a:lnTo>
                    <a:pt x="680741" y="733373"/>
                  </a:lnTo>
                  <a:lnTo>
                    <a:pt x="643350" y="766382"/>
                  </a:lnTo>
                  <a:lnTo>
                    <a:pt x="604211" y="797600"/>
                  </a:lnTo>
                  <a:lnTo>
                    <a:pt x="563371" y="826947"/>
                  </a:lnTo>
                  <a:lnTo>
                    <a:pt x="0" y="0"/>
                  </a:lnTo>
                  <a:lnTo>
                    <a:pt x="984884" y="176403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01" name="Google Shape;101;p2"/>
            <p:cNvPicPr preferRelativeResize="0"/>
            <p:nvPr/>
          </p:nvPicPr>
          <p:blipFill rotWithShape="1">
            <a:blip r:embed="rId21">
              <a:alphaModFix/>
            </a:blip>
            <a:srcRect b="0" l="0" r="0" t="0"/>
            <a:stretch/>
          </p:blipFill>
          <p:spPr>
            <a:xfrm>
              <a:off x="7590663" y="5007101"/>
              <a:ext cx="563371" cy="9048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2"/>
            <p:cNvSpPr/>
            <p:nvPr/>
          </p:nvSpPr>
          <p:spPr>
            <a:xfrm>
              <a:off x="7590663" y="5007101"/>
              <a:ext cx="563880" cy="904875"/>
            </a:xfrm>
            <a:custGeom>
              <a:rect b="b" l="l" r="r" t="t"/>
              <a:pathLst>
                <a:path extrusionOk="0" h="904875" w="563879">
                  <a:moveTo>
                    <a:pt x="563371" y="826947"/>
                  </a:moveTo>
                  <a:lnTo>
                    <a:pt x="530471" y="848413"/>
                  </a:lnTo>
                  <a:lnTo>
                    <a:pt x="496760" y="868564"/>
                  </a:lnTo>
                  <a:lnTo>
                    <a:pt x="462287" y="887378"/>
                  </a:lnTo>
                  <a:lnTo>
                    <a:pt x="427100" y="904836"/>
                  </a:lnTo>
                  <a:lnTo>
                    <a:pt x="0" y="0"/>
                  </a:lnTo>
                  <a:lnTo>
                    <a:pt x="563371" y="826947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03" name="Google Shape;103;p2"/>
            <p:cNvPicPr preferRelativeResize="0"/>
            <p:nvPr/>
          </p:nvPicPr>
          <p:blipFill rotWithShape="1">
            <a:blip r:embed="rId22">
              <a:alphaModFix/>
            </a:blip>
            <a:srcRect b="0" l="0" r="0" t="0"/>
            <a:stretch/>
          </p:blipFill>
          <p:spPr>
            <a:xfrm>
              <a:off x="6590008" y="4870704"/>
              <a:ext cx="1427755" cy="11370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" name="Google Shape;104;p2"/>
            <p:cNvSpPr/>
            <p:nvPr/>
          </p:nvSpPr>
          <p:spPr>
            <a:xfrm>
              <a:off x="6590008" y="4870704"/>
              <a:ext cx="1428115" cy="1137285"/>
            </a:xfrm>
            <a:custGeom>
              <a:rect b="b" l="l" r="r" t="t"/>
              <a:pathLst>
                <a:path extrusionOk="0" h="1137285" w="1428115">
                  <a:moveTo>
                    <a:pt x="1427755" y="1041234"/>
                  </a:moveTo>
                  <a:lnTo>
                    <a:pt x="1383421" y="1060888"/>
                  </a:lnTo>
                  <a:lnTo>
                    <a:pt x="1338655" y="1078233"/>
                  </a:lnTo>
                  <a:lnTo>
                    <a:pt x="1293527" y="1093293"/>
                  </a:lnTo>
                  <a:lnTo>
                    <a:pt x="1248106" y="1106093"/>
                  </a:lnTo>
                  <a:lnTo>
                    <a:pt x="1202463" y="1116658"/>
                  </a:lnTo>
                  <a:lnTo>
                    <a:pt x="1156668" y="1125015"/>
                  </a:lnTo>
                  <a:lnTo>
                    <a:pt x="1110789" y="1131186"/>
                  </a:lnTo>
                  <a:lnTo>
                    <a:pt x="1064898" y="1135198"/>
                  </a:lnTo>
                  <a:lnTo>
                    <a:pt x="1019063" y="1137076"/>
                  </a:lnTo>
                  <a:lnTo>
                    <a:pt x="973355" y="1136844"/>
                  </a:lnTo>
                  <a:lnTo>
                    <a:pt x="927843" y="1134528"/>
                  </a:lnTo>
                  <a:lnTo>
                    <a:pt x="882597" y="1130152"/>
                  </a:lnTo>
                  <a:lnTo>
                    <a:pt x="837687" y="1123742"/>
                  </a:lnTo>
                  <a:lnTo>
                    <a:pt x="793183" y="1115322"/>
                  </a:lnTo>
                  <a:lnTo>
                    <a:pt x="749154" y="1104919"/>
                  </a:lnTo>
                  <a:lnTo>
                    <a:pt x="705671" y="1092556"/>
                  </a:lnTo>
                  <a:lnTo>
                    <a:pt x="662803" y="1078258"/>
                  </a:lnTo>
                  <a:lnTo>
                    <a:pt x="620619" y="1062051"/>
                  </a:lnTo>
                  <a:lnTo>
                    <a:pt x="579190" y="1043960"/>
                  </a:lnTo>
                  <a:lnTo>
                    <a:pt x="538586" y="1024010"/>
                  </a:lnTo>
                  <a:lnTo>
                    <a:pt x="498876" y="1002226"/>
                  </a:lnTo>
                  <a:lnTo>
                    <a:pt x="460130" y="978632"/>
                  </a:lnTo>
                  <a:lnTo>
                    <a:pt x="422418" y="953254"/>
                  </a:lnTo>
                  <a:lnTo>
                    <a:pt x="385809" y="926117"/>
                  </a:lnTo>
                  <a:lnTo>
                    <a:pt x="350374" y="897246"/>
                  </a:lnTo>
                  <a:lnTo>
                    <a:pt x="316182" y="866666"/>
                  </a:lnTo>
                  <a:lnTo>
                    <a:pt x="283304" y="834402"/>
                  </a:lnTo>
                  <a:lnTo>
                    <a:pt x="251808" y="800478"/>
                  </a:lnTo>
                  <a:lnTo>
                    <a:pt x="221764" y="764921"/>
                  </a:lnTo>
                  <a:lnTo>
                    <a:pt x="193243" y="727754"/>
                  </a:lnTo>
                  <a:lnTo>
                    <a:pt x="166314" y="689004"/>
                  </a:lnTo>
                  <a:lnTo>
                    <a:pt x="141048" y="648694"/>
                  </a:lnTo>
                  <a:lnTo>
                    <a:pt x="117513" y="606851"/>
                  </a:lnTo>
                  <a:lnTo>
                    <a:pt x="95779" y="563499"/>
                  </a:lnTo>
                  <a:lnTo>
                    <a:pt x="76152" y="519240"/>
                  </a:lnTo>
                  <a:lnTo>
                    <a:pt x="58743" y="474212"/>
                  </a:lnTo>
                  <a:lnTo>
                    <a:pt x="43564" y="428499"/>
                  </a:lnTo>
                  <a:lnTo>
                    <a:pt x="30628" y="382185"/>
                  </a:lnTo>
                  <a:lnTo>
                    <a:pt x="19946" y="335352"/>
                  </a:lnTo>
                  <a:lnTo>
                    <a:pt x="11531" y="288083"/>
                  </a:lnTo>
                  <a:lnTo>
                    <a:pt x="5393" y="240463"/>
                  </a:lnTo>
                  <a:lnTo>
                    <a:pt x="1545" y="192574"/>
                  </a:lnTo>
                  <a:lnTo>
                    <a:pt x="0" y="144500"/>
                  </a:lnTo>
                  <a:lnTo>
                    <a:pt x="767" y="96324"/>
                  </a:lnTo>
                  <a:lnTo>
                    <a:pt x="3861" y="48129"/>
                  </a:lnTo>
                  <a:lnTo>
                    <a:pt x="9292" y="0"/>
                  </a:lnTo>
                  <a:lnTo>
                    <a:pt x="1000654" y="136398"/>
                  </a:lnTo>
                  <a:lnTo>
                    <a:pt x="1427755" y="1041234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05" name="Google Shape;105;p2"/>
            <p:cNvPicPr preferRelativeResize="0"/>
            <p:nvPr/>
          </p:nvPicPr>
          <p:blipFill rotWithShape="1">
            <a:blip r:embed="rId23">
              <a:alphaModFix/>
            </a:blip>
            <a:srcRect b="0" l="0" r="0" t="0"/>
            <a:stretch/>
          </p:blipFill>
          <p:spPr>
            <a:xfrm>
              <a:off x="6599301" y="4009644"/>
              <a:ext cx="991362" cy="99745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" name="Google Shape;106;p2"/>
            <p:cNvSpPr/>
            <p:nvPr/>
          </p:nvSpPr>
          <p:spPr>
            <a:xfrm>
              <a:off x="6599301" y="4009644"/>
              <a:ext cx="991869" cy="997585"/>
            </a:xfrm>
            <a:custGeom>
              <a:rect b="b" l="l" r="r" t="t"/>
              <a:pathLst>
                <a:path extrusionOk="0" h="997585" w="991870">
                  <a:moveTo>
                    <a:pt x="0" y="861059"/>
                  </a:moveTo>
                  <a:lnTo>
                    <a:pt x="7733" y="813352"/>
                  </a:lnTo>
                  <a:lnTo>
                    <a:pt x="17656" y="766459"/>
                  </a:lnTo>
                  <a:lnTo>
                    <a:pt x="29710" y="720434"/>
                  </a:lnTo>
                  <a:lnTo>
                    <a:pt x="43842" y="675330"/>
                  </a:lnTo>
                  <a:lnTo>
                    <a:pt x="59996" y="631198"/>
                  </a:lnTo>
                  <a:lnTo>
                    <a:pt x="78116" y="588090"/>
                  </a:lnTo>
                  <a:lnTo>
                    <a:pt x="98147" y="546060"/>
                  </a:lnTo>
                  <a:lnTo>
                    <a:pt x="120034" y="505160"/>
                  </a:lnTo>
                  <a:lnTo>
                    <a:pt x="143721" y="465442"/>
                  </a:lnTo>
                  <a:lnTo>
                    <a:pt x="169153" y="426958"/>
                  </a:lnTo>
                  <a:lnTo>
                    <a:pt x="196274" y="389761"/>
                  </a:lnTo>
                  <a:lnTo>
                    <a:pt x="225030" y="353903"/>
                  </a:lnTo>
                  <a:lnTo>
                    <a:pt x="255364" y="319437"/>
                  </a:lnTo>
                  <a:lnTo>
                    <a:pt x="287221" y="286415"/>
                  </a:lnTo>
                  <a:lnTo>
                    <a:pt x="320547" y="254889"/>
                  </a:lnTo>
                  <a:lnTo>
                    <a:pt x="355285" y="224913"/>
                  </a:lnTo>
                  <a:lnTo>
                    <a:pt x="391380" y="196537"/>
                  </a:lnTo>
                  <a:lnTo>
                    <a:pt x="428776" y="169815"/>
                  </a:lnTo>
                  <a:lnTo>
                    <a:pt x="467419" y="144799"/>
                  </a:lnTo>
                  <a:lnTo>
                    <a:pt x="507253" y="121542"/>
                  </a:lnTo>
                  <a:lnTo>
                    <a:pt x="548222" y="100095"/>
                  </a:lnTo>
                  <a:lnTo>
                    <a:pt x="590272" y="80512"/>
                  </a:lnTo>
                  <a:lnTo>
                    <a:pt x="633346" y="62844"/>
                  </a:lnTo>
                  <a:lnTo>
                    <a:pt x="677390" y="47145"/>
                  </a:lnTo>
                  <a:lnTo>
                    <a:pt x="722347" y="33465"/>
                  </a:lnTo>
                  <a:lnTo>
                    <a:pt x="768163" y="21859"/>
                  </a:lnTo>
                  <a:lnTo>
                    <a:pt x="814782" y="12377"/>
                  </a:lnTo>
                  <a:lnTo>
                    <a:pt x="862149" y="5073"/>
                  </a:lnTo>
                  <a:lnTo>
                    <a:pt x="910208" y="0"/>
                  </a:lnTo>
                  <a:lnTo>
                    <a:pt x="991362" y="997457"/>
                  </a:lnTo>
                  <a:lnTo>
                    <a:pt x="0" y="861059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07" name="Google Shape;107;p2"/>
            <p:cNvPicPr preferRelativeResize="0"/>
            <p:nvPr/>
          </p:nvPicPr>
          <p:blipFill rotWithShape="1">
            <a:blip r:embed="rId24">
              <a:alphaModFix/>
            </a:blip>
            <a:srcRect b="0" l="0" r="0" t="0"/>
            <a:stretch/>
          </p:blipFill>
          <p:spPr>
            <a:xfrm>
              <a:off x="7509509" y="4006469"/>
              <a:ext cx="81153" cy="10006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" name="Google Shape;108;p2"/>
            <p:cNvSpPr/>
            <p:nvPr/>
          </p:nvSpPr>
          <p:spPr>
            <a:xfrm>
              <a:off x="7509509" y="4006469"/>
              <a:ext cx="81280" cy="1000760"/>
            </a:xfrm>
            <a:custGeom>
              <a:rect b="b" l="l" r="r" t="t"/>
              <a:pathLst>
                <a:path extrusionOk="0" h="1000760" w="81279">
                  <a:moveTo>
                    <a:pt x="0" y="3174"/>
                  </a:moveTo>
                  <a:lnTo>
                    <a:pt x="20234" y="1768"/>
                  </a:lnTo>
                  <a:lnTo>
                    <a:pt x="40528" y="777"/>
                  </a:lnTo>
                  <a:lnTo>
                    <a:pt x="60846" y="192"/>
                  </a:lnTo>
                  <a:lnTo>
                    <a:pt x="81153" y="0"/>
                  </a:lnTo>
                  <a:lnTo>
                    <a:pt x="81153" y="1000632"/>
                  </a:lnTo>
                  <a:lnTo>
                    <a:pt x="0" y="3174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09" name="Google Shape;109;p2"/>
          <p:cNvSpPr txBox="1"/>
          <p:nvPr/>
        </p:nvSpPr>
        <p:spPr>
          <a:xfrm>
            <a:off x="7644765" y="4186808"/>
            <a:ext cx="483234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14,70%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8035290" y="4729429"/>
            <a:ext cx="483870" cy="2089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17,60%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2"/>
          <p:cNvSpPr txBox="1"/>
          <p:nvPr/>
        </p:nvSpPr>
        <p:spPr>
          <a:xfrm>
            <a:off x="7968488" y="5225288"/>
            <a:ext cx="483234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14,70%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2"/>
          <p:cNvSpPr txBox="1"/>
          <p:nvPr/>
        </p:nvSpPr>
        <p:spPr>
          <a:xfrm>
            <a:off x="6844410" y="5358206"/>
            <a:ext cx="483870" cy="2089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39,70%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"/>
          <p:cNvSpPr txBox="1"/>
          <p:nvPr/>
        </p:nvSpPr>
        <p:spPr>
          <a:xfrm>
            <a:off x="6816090" y="4434027"/>
            <a:ext cx="483870" cy="2089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25,00%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"/>
          <p:cNvSpPr txBox="1"/>
          <p:nvPr/>
        </p:nvSpPr>
        <p:spPr>
          <a:xfrm>
            <a:off x="6829425" y="3000882"/>
            <a:ext cx="3155315" cy="6788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">
            <a:spAutoFit/>
          </a:bodyPr>
          <a:lstStyle/>
          <a:p>
            <a:pPr indent="-610235" lvl="0" marL="622300" marR="5080" rtl="0" algn="l">
              <a:lnSpc>
                <a:spcPct val="1028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7E7E7E"/>
                </a:solidFill>
                <a:latin typeface="Calibri"/>
                <a:ea typeface="Calibri"/>
                <a:cs typeface="Calibri"/>
                <a:sym typeface="Calibri"/>
              </a:rPr>
              <a:t>Каким образом составляете  план тренировок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5" name="Google Shape;115;p2"/>
          <p:cNvGrpSpPr/>
          <p:nvPr/>
        </p:nvGrpSpPr>
        <p:grpSpPr>
          <a:xfrm>
            <a:off x="8775192" y="3898391"/>
            <a:ext cx="1906905" cy="2217420"/>
            <a:chOff x="8775192" y="3898391"/>
            <a:chExt cx="1906905" cy="2217420"/>
          </a:xfrm>
        </p:grpSpPr>
        <p:sp>
          <p:nvSpPr>
            <p:cNvPr id="116" name="Google Shape;116;p2"/>
            <p:cNvSpPr/>
            <p:nvPr/>
          </p:nvSpPr>
          <p:spPr>
            <a:xfrm>
              <a:off x="8775192" y="3898391"/>
              <a:ext cx="1906905" cy="2217420"/>
            </a:xfrm>
            <a:custGeom>
              <a:rect b="b" l="l" r="r" t="t"/>
              <a:pathLst>
                <a:path extrusionOk="0" h="2217420" w="1906904">
                  <a:moveTo>
                    <a:pt x="1906524" y="0"/>
                  </a:moveTo>
                  <a:lnTo>
                    <a:pt x="0" y="0"/>
                  </a:lnTo>
                  <a:lnTo>
                    <a:pt x="0" y="2217419"/>
                  </a:lnTo>
                  <a:lnTo>
                    <a:pt x="1906524" y="2217419"/>
                  </a:lnTo>
                  <a:lnTo>
                    <a:pt x="1906524" y="0"/>
                  </a:lnTo>
                  <a:close/>
                </a:path>
              </a:pathLst>
            </a:custGeom>
            <a:solidFill>
              <a:srgbClr val="FFFFFF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17" name="Google Shape;117;p2"/>
            <p:cNvPicPr preferRelativeResize="0"/>
            <p:nvPr/>
          </p:nvPicPr>
          <p:blipFill rotWithShape="1">
            <a:blip r:embed="rId25">
              <a:alphaModFix/>
            </a:blip>
            <a:srcRect b="0" l="0" r="0" t="0"/>
            <a:stretch/>
          </p:blipFill>
          <p:spPr>
            <a:xfrm>
              <a:off x="8961882" y="3949445"/>
              <a:ext cx="83820" cy="838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" name="Google Shape;118;p2"/>
            <p:cNvSpPr/>
            <p:nvPr/>
          </p:nvSpPr>
          <p:spPr>
            <a:xfrm>
              <a:off x="8961882" y="3949445"/>
              <a:ext cx="83820" cy="83820"/>
            </a:xfrm>
            <a:custGeom>
              <a:rect b="b" l="l" r="r" t="t"/>
              <a:pathLst>
                <a:path extrusionOk="0" h="83820" w="83820">
                  <a:moveTo>
                    <a:pt x="0" y="83819"/>
                  </a:moveTo>
                  <a:lnTo>
                    <a:pt x="83820" y="83819"/>
                  </a:lnTo>
                  <a:lnTo>
                    <a:pt x="83820" y="0"/>
                  </a:lnTo>
                  <a:lnTo>
                    <a:pt x="0" y="0"/>
                  </a:lnTo>
                  <a:lnTo>
                    <a:pt x="0" y="83819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19" name="Google Shape;119;p2"/>
            <p:cNvPicPr preferRelativeResize="0"/>
            <p:nvPr/>
          </p:nvPicPr>
          <p:blipFill rotWithShape="1">
            <a:blip r:embed="rId26">
              <a:alphaModFix/>
            </a:blip>
            <a:srcRect b="0" l="0" r="0" t="0"/>
            <a:stretch/>
          </p:blipFill>
          <p:spPr>
            <a:xfrm>
              <a:off x="8961882" y="4318253"/>
              <a:ext cx="83820" cy="838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120;p2"/>
            <p:cNvSpPr/>
            <p:nvPr/>
          </p:nvSpPr>
          <p:spPr>
            <a:xfrm>
              <a:off x="8961882" y="4318253"/>
              <a:ext cx="83820" cy="83820"/>
            </a:xfrm>
            <a:custGeom>
              <a:rect b="b" l="l" r="r" t="t"/>
              <a:pathLst>
                <a:path extrusionOk="0" h="83820" w="83820">
                  <a:moveTo>
                    <a:pt x="0" y="83820"/>
                  </a:moveTo>
                  <a:lnTo>
                    <a:pt x="83820" y="83820"/>
                  </a:lnTo>
                  <a:lnTo>
                    <a:pt x="83820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21" name="Google Shape;121;p2"/>
            <p:cNvPicPr preferRelativeResize="0"/>
            <p:nvPr/>
          </p:nvPicPr>
          <p:blipFill rotWithShape="1">
            <a:blip r:embed="rId27">
              <a:alphaModFix/>
            </a:blip>
            <a:srcRect b="0" l="0" r="0" t="0"/>
            <a:stretch/>
          </p:blipFill>
          <p:spPr>
            <a:xfrm>
              <a:off x="8961882" y="4688585"/>
              <a:ext cx="83820" cy="838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" name="Google Shape;122;p2"/>
            <p:cNvSpPr/>
            <p:nvPr/>
          </p:nvSpPr>
          <p:spPr>
            <a:xfrm>
              <a:off x="8961882" y="4688585"/>
              <a:ext cx="83820" cy="83820"/>
            </a:xfrm>
            <a:custGeom>
              <a:rect b="b" l="l" r="r" t="t"/>
              <a:pathLst>
                <a:path extrusionOk="0" h="83820" w="83820">
                  <a:moveTo>
                    <a:pt x="0" y="83819"/>
                  </a:moveTo>
                  <a:lnTo>
                    <a:pt x="83820" y="83819"/>
                  </a:lnTo>
                  <a:lnTo>
                    <a:pt x="83820" y="0"/>
                  </a:lnTo>
                  <a:lnTo>
                    <a:pt x="0" y="0"/>
                  </a:lnTo>
                  <a:lnTo>
                    <a:pt x="0" y="83819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23" name="Google Shape;123;p2"/>
            <p:cNvPicPr preferRelativeResize="0"/>
            <p:nvPr/>
          </p:nvPicPr>
          <p:blipFill rotWithShape="1">
            <a:blip r:embed="rId28">
              <a:alphaModFix/>
            </a:blip>
            <a:srcRect b="0" l="0" r="0" t="0"/>
            <a:stretch/>
          </p:blipFill>
          <p:spPr>
            <a:xfrm>
              <a:off x="8961882" y="5058917"/>
              <a:ext cx="83820" cy="822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" name="Google Shape;124;p2"/>
            <p:cNvSpPr/>
            <p:nvPr/>
          </p:nvSpPr>
          <p:spPr>
            <a:xfrm>
              <a:off x="8961882" y="5058917"/>
              <a:ext cx="83820" cy="82550"/>
            </a:xfrm>
            <a:custGeom>
              <a:rect b="b" l="l" r="r" t="t"/>
              <a:pathLst>
                <a:path extrusionOk="0" h="82550" w="83820">
                  <a:moveTo>
                    <a:pt x="0" y="82295"/>
                  </a:moveTo>
                  <a:lnTo>
                    <a:pt x="83820" y="82295"/>
                  </a:lnTo>
                  <a:lnTo>
                    <a:pt x="83820" y="0"/>
                  </a:lnTo>
                  <a:lnTo>
                    <a:pt x="0" y="0"/>
                  </a:lnTo>
                  <a:lnTo>
                    <a:pt x="0" y="82295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25" name="Google Shape;125;p2"/>
            <p:cNvPicPr preferRelativeResize="0"/>
            <p:nvPr/>
          </p:nvPicPr>
          <p:blipFill rotWithShape="1">
            <a:blip r:embed="rId29">
              <a:alphaModFix/>
            </a:blip>
            <a:srcRect b="0" l="0" r="0" t="0"/>
            <a:stretch/>
          </p:blipFill>
          <p:spPr>
            <a:xfrm>
              <a:off x="8961882" y="5427725"/>
              <a:ext cx="83820" cy="838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" name="Google Shape;126;p2"/>
            <p:cNvSpPr/>
            <p:nvPr/>
          </p:nvSpPr>
          <p:spPr>
            <a:xfrm>
              <a:off x="8961882" y="5427725"/>
              <a:ext cx="83820" cy="83820"/>
            </a:xfrm>
            <a:custGeom>
              <a:rect b="b" l="l" r="r" t="t"/>
              <a:pathLst>
                <a:path extrusionOk="0" h="83820" w="83820">
                  <a:moveTo>
                    <a:pt x="0" y="83820"/>
                  </a:moveTo>
                  <a:lnTo>
                    <a:pt x="83820" y="83820"/>
                  </a:lnTo>
                  <a:lnTo>
                    <a:pt x="83820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27" name="Google Shape;127;p2"/>
            <p:cNvPicPr preferRelativeResize="0"/>
            <p:nvPr/>
          </p:nvPicPr>
          <p:blipFill rotWithShape="1">
            <a:blip r:embed="rId30">
              <a:alphaModFix/>
            </a:blip>
            <a:srcRect b="0" l="0" r="0" t="0"/>
            <a:stretch/>
          </p:blipFill>
          <p:spPr>
            <a:xfrm>
              <a:off x="8961882" y="5798057"/>
              <a:ext cx="83820" cy="822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" name="Google Shape;128;p2"/>
            <p:cNvSpPr/>
            <p:nvPr/>
          </p:nvSpPr>
          <p:spPr>
            <a:xfrm>
              <a:off x="8961882" y="5798057"/>
              <a:ext cx="83820" cy="82550"/>
            </a:xfrm>
            <a:custGeom>
              <a:rect b="b" l="l" r="r" t="t"/>
              <a:pathLst>
                <a:path extrusionOk="0" h="82550" w="83820">
                  <a:moveTo>
                    <a:pt x="0" y="82296"/>
                  </a:moveTo>
                  <a:lnTo>
                    <a:pt x="83820" y="82296"/>
                  </a:lnTo>
                  <a:lnTo>
                    <a:pt x="83820" y="0"/>
                  </a:lnTo>
                  <a:lnTo>
                    <a:pt x="0" y="0"/>
                  </a:lnTo>
                  <a:lnTo>
                    <a:pt x="0" y="82296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29" name="Google Shape;129;p2"/>
          <p:cNvSpPr txBox="1"/>
          <p:nvPr/>
        </p:nvSpPr>
        <p:spPr>
          <a:xfrm>
            <a:off x="8775192" y="3898391"/>
            <a:ext cx="1906905" cy="22174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307975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В приложении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3079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С помощью видео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307975" marR="277495" rtl="0" algn="l">
              <a:lnSpc>
                <a:spcPct val="202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С помощью тренера  С помощью врача  Самостоятельно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3079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Не составляю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"/>
          <p:cNvSpPr/>
          <p:nvPr/>
        </p:nvSpPr>
        <p:spPr>
          <a:xfrm>
            <a:off x="6067044" y="2929127"/>
            <a:ext cx="4677410" cy="3382010"/>
          </a:xfrm>
          <a:custGeom>
            <a:rect b="b" l="l" r="r" t="t"/>
            <a:pathLst>
              <a:path extrusionOk="0" h="3382010" w="4677409">
                <a:moveTo>
                  <a:pt x="0" y="3381755"/>
                </a:moveTo>
                <a:lnTo>
                  <a:pt x="4677156" y="3381755"/>
                </a:lnTo>
                <a:lnTo>
                  <a:pt x="4677156" y="0"/>
                </a:lnTo>
                <a:lnTo>
                  <a:pt x="0" y="0"/>
                </a:lnTo>
                <a:lnTo>
                  <a:pt x="0" y="3381755"/>
                </a:lnTo>
                <a:close/>
              </a:path>
            </a:pathLst>
          </a:custGeom>
          <a:noFill/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aphicFrame>
        <p:nvGraphicFramePr>
          <p:cNvPr id="131" name="Google Shape;131;p2"/>
          <p:cNvGraphicFramePr/>
          <p:nvPr/>
        </p:nvGraphicFramePr>
        <p:xfrm>
          <a:off x="10831448" y="185458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{85D4CD07-CEA3-43F1-9710-9ABED791FAD9}</a:tableStyleId>
              </a:tblPr>
              <a:tblGrid>
                <a:gridCol w="1127125"/>
              </a:tblGrid>
              <a:tr h="122800">
                <a:tc>
                  <a:txBody>
                    <a:bodyPr/>
                    <a:lstStyle/>
                    <a:p>
                      <a:pPr indent="0" lvl="0" marL="1905" marR="758825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Мотивационные  Напоминалки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167775">
                <a:tc>
                  <a:txBody>
                    <a:bodyPr/>
                    <a:lstStyle/>
                    <a:p>
                      <a:pPr indent="0" lvl="0" marL="1905" marR="10033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напоминания отправлять, составлять варианты  блюд и рецепты, видео тренировок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16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61850">
                <a:tc>
                  <a:txBody>
                    <a:bodyPr/>
                    <a:lstStyle/>
                    <a:p>
                      <a:pPr indent="0" lvl="0" marL="1905" marR="0" rtl="0" algn="l">
                        <a:lnSpc>
                          <a:spcPct val="96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Напоминания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112025">
                <a:tc>
                  <a:txBody>
                    <a:bodyPr/>
                    <a:lstStyle/>
                    <a:p>
                      <a:pPr indent="0" lvl="0" marL="19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Следить за количеством шагов, сна, питанием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47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334900">
                <a:tc>
                  <a:txBody>
                    <a:bodyPr/>
                    <a:lstStyle/>
                    <a:p>
                      <a:pPr indent="0" lvl="0" marL="1905" marR="1841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Возможно программы разнообразных тренировок  разной длительности, с напоминаниями чтобы не  пропускать дни, и геймификацией, чтобы были  какие то бонусы внутри игры за ежедневные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19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занятия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39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167775">
                <a:tc>
                  <a:txBody>
                    <a:bodyPr/>
                    <a:lstStyle/>
                    <a:p>
                      <a:pPr indent="0" lvl="0" marL="1905" marR="2159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Помогают справиться с тревогой за свое здоровье,  так как есть чувство «контроля» ситуации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16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61850">
                <a:tc>
                  <a:txBody>
                    <a:bodyPr/>
                    <a:lstStyle/>
                    <a:p>
                      <a:pPr indent="0" lvl="0" marL="1905" marR="0" rtl="0" algn="l">
                        <a:lnSpc>
                          <a:spcPct val="96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Здоровье, lifesum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61850">
                <a:tc>
                  <a:txBody>
                    <a:bodyPr/>
                    <a:lstStyle/>
                    <a:p>
                      <a:pPr indent="0" lvl="0" marL="1905" marR="0" rtl="0" algn="l">
                        <a:lnSpc>
                          <a:spcPct val="96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Будут напоминать о тренировках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61850">
                <a:tc>
                  <a:txBody>
                    <a:bodyPr/>
                    <a:lstStyle/>
                    <a:p>
                      <a:pPr indent="0" lvl="0" marL="1905" marR="0" rtl="0" algn="l">
                        <a:lnSpc>
                          <a:spcPct val="96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Мотивация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61850">
                <a:tc>
                  <a:txBody>
                    <a:bodyPr/>
                    <a:lstStyle/>
                    <a:p>
                      <a:pPr indent="0" lvl="0" marL="1905" marR="0" rtl="0" algn="l">
                        <a:lnSpc>
                          <a:spcPct val="96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Напоминание что нужно выпить воду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61850">
                <a:tc>
                  <a:txBody>
                    <a:bodyPr/>
                    <a:lstStyle/>
                    <a:p>
                      <a:pPr indent="0" lvl="0" marL="1905" marR="0" rtl="0" algn="l">
                        <a:lnSpc>
                          <a:spcPct val="96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Полезные рецепты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223525">
                <a:tc>
                  <a:txBody>
                    <a:bodyPr/>
                    <a:lstStyle/>
                    <a:p>
                      <a:pPr indent="0" lvl="0" marL="19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Напоминать пить воду и контролировать вес. Также  хорошо было бы если приложение считает белки  жиры и углеводы самостоятельно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61850">
                <a:tc>
                  <a:txBody>
                    <a:bodyPr/>
                    <a:lstStyle/>
                    <a:p>
                      <a:pPr indent="0" lvl="0" marL="1905" marR="0" rtl="0" algn="l">
                        <a:lnSpc>
                          <a:spcPct val="96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Сбросить лишнее, набрать нужное.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334900">
                <a:tc>
                  <a:txBody>
                    <a:bodyPr/>
                    <a:lstStyle/>
                    <a:p>
                      <a:pPr indent="0" lvl="0" marL="1905" marR="11239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Напоминание о тренировка и приложение где  можешь настроить свои тренировки сам на  неделю, добавлять туда видео например или  ссылки с ютуба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39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61850">
                <a:tc>
                  <a:txBody>
                    <a:bodyPr/>
                    <a:lstStyle/>
                    <a:p>
                      <a:pPr indent="0" lvl="0" marL="1905" marR="0" rtl="0" algn="l">
                        <a:lnSpc>
                          <a:spcPct val="96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Мотивировать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167775">
                <a:tc>
                  <a:txBody>
                    <a:bodyPr/>
                    <a:lstStyle/>
                    <a:p>
                      <a:pPr indent="0" lvl="0" marL="1905" marR="4381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создать комьюнити например по районам, чтобы  вместе заниматься спортом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16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61850">
                <a:tc>
                  <a:txBody>
                    <a:bodyPr/>
                    <a:lstStyle/>
                    <a:p>
                      <a:pPr indent="0" lvl="0" marL="1905" marR="0" rtl="0" algn="l">
                        <a:lnSpc>
                          <a:spcPct val="96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Шагомер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61725">
                <a:tc>
                  <a:txBody>
                    <a:bodyPr/>
                    <a:lstStyle/>
                    <a:p>
                      <a:pPr indent="0" lvl="0" marL="1905" marR="0" rtl="0" algn="l">
                        <a:lnSpc>
                          <a:spcPct val="96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Калькулятор БЖУ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122800">
                <a:tc>
                  <a:txBody>
                    <a:bodyPr/>
                    <a:lstStyle/>
                    <a:p>
                      <a:pPr indent="0" lvl="0" marL="1905" marR="31115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Предлагать альтернативы блюд, чтобы человек не  срывался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61850">
                <a:tc>
                  <a:txBody>
                    <a:bodyPr/>
                    <a:lstStyle/>
                    <a:p>
                      <a:pPr indent="0" lvl="0" marL="1905" marR="0" rtl="0" algn="l">
                        <a:lnSpc>
                          <a:spcPct val="96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Здоровье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61850">
                <a:tc>
                  <a:txBody>
                    <a:bodyPr/>
                    <a:lstStyle/>
                    <a:p>
                      <a:pPr indent="0" lvl="0" marL="1905" marR="0" rtl="0" algn="l">
                        <a:lnSpc>
                          <a:spcPct val="96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Калькулятор БЖУ, будильник питания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183775">
                <a:tc>
                  <a:txBody>
                    <a:bodyPr/>
                    <a:lstStyle/>
                    <a:p>
                      <a:pPr indent="0" lvl="0" marL="1905" marR="1143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наверное никак, я занимаюсь либо сам, либо по  видео, хотя… если приложение стоящее, то почему  бы и нет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112025">
                <a:tc>
                  <a:txBody>
                    <a:bodyPr/>
                    <a:lstStyle/>
                    <a:p>
                      <a:pPr indent="0" lvl="0" marL="19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Приложение для напоминаний о воде и лекарствах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47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61850">
                <a:tc>
                  <a:txBody>
                    <a:bodyPr/>
                    <a:lstStyle/>
                    <a:p>
                      <a:pPr indent="0" lvl="0" marL="1905" marR="0" rtl="0" algn="l">
                        <a:lnSpc>
                          <a:spcPct val="96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Отслеживающие физическую активность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122800">
                <a:tc>
                  <a:txBody>
                    <a:bodyPr/>
                    <a:lstStyle/>
                    <a:p>
                      <a:pPr indent="0" lvl="0" marL="1905" marR="14224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Составление рациона (по калориям на день),  мотивация к тренировке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112150">
                <a:tc>
                  <a:txBody>
                    <a:bodyPr/>
                    <a:lstStyle/>
                    <a:p>
                      <a:pPr indent="0" lvl="0" marL="19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Заметки или более совершенные аналоги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47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61850">
                <a:tc>
                  <a:txBody>
                    <a:bodyPr/>
                    <a:lstStyle/>
                    <a:p>
                      <a:pPr indent="0" lvl="0" marL="1905" marR="0" rtl="0" algn="l">
                        <a:lnSpc>
                          <a:spcPct val="96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Упростят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279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9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Water time, Fat Secret, Здоровье (встроенное по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1905" marR="1841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умолчанию в iPhone приложение, отслеживающее  количество шагов и другие важные показатели)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8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61850">
                <a:tc>
                  <a:txBody>
                    <a:bodyPr/>
                    <a:lstStyle/>
                    <a:p>
                      <a:pPr indent="0" lvl="0" marL="1905" marR="0" rtl="0" algn="l">
                        <a:lnSpc>
                          <a:spcPct val="96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Дисциплина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279175">
                <a:tc>
                  <a:txBody>
                    <a:bodyPr/>
                    <a:lstStyle/>
                    <a:p>
                      <a:pPr indent="0" lvl="0" marL="1905" marR="6667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Я нахожу необходимым для себя только  приложение для напоминания сходить к врачу в  этом плане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19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Приложения для подсчета БЖУ тоже интересные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1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61825">
                <a:tc>
                  <a:txBody>
                    <a:bodyPr/>
                    <a:lstStyle/>
                    <a:p>
                      <a:pPr indent="0" lvl="0" marL="1905" marR="0" rtl="0" algn="l">
                        <a:lnSpc>
                          <a:spcPct val="96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Отслеживать прогресс, статистику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122800">
                <a:tc>
                  <a:txBody>
                    <a:bodyPr/>
                    <a:lstStyle/>
                    <a:p>
                      <a:pPr indent="0" lvl="0" marL="1905" marR="12509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Приложения, которые считают калории очень  жизненны.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61825">
                <a:tc>
                  <a:txBody>
                    <a:bodyPr/>
                    <a:lstStyle/>
                    <a:p>
                      <a:pPr indent="0" lvl="0" marL="1905" marR="0" rtl="0" algn="l">
                        <a:lnSpc>
                          <a:spcPct val="96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Мотивацией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61825">
                <a:tc>
                  <a:txBody>
                    <a:bodyPr/>
                    <a:lstStyle/>
                    <a:p>
                      <a:pPr indent="0" lvl="0" marL="1905" marR="0" rtl="0" algn="l">
                        <a:lnSpc>
                          <a:spcPct val="96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Бесплатные :)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61825">
                <a:tc>
                  <a:txBody>
                    <a:bodyPr/>
                    <a:lstStyle/>
                    <a:p>
                      <a:pPr indent="0" lvl="0" marL="1905" marR="0" rtl="0" algn="l">
                        <a:lnSpc>
                          <a:spcPct val="96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Помогают увидеть динамику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122800">
                <a:tc>
                  <a:txBody>
                    <a:bodyPr/>
                    <a:lstStyle/>
                    <a:p>
                      <a:pPr indent="0" lvl="0" marL="1905" marR="12128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Отслеживание КБЖУ, составление программы  тренировок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61825">
                <a:tc>
                  <a:txBody>
                    <a:bodyPr/>
                    <a:lstStyle/>
                    <a:p>
                      <a:pPr indent="0" lvl="0" marL="1905" marR="0" rtl="0" algn="l">
                        <a:lnSpc>
                          <a:spcPct val="96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Напоминалки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61825">
                <a:tc>
                  <a:txBody>
                    <a:bodyPr/>
                    <a:lstStyle/>
                    <a:p>
                      <a:pPr indent="0" lvl="0" marL="1905" marR="0" rtl="0" algn="l">
                        <a:lnSpc>
                          <a:spcPct val="96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Помощь для памяти и планировании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61825">
                <a:tc>
                  <a:txBody>
                    <a:bodyPr/>
                    <a:lstStyle/>
                    <a:p>
                      <a:pPr indent="0" lvl="0" marL="1905" marR="0" rtl="0" algn="l">
                        <a:lnSpc>
                          <a:spcPct val="96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Напомиалки. Упражнения</a:t>
                      </a:r>
                      <a:endParaRPr sz="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"/>
          <p:cNvSpPr txBox="1"/>
          <p:nvPr>
            <p:ph type="title"/>
          </p:nvPr>
        </p:nvSpPr>
        <p:spPr>
          <a:xfrm>
            <a:off x="1069339" y="489026"/>
            <a:ext cx="2888615" cy="697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/>
              <a:t>РЕШЕНИЕ</a:t>
            </a:r>
            <a:endParaRPr sz="4400"/>
          </a:p>
        </p:txBody>
      </p:sp>
      <p:sp>
        <p:nvSpPr>
          <p:cNvPr id="137" name="Google Shape;137;p3"/>
          <p:cNvSpPr txBox="1"/>
          <p:nvPr>
            <p:ph idx="1" type="body"/>
          </p:nvPr>
        </p:nvSpPr>
        <p:spPr>
          <a:xfrm>
            <a:off x="763270" y="1921615"/>
            <a:ext cx="10665459" cy="27139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343535" lvl="0" marL="661035" marR="9525" rtl="0" algn="l">
              <a:lnSpc>
                <a:spcPct val="150100"/>
              </a:lnSpc>
              <a:spcBef>
                <a:spcPts val="0"/>
              </a:spcBef>
              <a:spcAft>
                <a:spcPts val="0"/>
              </a:spcAft>
              <a:buClr>
                <a:srgbClr val="00B9BC"/>
              </a:buClr>
              <a:buSzPts val="2800"/>
              <a:buFont typeface="Helvetica Neue"/>
              <a:buChar char="•"/>
            </a:pPr>
            <a:r>
              <a:rPr lang="en-US"/>
              <a:t>Будет	создано	мобильное	приложение,	которое	позволит  решить выявленную проблему.</a:t>
            </a:r>
            <a:endParaRPr/>
          </a:p>
          <a:p>
            <a:pPr indent="-343535" lvl="0" marL="661035" marR="508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B9BC"/>
              </a:buClr>
              <a:buSzPts val="2800"/>
              <a:buFont typeface="Helvetica Neue"/>
              <a:buChar char="•"/>
            </a:pPr>
            <a:r>
              <a:rPr lang="en-US"/>
              <a:t>ЦА	–	мужчины	и	женщины	в	возрасте	от	18	до	45	лет,  следящие за своим здоровьем.</a:t>
            </a:r>
            <a:endParaRPr/>
          </a:p>
        </p:txBody>
      </p:sp>
      <p:sp>
        <p:nvSpPr>
          <p:cNvPr id="138" name="Google Shape;138;p3"/>
          <p:cNvSpPr/>
          <p:nvPr/>
        </p:nvSpPr>
        <p:spPr>
          <a:xfrm>
            <a:off x="803148" y="1284732"/>
            <a:ext cx="11020425" cy="0"/>
          </a:xfrm>
          <a:custGeom>
            <a:rect b="b" l="l" r="r" t="t"/>
            <a:pathLst>
              <a:path extrusionOk="0" h="120000" w="11020425">
                <a:moveTo>
                  <a:pt x="0" y="0"/>
                </a:moveTo>
                <a:lnTo>
                  <a:pt x="11020425" y="0"/>
                </a:lnTo>
              </a:path>
            </a:pathLst>
          </a:custGeom>
          <a:noFill/>
          <a:ln cap="flat" cmpd="sng" w="12175">
            <a:solidFill>
              <a:srgbClr val="585858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"/>
          <p:cNvSpPr txBox="1"/>
          <p:nvPr>
            <p:ph type="title"/>
          </p:nvPr>
        </p:nvSpPr>
        <p:spPr>
          <a:xfrm>
            <a:off x="1069339" y="489026"/>
            <a:ext cx="2670175" cy="697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/>
              <a:t>ПРОДУКТ</a:t>
            </a:r>
            <a:endParaRPr sz="4400"/>
          </a:p>
        </p:txBody>
      </p:sp>
      <p:sp>
        <p:nvSpPr>
          <p:cNvPr id="144" name="Google Shape;144;p4"/>
          <p:cNvSpPr txBox="1"/>
          <p:nvPr/>
        </p:nvSpPr>
        <p:spPr>
          <a:xfrm>
            <a:off x="1069339" y="2059889"/>
            <a:ext cx="10309860" cy="3930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41404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IMPULSE – мобильное приложение для управления здоровым образом жизни.</a:t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1985"/>
              </a:spcBef>
              <a:spcAft>
                <a:spcPts val="0"/>
              </a:spcAft>
              <a:buNone/>
            </a:pPr>
            <a:r>
              <a:rPr lang="en-US" sz="2200" u="sng">
                <a:solidFill>
                  <a:srgbClr val="41404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Ключевые функции приложения:</a:t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3535" lvl="0" marL="355600" marR="0" rtl="0" algn="l">
              <a:lnSpc>
                <a:spcPct val="100000"/>
              </a:lnSpc>
              <a:spcBef>
                <a:spcPts val="2065"/>
              </a:spcBef>
              <a:spcAft>
                <a:spcPts val="0"/>
              </a:spcAft>
              <a:buClr>
                <a:srgbClr val="00B9BC"/>
              </a:buClr>
              <a:buSzPts val="2200"/>
              <a:buFont typeface="Helvetica Neue"/>
              <a:buChar char="•"/>
            </a:pPr>
            <a:r>
              <a:rPr lang="en-US" sz="2200">
                <a:solidFill>
                  <a:srgbClr val="41404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Ведение дневника питания</a:t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3535" lvl="0" marL="355600" marR="0" rtl="0" algn="l">
              <a:lnSpc>
                <a:spcPct val="100000"/>
              </a:lnSpc>
              <a:spcBef>
                <a:spcPts val="2055"/>
              </a:spcBef>
              <a:spcAft>
                <a:spcPts val="0"/>
              </a:spcAft>
              <a:buClr>
                <a:srgbClr val="00B9BC"/>
              </a:buClr>
              <a:buSzPts val="2200"/>
              <a:buFont typeface="Helvetica Neue"/>
              <a:buChar char="•"/>
            </a:pPr>
            <a:r>
              <a:rPr lang="en-US" sz="2200">
                <a:solidFill>
                  <a:srgbClr val="41404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Ведение дневника тренировок</a:t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3535" lvl="0" marL="355600" marR="0" rtl="0" algn="l">
              <a:lnSpc>
                <a:spcPct val="100000"/>
              </a:lnSpc>
              <a:spcBef>
                <a:spcPts val="2050"/>
              </a:spcBef>
              <a:spcAft>
                <a:spcPts val="0"/>
              </a:spcAft>
              <a:buClr>
                <a:srgbClr val="00B9BC"/>
              </a:buClr>
              <a:buSzPts val="2200"/>
              <a:buFont typeface="Helvetica Neue"/>
              <a:buChar char="•"/>
            </a:pPr>
            <a:r>
              <a:rPr lang="en-US" sz="2200">
                <a:solidFill>
                  <a:srgbClr val="41404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Работа со специалистом (тренером)</a:t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3535" lvl="0" marL="355600" marR="0" rtl="0" algn="l">
              <a:lnSpc>
                <a:spcPct val="100000"/>
              </a:lnSpc>
              <a:spcBef>
                <a:spcPts val="2065"/>
              </a:spcBef>
              <a:spcAft>
                <a:spcPts val="0"/>
              </a:spcAft>
              <a:buClr>
                <a:srgbClr val="00B9BC"/>
              </a:buClr>
              <a:buSzPts val="2200"/>
              <a:buFont typeface="Helvetica Neue"/>
              <a:buChar char="•"/>
            </a:pPr>
            <a:r>
              <a:rPr lang="en-US" sz="2200">
                <a:solidFill>
                  <a:srgbClr val="41404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Отслеживание ключевых показателей здоровья</a:t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3535" lvl="0" marL="355600" marR="0" rtl="0" algn="l">
              <a:lnSpc>
                <a:spcPct val="100000"/>
              </a:lnSpc>
              <a:spcBef>
                <a:spcPts val="2055"/>
              </a:spcBef>
              <a:spcAft>
                <a:spcPts val="0"/>
              </a:spcAft>
              <a:buClr>
                <a:srgbClr val="00B9BC"/>
              </a:buClr>
              <a:buSzPts val="2200"/>
              <a:buFont typeface="Helvetica Neue"/>
              <a:buChar char="•"/>
            </a:pPr>
            <a:r>
              <a:rPr lang="en-US" sz="2200">
                <a:solidFill>
                  <a:srgbClr val="41404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Умные уведомления</a:t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4"/>
          <p:cNvSpPr/>
          <p:nvPr/>
        </p:nvSpPr>
        <p:spPr>
          <a:xfrm>
            <a:off x="803148" y="1284732"/>
            <a:ext cx="11020425" cy="0"/>
          </a:xfrm>
          <a:custGeom>
            <a:rect b="b" l="l" r="r" t="t"/>
            <a:pathLst>
              <a:path extrusionOk="0" h="120000" w="11020425">
                <a:moveTo>
                  <a:pt x="0" y="0"/>
                </a:moveTo>
                <a:lnTo>
                  <a:pt x="11020425" y="0"/>
                </a:lnTo>
              </a:path>
            </a:pathLst>
          </a:custGeom>
          <a:noFill/>
          <a:ln cap="flat" cmpd="sng" w="12175">
            <a:solidFill>
              <a:srgbClr val="585858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"/>
          <p:cNvSpPr txBox="1"/>
          <p:nvPr>
            <p:ph type="title"/>
          </p:nvPr>
        </p:nvSpPr>
        <p:spPr>
          <a:xfrm>
            <a:off x="1069339" y="489026"/>
            <a:ext cx="2127885" cy="697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/>
              <a:t>РЫНОК</a:t>
            </a:r>
            <a:endParaRPr sz="4400"/>
          </a:p>
        </p:txBody>
      </p:sp>
      <p:grpSp>
        <p:nvGrpSpPr>
          <p:cNvPr id="151" name="Google Shape;151;p5"/>
          <p:cNvGrpSpPr/>
          <p:nvPr/>
        </p:nvGrpSpPr>
        <p:grpSpPr>
          <a:xfrm>
            <a:off x="803148" y="1284732"/>
            <a:ext cx="11020425" cy="3224276"/>
            <a:chOff x="803148" y="1284732"/>
            <a:chExt cx="11020425" cy="3224276"/>
          </a:xfrm>
        </p:grpSpPr>
        <p:sp>
          <p:nvSpPr>
            <p:cNvPr id="152" name="Google Shape;152;p5"/>
            <p:cNvSpPr/>
            <p:nvPr/>
          </p:nvSpPr>
          <p:spPr>
            <a:xfrm>
              <a:off x="803148" y="1284732"/>
              <a:ext cx="11020425" cy="0"/>
            </a:xfrm>
            <a:custGeom>
              <a:rect b="b" l="l" r="r" t="t"/>
              <a:pathLst>
                <a:path extrusionOk="0" h="120000" w="11020425">
                  <a:moveTo>
                    <a:pt x="0" y="0"/>
                  </a:moveTo>
                  <a:lnTo>
                    <a:pt x="11020425" y="0"/>
                  </a:lnTo>
                </a:path>
              </a:pathLst>
            </a:custGeom>
            <a:noFill/>
            <a:ln cap="flat" cmpd="sng" w="12175">
              <a:solidFill>
                <a:srgbClr val="58585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3" name="Google Shape;153;p5"/>
            <p:cNvSpPr/>
            <p:nvPr/>
          </p:nvSpPr>
          <p:spPr>
            <a:xfrm>
              <a:off x="2478658" y="2390140"/>
              <a:ext cx="513715" cy="1059815"/>
            </a:xfrm>
            <a:custGeom>
              <a:rect b="b" l="l" r="r" t="t"/>
              <a:pathLst>
                <a:path extrusionOk="0" h="1059814" w="513714">
                  <a:moveTo>
                    <a:pt x="0" y="0"/>
                  </a:moveTo>
                  <a:lnTo>
                    <a:pt x="0" y="1059307"/>
                  </a:lnTo>
                  <a:lnTo>
                    <a:pt x="513207" y="132714"/>
                  </a:lnTo>
                  <a:lnTo>
                    <a:pt x="469892" y="110015"/>
                  </a:lnTo>
                  <a:lnTo>
                    <a:pt x="425688" y="89383"/>
                  </a:lnTo>
                  <a:lnTo>
                    <a:pt x="380667" y="70837"/>
                  </a:lnTo>
                  <a:lnTo>
                    <a:pt x="334905" y="54398"/>
                  </a:lnTo>
                  <a:lnTo>
                    <a:pt x="288475" y="40086"/>
                  </a:lnTo>
                  <a:lnTo>
                    <a:pt x="241451" y="27921"/>
                  </a:lnTo>
                  <a:lnTo>
                    <a:pt x="193906" y="17923"/>
                  </a:lnTo>
                  <a:lnTo>
                    <a:pt x="145914" y="10111"/>
                  </a:lnTo>
                  <a:lnTo>
                    <a:pt x="97550" y="4507"/>
                  </a:lnTo>
                  <a:lnTo>
                    <a:pt x="48887" y="11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1C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4" name="Google Shape;154;p5"/>
            <p:cNvSpPr/>
            <p:nvPr/>
          </p:nvSpPr>
          <p:spPr>
            <a:xfrm>
              <a:off x="2478658" y="2390140"/>
              <a:ext cx="513715" cy="1059815"/>
            </a:xfrm>
            <a:custGeom>
              <a:rect b="b" l="l" r="r" t="t"/>
              <a:pathLst>
                <a:path extrusionOk="0" h="1059814" w="513714">
                  <a:moveTo>
                    <a:pt x="0" y="0"/>
                  </a:moveTo>
                  <a:lnTo>
                    <a:pt x="48887" y="1130"/>
                  </a:lnTo>
                  <a:lnTo>
                    <a:pt x="97550" y="4507"/>
                  </a:lnTo>
                  <a:lnTo>
                    <a:pt x="145914" y="10111"/>
                  </a:lnTo>
                  <a:lnTo>
                    <a:pt x="193906" y="17923"/>
                  </a:lnTo>
                  <a:lnTo>
                    <a:pt x="241451" y="27921"/>
                  </a:lnTo>
                  <a:lnTo>
                    <a:pt x="288475" y="40086"/>
                  </a:lnTo>
                  <a:lnTo>
                    <a:pt x="334905" y="54398"/>
                  </a:lnTo>
                  <a:lnTo>
                    <a:pt x="380667" y="70837"/>
                  </a:lnTo>
                  <a:lnTo>
                    <a:pt x="425688" y="89383"/>
                  </a:lnTo>
                  <a:lnTo>
                    <a:pt x="469892" y="110015"/>
                  </a:lnTo>
                  <a:lnTo>
                    <a:pt x="513207" y="132714"/>
                  </a:lnTo>
                  <a:lnTo>
                    <a:pt x="0" y="1059307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5" name="Google Shape;155;p5"/>
            <p:cNvSpPr/>
            <p:nvPr/>
          </p:nvSpPr>
          <p:spPr>
            <a:xfrm>
              <a:off x="2478658" y="2522855"/>
              <a:ext cx="1023619" cy="927100"/>
            </a:xfrm>
            <a:custGeom>
              <a:rect b="b" l="l" r="r" t="t"/>
              <a:pathLst>
                <a:path extrusionOk="0" h="927100" w="1023620">
                  <a:moveTo>
                    <a:pt x="513207" y="0"/>
                  </a:moveTo>
                  <a:lnTo>
                    <a:pt x="0" y="926592"/>
                  </a:lnTo>
                  <a:lnTo>
                    <a:pt x="1023239" y="652780"/>
                  </a:lnTo>
                  <a:lnTo>
                    <a:pt x="1008976" y="604193"/>
                  </a:lnTo>
                  <a:lnTo>
                    <a:pt x="992489" y="556550"/>
                  </a:lnTo>
                  <a:lnTo>
                    <a:pt x="973830" y="509916"/>
                  </a:lnTo>
                  <a:lnTo>
                    <a:pt x="953049" y="464359"/>
                  </a:lnTo>
                  <a:lnTo>
                    <a:pt x="930198" y="419943"/>
                  </a:lnTo>
                  <a:lnTo>
                    <a:pt x="905329" y="376735"/>
                  </a:lnTo>
                  <a:lnTo>
                    <a:pt x="878492" y="334801"/>
                  </a:lnTo>
                  <a:lnTo>
                    <a:pt x="849738" y="294205"/>
                  </a:lnTo>
                  <a:lnTo>
                    <a:pt x="819121" y="255016"/>
                  </a:lnTo>
                  <a:lnTo>
                    <a:pt x="786689" y="217297"/>
                  </a:lnTo>
                  <a:lnTo>
                    <a:pt x="752496" y="181116"/>
                  </a:lnTo>
                  <a:lnTo>
                    <a:pt x="716592" y="146537"/>
                  </a:lnTo>
                  <a:lnTo>
                    <a:pt x="679028" y="113628"/>
                  </a:lnTo>
                  <a:lnTo>
                    <a:pt x="639856" y="82454"/>
                  </a:lnTo>
                  <a:lnTo>
                    <a:pt x="599128" y="53080"/>
                  </a:lnTo>
                  <a:lnTo>
                    <a:pt x="556894" y="25574"/>
                  </a:lnTo>
                  <a:lnTo>
                    <a:pt x="513207" y="0"/>
                  </a:lnTo>
                  <a:close/>
                </a:path>
              </a:pathLst>
            </a:custGeom>
            <a:solidFill>
              <a:srgbClr val="EC7C3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6" name="Google Shape;156;p5"/>
            <p:cNvSpPr/>
            <p:nvPr/>
          </p:nvSpPr>
          <p:spPr>
            <a:xfrm>
              <a:off x="2478658" y="2522855"/>
              <a:ext cx="1023619" cy="927100"/>
            </a:xfrm>
            <a:custGeom>
              <a:rect b="b" l="l" r="r" t="t"/>
              <a:pathLst>
                <a:path extrusionOk="0" h="927100" w="1023620">
                  <a:moveTo>
                    <a:pt x="513207" y="0"/>
                  </a:moveTo>
                  <a:lnTo>
                    <a:pt x="556894" y="25574"/>
                  </a:lnTo>
                  <a:lnTo>
                    <a:pt x="599128" y="53080"/>
                  </a:lnTo>
                  <a:lnTo>
                    <a:pt x="639856" y="82454"/>
                  </a:lnTo>
                  <a:lnTo>
                    <a:pt x="679028" y="113628"/>
                  </a:lnTo>
                  <a:lnTo>
                    <a:pt x="716592" y="146537"/>
                  </a:lnTo>
                  <a:lnTo>
                    <a:pt x="752496" y="181116"/>
                  </a:lnTo>
                  <a:lnTo>
                    <a:pt x="786689" y="217297"/>
                  </a:lnTo>
                  <a:lnTo>
                    <a:pt x="819121" y="255016"/>
                  </a:lnTo>
                  <a:lnTo>
                    <a:pt x="849738" y="294205"/>
                  </a:lnTo>
                  <a:lnTo>
                    <a:pt x="878492" y="334801"/>
                  </a:lnTo>
                  <a:lnTo>
                    <a:pt x="905329" y="376735"/>
                  </a:lnTo>
                  <a:lnTo>
                    <a:pt x="930198" y="419943"/>
                  </a:lnTo>
                  <a:lnTo>
                    <a:pt x="953049" y="464359"/>
                  </a:lnTo>
                  <a:lnTo>
                    <a:pt x="973830" y="509916"/>
                  </a:lnTo>
                  <a:lnTo>
                    <a:pt x="992489" y="556550"/>
                  </a:lnTo>
                  <a:lnTo>
                    <a:pt x="1008976" y="604193"/>
                  </a:lnTo>
                  <a:lnTo>
                    <a:pt x="1023239" y="652780"/>
                  </a:lnTo>
                  <a:lnTo>
                    <a:pt x="0" y="926592"/>
                  </a:lnTo>
                  <a:lnTo>
                    <a:pt x="513207" y="0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7" name="Google Shape;157;p5"/>
            <p:cNvSpPr/>
            <p:nvPr/>
          </p:nvSpPr>
          <p:spPr>
            <a:xfrm>
              <a:off x="2432812" y="3175508"/>
              <a:ext cx="1105535" cy="1333500"/>
            </a:xfrm>
            <a:custGeom>
              <a:rect b="b" l="l" r="r" t="t"/>
              <a:pathLst>
                <a:path extrusionOk="0" h="1333500" w="1105535">
                  <a:moveTo>
                    <a:pt x="1069086" y="0"/>
                  </a:moveTo>
                  <a:lnTo>
                    <a:pt x="45846" y="273938"/>
                  </a:lnTo>
                  <a:lnTo>
                    <a:pt x="0" y="1332229"/>
                  </a:lnTo>
                  <a:lnTo>
                    <a:pt x="53840" y="1333152"/>
                  </a:lnTo>
                  <a:lnTo>
                    <a:pt x="107597" y="1331355"/>
                  </a:lnTo>
                  <a:lnTo>
                    <a:pt x="161162" y="1326848"/>
                  </a:lnTo>
                  <a:lnTo>
                    <a:pt x="214432" y="1319642"/>
                  </a:lnTo>
                  <a:lnTo>
                    <a:pt x="267299" y="1309749"/>
                  </a:lnTo>
                  <a:lnTo>
                    <a:pt x="319658" y="1297177"/>
                  </a:lnTo>
                  <a:lnTo>
                    <a:pt x="366217" y="1283588"/>
                  </a:lnTo>
                  <a:lnTo>
                    <a:pt x="411680" y="1268067"/>
                  </a:lnTo>
                  <a:lnTo>
                    <a:pt x="456014" y="1250673"/>
                  </a:lnTo>
                  <a:lnTo>
                    <a:pt x="499185" y="1231461"/>
                  </a:lnTo>
                  <a:lnTo>
                    <a:pt x="541161" y="1210490"/>
                  </a:lnTo>
                  <a:lnTo>
                    <a:pt x="581908" y="1187817"/>
                  </a:lnTo>
                  <a:lnTo>
                    <a:pt x="621394" y="1163499"/>
                  </a:lnTo>
                  <a:lnTo>
                    <a:pt x="659586" y="1137593"/>
                  </a:lnTo>
                  <a:lnTo>
                    <a:pt x="696450" y="1110156"/>
                  </a:lnTo>
                  <a:lnTo>
                    <a:pt x="731953" y="1081246"/>
                  </a:lnTo>
                  <a:lnTo>
                    <a:pt x="766062" y="1050920"/>
                  </a:lnTo>
                  <a:lnTo>
                    <a:pt x="798745" y="1019236"/>
                  </a:lnTo>
                  <a:lnTo>
                    <a:pt x="829968" y="986249"/>
                  </a:lnTo>
                  <a:lnTo>
                    <a:pt x="859697" y="952019"/>
                  </a:lnTo>
                  <a:lnTo>
                    <a:pt x="887901" y="916601"/>
                  </a:lnTo>
                  <a:lnTo>
                    <a:pt x="914545" y="880054"/>
                  </a:lnTo>
                  <a:lnTo>
                    <a:pt x="939598" y="842434"/>
                  </a:lnTo>
                  <a:lnTo>
                    <a:pt x="963025" y="803798"/>
                  </a:lnTo>
                  <a:lnTo>
                    <a:pt x="984793" y="764205"/>
                  </a:lnTo>
                  <a:lnTo>
                    <a:pt x="1004871" y="723711"/>
                  </a:lnTo>
                  <a:lnTo>
                    <a:pt x="1023223" y="682373"/>
                  </a:lnTo>
                  <a:lnTo>
                    <a:pt x="1039818" y="640249"/>
                  </a:lnTo>
                  <a:lnTo>
                    <a:pt x="1054623" y="597395"/>
                  </a:lnTo>
                  <a:lnTo>
                    <a:pt x="1067604" y="553870"/>
                  </a:lnTo>
                  <a:lnTo>
                    <a:pt x="1078728" y="509730"/>
                  </a:lnTo>
                  <a:lnTo>
                    <a:pt x="1087962" y="465033"/>
                  </a:lnTo>
                  <a:lnTo>
                    <a:pt x="1095273" y="419836"/>
                  </a:lnTo>
                  <a:lnTo>
                    <a:pt x="1100629" y="374196"/>
                  </a:lnTo>
                  <a:lnTo>
                    <a:pt x="1103995" y="328170"/>
                  </a:lnTo>
                  <a:lnTo>
                    <a:pt x="1105339" y="281815"/>
                  </a:lnTo>
                  <a:lnTo>
                    <a:pt x="1104627" y="235190"/>
                  </a:lnTo>
                  <a:lnTo>
                    <a:pt x="1101828" y="188351"/>
                  </a:lnTo>
                  <a:lnTo>
                    <a:pt x="1096907" y="141355"/>
                  </a:lnTo>
                  <a:lnTo>
                    <a:pt x="1089832" y="94259"/>
                  </a:lnTo>
                  <a:lnTo>
                    <a:pt x="1080569" y="47122"/>
                  </a:lnTo>
                  <a:lnTo>
                    <a:pt x="1069086" y="0"/>
                  </a:lnTo>
                  <a:close/>
                </a:path>
              </a:pathLst>
            </a:custGeom>
            <a:solidFill>
              <a:srgbClr val="A4A4A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8" name="Google Shape;158;p5"/>
            <p:cNvSpPr/>
            <p:nvPr/>
          </p:nvSpPr>
          <p:spPr>
            <a:xfrm>
              <a:off x="2432812" y="3175508"/>
              <a:ext cx="1105535" cy="1333500"/>
            </a:xfrm>
            <a:custGeom>
              <a:rect b="b" l="l" r="r" t="t"/>
              <a:pathLst>
                <a:path extrusionOk="0" h="1333500" w="1105535">
                  <a:moveTo>
                    <a:pt x="1069086" y="0"/>
                  </a:moveTo>
                  <a:lnTo>
                    <a:pt x="1080569" y="47122"/>
                  </a:lnTo>
                  <a:lnTo>
                    <a:pt x="1089832" y="94259"/>
                  </a:lnTo>
                  <a:lnTo>
                    <a:pt x="1096907" y="141355"/>
                  </a:lnTo>
                  <a:lnTo>
                    <a:pt x="1101828" y="188351"/>
                  </a:lnTo>
                  <a:lnTo>
                    <a:pt x="1104627" y="235190"/>
                  </a:lnTo>
                  <a:lnTo>
                    <a:pt x="1105339" y="281815"/>
                  </a:lnTo>
                  <a:lnTo>
                    <a:pt x="1103995" y="328170"/>
                  </a:lnTo>
                  <a:lnTo>
                    <a:pt x="1100629" y="374196"/>
                  </a:lnTo>
                  <a:lnTo>
                    <a:pt x="1095273" y="419836"/>
                  </a:lnTo>
                  <a:lnTo>
                    <a:pt x="1087962" y="465033"/>
                  </a:lnTo>
                  <a:lnTo>
                    <a:pt x="1078728" y="509730"/>
                  </a:lnTo>
                  <a:lnTo>
                    <a:pt x="1067604" y="553870"/>
                  </a:lnTo>
                  <a:lnTo>
                    <a:pt x="1054623" y="597395"/>
                  </a:lnTo>
                  <a:lnTo>
                    <a:pt x="1039818" y="640249"/>
                  </a:lnTo>
                  <a:lnTo>
                    <a:pt x="1023223" y="682373"/>
                  </a:lnTo>
                  <a:lnTo>
                    <a:pt x="1004871" y="723711"/>
                  </a:lnTo>
                  <a:lnTo>
                    <a:pt x="984793" y="764205"/>
                  </a:lnTo>
                  <a:lnTo>
                    <a:pt x="963025" y="803798"/>
                  </a:lnTo>
                  <a:lnTo>
                    <a:pt x="939598" y="842434"/>
                  </a:lnTo>
                  <a:lnTo>
                    <a:pt x="914545" y="880054"/>
                  </a:lnTo>
                  <a:lnTo>
                    <a:pt x="887901" y="916601"/>
                  </a:lnTo>
                  <a:lnTo>
                    <a:pt x="859697" y="952019"/>
                  </a:lnTo>
                  <a:lnTo>
                    <a:pt x="829968" y="986249"/>
                  </a:lnTo>
                  <a:lnTo>
                    <a:pt x="798745" y="1019236"/>
                  </a:lnTo>
                  <a:lnTo>
                    <a:pt x="766062" y="1050920"/>
                  </a:lnTo>
                  <a:lnTo>
                    <a:pt x="731953" y="1081246"/>
                  </a:lnTo>
                  <a:lnTo>
                    <a:pt x="696450" y="1110156"/>
                  </a:lnTo>
                  <a:lnTo>
                    <a:pt x="659586" y="1137593"/>
                  </a:lnTo>
                  <a:lnTo>
                    <a:pt x="621394" y="1163499"/>
                  </a:lnTo>
                  <a:lnTo>
                    <a:pt x="581908" y="1187817"/>
                  </a:lnTo>
                  <a:lnTo>
                    <a:pt x="541161" y="1210490"/>
                  </a:lnTo>
                  <a:lnTo>
                    <a:pt x="499185" y="1231461"/>
                  </a:lnTo>
                  <a:lnTo>
                    <a:pt x="456014" y="1250673"/>
                  </a:lnTo>
                  <a:lnTo>
                    <a:pt x="411680" y="1268067"/>
                  </a:lnTo>
                  <a:lnTo>
                    <a:pt x="366217" y="1283588"/>
                  </a:lnTo>
                  <a:lnTo>
                    <a:pt x="319658" y="1297177"/>
                  </a:lnTo>
                  <a:lnTo>
                    <a:pt x="267299" y="1309749"/>
                  </a:lnTo>
                  <a:lnTo>
                    <a:pt x="214432" y="1319642"/>
                  </a:lnTo>
                  <a:lnTo>
                    <a:pt x="161162" y="1326848"/>
                  </a:lnTo>
                  <a:lnTo>
                    <a:pt x="107597" y="1331355"/>
                  </a:lnTo>
                  <a:lnTo>
                    <a:pt x="53840" y="1333152"/>
                  </a:lnTo>
                  <a:lnTo>
                    <a:pt x="0" y="1332229"/>
                  </a:lnTo>
                  <a:lnTo>
                    <a:pt x="45846" y="273938"/>
                  </a:lnTo>
                  <a:lnTo>
                    <a:pt x="1069086" y="0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9" name="Google Shape;159;p5"/>
            <p:cNvSpPr/>
            <p:nvPr/>
          </p:nvSpPr>
          <p:spPr>
            <a:xfrm>
              <a:off x="1419362" y="2390140"/>
              <a:ext cx="1059815" cy="2117725"/>
            </a:xfrm>
            <a:custGeom>
              <a:rect b="b" l="l" r="r" t="t"/>
              <a:pathLst>
                <a:path extrusionOk="0" h="2117725" w="1059814">
                  <a:moveTo>
                    <a:pt x="1059296" y="0"/>
                  </a:moveTo>
                  <a:lnTo>
                    <a:pt x="1010935" y="1086"/>
                  </a:lnTo>
                  <a:lnTo>
                    <a:pt x="963114" y="4315"/>
                  </a:lnTo>
                  <a:lnTo>
                    <a:pt x="915882" y="9641"/>
                  </a:lnTo>
                  <a:lnTo>
                    <a:pt x="869285" y="17018"/>
                  </a:lnTo>
                  <a:lnTo>
                    <a:pt x="823372" y="26401"/>
                  </a:lnTo>
                  <a:lnTo>
                    <a:pt x="778191" y="37743"/>
                  </a:lnTo>
                  <a:lnTo>
                    <a:pt x="733789" y="50999"/>
                  </a:lnTo>
                  <a:lnTo>
                    <a:pt x="690215" y="66123"/>
                  </a:lnTo>
                  <a:lnTo>
                    <a:pt x="647515" y="83069"/>
                  </a:lnTo>
                  <a:lnTo>
                    <a:pt x="605738" y="101792"/>
                  </a:lnTo>
                  <a:lnTo>
                    <a:pt x="564932" y="122246"/>
                  </a:lnTo>
                  <a:lnTo>
                    <a:pt x="525144" y="144385"/>
                  </a:lnTo>
                  <a:lnTo>
                    <a:pt x="486422" y="168163"/>
                  </a:lnTo>
                  <a:lnTo>
                    <a:pt x="448814" y="193535"/>
                  </a:lnTo>
                  <a:lnTo>
                    <a:pt x="412368" y="220455"/>
                  </a:lnTo>
                  <a:lnTo>
                    <a:pt x="377132" y="248877"/>
                  </a:lnTo>
                  <a:lnTo>
                    <a:pt x="343152" y="278756"/>
                  </a:lnTo>
                  <a:lnTo>
                    <a:pt x="310478" y="310045"/>
                  </a:lnTo>
                  <a:lnTo>
                    <a:pt x="279157" y="342699"/>
                  </a:lnTo>
                  <a:lnTo>
                    <a:pt x="249236" y="376672"/>
                  </a:lnTo>
                  <a:lnTo>
                    <a:pt x="220764" y="411918"/>
                  </a:lnTo>
                  <a:lnTo>
                    <a:pt x="193788" y="448393"/>
                  </a:lnTo>
                  <a:lnTo>
                    <a:pt x="168356" y="486049"/>
                  </a:lnTo>
                  <a:lnTo>
                    <a:pt x="144516" y="524841"/>
                  </a:lnTo>
                  <a:lnTo>
                    <a:pt x="122316" y="564724"/>
                  </a:lnTo>
                  <a:lnTo>
                    <a:pt x="101803" y="605651"/>
                  </a:lnTo>
                  <a:lnTo>
                    <a:pt x="83025" y="647577"/>
                  </a:lnTo>
                  <a:lnTo>
                    <a:pt x="66030" y="690457"/>
                  </a:lnTo>
                  <a:lnTo>
                    <a:pt x="50866" y="734244"/>
                  </a:lnTo>
                  <a:lnTo>
                    <a:pt x="37581" y="778892"/>
                  </a:lnTo>
                  <a:lnTo>
                    <a:pt x="26222" y="824357"/>
                  </a:lnTo>
                  <a:lnTo>
                    <a:pt x="16837" y="870592"/>
                  </a:lnTo>
                  <a:lnTo>
                    <a:pt x="9474" y="917551"/>
                  </a:lnTo>
                  <a:lnTo>
                    <a:pt x="4181" y="965189"/>
                  </a:lnTo>
                  <a:lnTo>
                    <a:pt x="1005" y="1013460"/>
                  </a:lnTo>
                  <a:lnTo>
                    <a:pt x="0" y="1061947"/>
                  </a:lnTo>
                  <a:lnTo>
                    <a:pt x="1164" y="1109969"/>
                  </a:lnTo>
                  <a:lnTo>
                    <a:pt x="4456" y="1157475"/>
                  </a:lnTo>
                  <a:lnTo>
                    <a:pt x="9828" y="1204418"/>
                  </a:lnTo>
                  <a:lnTo>
                    <a:pt x="17237" y="1250749"/>
                  </a:lnTo>
                  <a:lnTo>
                    <a:pt x="26639" y="1296419"/>
                  </a:lnTo>
                  <a:lnTo>
                    <a:pt x="37988" y="1341379"/>
                  </a:lnTo>
                  <a:lnTo>
                    <a:pt x="51239" y="1385581"/>
                  </a:lnTo>
                  <a:lnTo>
                    <a:pt x="66349" y="1428976"/>
                  </a:lnTo>
                  <a:lnTo>
                    <a:pt x="83272" y="1471515"/>
                  </a:lnTo>
                  <a:lnTo>
                    <a:pt x="101964" y="1513149"/>
                  </a:lnTo>
                  <a:lnTo>
                    <a:pt x="122380" y="1553830"/>
                  </a:lnTo>
                  <a:lnTo>
                    <a:pt x="144475" y="1593510"/>
                  </a:lnTo>
                  <a:lnTo>
                    <a:pt x="168205" y="1632139"/>
                  </a:lnTo>
                  <a:lnTo>
                    <a:pt x="193525" y="1669668"/>
                  </a:lnTo>
                  <a:lnTo>
                    <a:pt x="220391" y="1706050"/>
                  </a:lnTo>
                  <a:lnTo>
                    <a:pt x="248757" y="1741234"/>
                  </a:lnTo>
                  <a:lnTo>
                    <a:pt x="278580" y="1775174"/>
                  </a:lnTo>
                  <a:lnTo>
                    <a:pt x="309814" y="1807819"/>
                  </a:lnTo>
                  <a:lnTo>
                    <a:pt x="342414" y="1839122"/>
                  </a:lnTo>
                  <a:lnTo>
                    <a:pt x="376337" y="1869032"/>
                  </a:lnTo>
                  <a:lnTo>
                    <a:pt x="411537" y="1897503"/>
                  </a:lnTo>
                  <a:lnTo>
                    <a:pt x="447969" y="1924485"/>
                  </a:lnTo>
                  <a:lnTo>
                    <a:pt x="485590" y="1949929"/>
                  </a:lnTo>
                  <a:lnTo>
                    <a:pt x="524354" y="1973787"/>
                  </a:lnTo>
                  <a:lnTo>
                    <a:pt x="564217" y="1996010"/>
                  </a:lnTo>
                  <a:lnTo>
                    <a:pt x="605134" y="2016549"/>
                  </a:lnTo>
                  <a:lnTo>
                    <a:pt x="647061" y="2035356"/>
                  </a:lnTo>
                  <a:lnTo>
                    <a:pt x="689952" y="2052381"/>
                  </a:lnTo>
                  <a:lnTo>
                    <a:pt x="733763" y="2067577"/>
                  </a:lnTo>
                  <a:lnTo>
                    <a:pt x="778449" y="2080894"/>
                  </a:lnTo>
                  <a:lnTo>
                    <a:pt x="823967" y="2092284"/>
                  </a:lnTo>
                  <a:lnTo>
                    <a:pt x="870270" y="2101698"/>
                  </a:lnTo>
                  <a:lnTo>
                    <a:pt x="917315" y="2109088"/>
                  </a:lnTo>
                  <a:lnTo>
                    <a:pt x="965056" y="2114404"/>
                  </a:lnTo>
                  <a:lnTo>
                    <a:pt x="1013449" y="2117598"/>
                  </a:lnTo>
                  <a:lnTo>
                    <a:pt x="1059296" y="1059307"/>
                  </a:lnTo>
                  <a:lnTo>
                    <a:pt x="1059296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0" name="Google Shape;160;p5"/>
            <p:cNvSpPr/>
            <p:nvPr/>
          </p:nvSpPr>
          <p:spPr>
            <a:xfrm>
              <a:off x="1419362" y="2390140"/>
              <a:ext cx="1059815" cy="2117725"/>
            </a:xfrm>
            <a:custGeom>
              <a:rect b="b" l="l" r="r" t="t"/>
              <a:pathLst>
                <a:path extrusionOk="0" h="2117725" w="1059814">
                  <a:moveTo>
                    <a:pt x="1013449" y="2117598"/>
                  </a:moveTo>
                  <a:lnTo>
                    <a:pt x="965056" y="2114404"/>
                  </a:lnTo>
                  <a:lnTo>
                    <a:pt x="917315" y="2109088"/>
                  </a:lnTo>
                  <a:lnTo>
                    <a:pt x="870270" y="2101698"/>
                  </a:lnTo>
                  <a:lnTo>
                    <a:pt x="823967" y="2092284"/>
                  </a:lnTo>
                  <a:lnTo>
                    <a:pt x="778449" y="2080894"/>
                  </a:lnTo>
                  <a:lnTo>
                    <a:pt x="733763" y="2067577"/>
                  </a:lnTo>
                  <a:lnTo>
                    <a:pt x="689952" y="2052381"/>
                  </a:lnTo>
                  <a:lnTo>
                    <a:pt x="647061" y="2035356"/>
                  </a:lnTo>
                  <a:lnTo>
                    <a:pt x="605134" y="2016549"/>
                  </a:lnTo>
                  <a:lnTo>
                    <a:pt x="564217" y="1996010"/>
                  </a:lnTo>
                  <a:lnTo>
                    <a:pt x="524354" y="1973787"/>
                  </a:lnTo>
                  <a:lnTo>
                    <a:pt x="485590" y="1949929"/>
                  </a:lnTo>
                  <a:lnTo>
                    <a:pt x="447969" y="1924485"/>
                  </a:lnTo>
                  <a:lnTo>
                    <a:pt x="411537" y="1897503"/>
                  </a:lnTo>
                  <a:lnTo>
                    <a:pt x="376337" y="1869032"/>
                  </a:lnTo>
                  <a:lnTo>
                    <a:pt x="342414" y="1839122"/>
                  </a:lnTo>
                  <a:lnTo>
                    <a:pt x="309814" y="1807819"/>
                  </a:lnTo>
                  <a:lnTo>
                    <a:pt x="278580" y="1775174"/>
                  </a:lnTo>
                  <a:lnTo>
                    <a:pt x="248757" y="1741234"/>
                  </a:lnTo>
                  <a:lnTo>
                    <a:pt x="220391" y="1706050"/>
                  </a:lnTo>
                  <a:lnTo>
                    <a:pt x="193525" y="1669668"/>
                  </a:lnTo>
                  <a:lnTo>
                    <a:pt x="168205" y="1632139"/>
                  </a:lnTo>
                  <a:lnTo>
                    <a:pt x="144475" y="1593510"/>
                  </a:lnTo>
                  <a:lnTo>
                    <a:pt x="122380" y="1553830"/>
                  </a:lnTo>
                  <a:lnTo>
                    <a:pt x="101964" y="1513149"/>
                  </a:lnTo>
                  <a:lnTo>
                    <a:pt x="83272" y="1471515"/>
                  </a:lnTo>
                  <a:lnTo>
                    <a:pt x="66349" y="1428976"/>
                  </a:lnTo>
                  <a:lnTo>
                    <a:pt x="51239" y="1385581"/>
                  </a:lnTo>
                  <a:lnTo>
                    <a:pt x="37988" y="1341379"/>
                  </a:lnTo>
                  <a:lnTo>
                    <a:pt x="26639" y="1296419"/>
                  </a:lnTo>
                  <a:lnTo>
                    <a:pt x="17237" y="1250749"/>
                  </a:lnTo>
                  <a:lnTo>
                    <a:pt x="9828" y="1204418"/>
                  </a:lnTo>
                  <a:lnTo>
                    <a:pt x="4456" y="1157475"/>
                  </a:lnTo>
                  <a:lnTo>
                    <a:pt x="1164" y="1109969"/>
                  </a:lnTo>
                  <a:lnTo>
                    <a:pt x="0" y="1061947"/>
                  </a:lnTo>
                  <a:lnTo>
                    <a:pt x="1005" y="1013460"/>
                  </a:lnTo>
                  <a:lnTo>
                    <a:pt x="4181" y="965189"/>
                  </a:lnTo>
                  <a:lnTo>
                    <a:pt x="9474" y="917551"/>
                  </a:lnTo>
                  <a:lnTo>
                    <a:pt x="16837" y="870592"/>
                  </a:lnTo>
                  <a:lnTo>
                    <a:pt x="26222" y="824357"/>
                  </a:lnTo>
                  <a:lnTo>
                    <a:pt x="37581" y="778892"/>
                  </a:lnTo>
                  <a:lnTo>
                    <a:pt x="50866" y="734244"/>
                  </a:lnTo>
                  <a:lnTo>
                    <a:pt x="66030" y="690457"/>
                  </a:lnTo>
                  <a:lnTo>
                    <a:pt x="83025" y="647577"/>
                  </a:lnTo>
                  <a:lnTo>
                    <a:pt x="101803" y="605651"/>
                  </a:lnTo>
                  <a:lnTo>
                    <a:pt x="122316" y="564724"/>
                  </a:lnTo>
                  <a:lnTo>
                    <a:pt x="144516" y="524841"/>
                  </a:lnTo>
                  <a:lnTo>
                    <a:pt x="168356" y="486049"/>
                  </a:lnTo>
                  <a:lnTo>
                    <a:pt x="193788" y="448393"/>
                  </a:lnTo>
                  <a:lnTo>
                    <a:pt x="220764" y="411918"/>
                  </a:lnTo>
                  <a:lnTo>
                    <a:pt x="249236" y="376672"/>
                  </a:lnTo>
                  <a:lnTo>
                    <a:pt x="279157" y="342699"/>
                  </a:lnTo>
                  <a:lnTo>
                    <a:pt x="310478" y="310045"/>
                  </a:lnTo>
                  <a:lnTo>
                    <a:pt x="343152" y="278756"/>
                  </a:lnTo>
                  <a:lnTo>
                    <a:pt x="377132" y="248877"/>
                  </a:lnTo>
                  <a:lnTo>
                    <a:pt x="412368" y="220455"/>
                  </a:lnTo>
                  <a:lnTo>
                    <a:pt x="448814" y="193535"/>
                  </a:lnTo>
                  <a:lnTo>
                    <a:pt x="486422" y="168163"/>
                  </a:lnTo>
                  <a:lnTo>
                    <a:pt x="525144" y="144385"/>
                  </a:lnTo>
                  <a:lnTo>
                    <a:pt x="564932" y="122246"/>
                  </a:lnTo>
                  <a:lnTo>
                    <a:pt x="605738" y="101792"/>
                  </a:lnTo>
                  <a:lnTo>
                    <a:pt x="647515" y="83069"/>
                  </a:lnTo>
                  <a:lnTo>
                    <a:pt x="690215" y="66123"/>
                  </a:lnTo>
                  <a:lnTo>
                    <a:pt x="733789" y="50999"/>
                  </a:lnTo>
                  <a:lnTo>
                    <a:pt x="778191" y="37743"/>
                  </a:lnTo>
                  <a:lnTo>
                    <a:pt x="823372" y="26401"/>
                  </a:lnTo>
                  <a:lnTo>
                    <a:pt x="869285" y="17018"/>
                  </a:lnTo>
                  <a:lnTo>
                    <a:pt x="915882" y="9641"/>
                  </a:lnTo>
                  <a:lnTo>
                    <a:pt x="963114" y="4315"/>
                  </a:lnTo>
                  <a:lnTo>
                    <a:pt x="1010935" y="1086"/>
                  </a:lnTo>
                  <a:lnTo>
                    <a:pt x="1059296" y="0"/>
                  </a:lnTo>
                  <a:lnTo>
                    <a:pt x="1059296" y="1059307"/>
                  </a:lnTo>
                  <a:lnTo>
                    <a:pt x="1013449" y="2117598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61" name="Google Shape;161;p5"/>
          <p:cNvSpPr txBox="1"/>
          <p:nvPr/>
        </p:nvSpPr>
        <p:spPr>
          <a:xfrm>
            <a:off x="2871342" y="3768344"/>
            <a:ext cx="485775" cy="162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15 817,53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5"/>
          <p:cNvSpPr txBox="1"/>
          <p:nvPr/>
        </p:nvSpPr>
        <p:spPr>
          <a:xfrm>
            <a:off x="1470786" y="2510790"/>
            <a:ext cx="1875789" cy="9347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0128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4 266,19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t/>
            </a:r>
            <a:endParaRPr sz="75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508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6 776,00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26 130,36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5"/>
          <p:cNvSpPr txBox="1"/>
          <p:nvPr/>
        </p:nvSpPr>
        <p:spPr>
          <a:xfrm>
            <a:off x="1545082" y="1821256"/>
            <a:ext cx="1869439" cy="2400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ЦА по возрастам (тысяч)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4" name="Google Shape;164;p5"/>
          <p:cNvGrpSpPr/>
          <p:nvPr/>
        </p:nvGrpSpPr>
        <p:grpSpPr>
          <a:xfrm>
            <a:off x="1640586" y="4895850"/>
            <a:ext cx="62865" cy="62865"/>
            <a:chOff x="1640586" y="4895850"/>
            <a:chExt cx="62865" cy="62865"/>
          </a:xfrm>
        </p:grpSpPr>
        <p:sp>
          <p:nvSpPr>
            <p:cNvPr id="165" name="Google Shape;165;p5"/>
            <p:cNvSpPr/>
            <p:nvPr/>
          </p:nvSpPr>
          <p:spPr>
            <a:xfrm>
              <a:off x="1640586" y="4895850"/>
              <a:ext cx="62865" cy="62865"/>
            </a:xfrm>
            <a:custGeom>
              <a:rect b="b" l="l" r="r" t="t"/>
              <a:pathLst>
                <a:path extrusionOk="0" h="62864" w="62864">
                  <a:moveTo>
                    <a:pt x="62483" y="0"/>
                  </a:moveTo>
                  <a:lnTo>
                    <a:pt x="0" y="0"/>
                  </a:lnTo>
                  <a:lnTo>
                    <a:pt x="0" y="62483"/>
                  </a:lnTo>
                  <a:lnTo>
                    <a:pt x="62483" y="62483"/>
                  </a:lnTo>
                  <a:lnTo>
                    <a:pt x="62483" y="0"/>
                  </a:lnTo>
                  <a:close/>
                </a:path>
              </a:pathLst>
            </a:custGeom>
            <a:solidFill>
              <a:srgbClr val="4471C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6" name="Google Shape;166;p5"/>
            <p:cNvSpPr/>
            <p:nvPr/>
          </p:nvSpPr>
          <p:spPr>
            <a:xfrm>
              <a:off x="1640586" y="4895850"/>
              <a:ext cx="62865" cy="62865"/>
            </a:xfrm>
            <a:custGeom>
              <a:rect b="b" l="l" r="r" t="t"/>
              <a:pathLst>
                <a:path extrusionOk="0" h="62864" w="62864">
                  <a:moveTo>
                    <a:pt x="0" y="62483"/>
                  </a:moveTo>
                  <a:lnTo>
                    <a:pt x="62483" y="62483"/>
                  </a:lnTo>
                  <a:lnTo>
                    <a:pt x="62483" y="0"/>
                  </a:lnTo>
                  <a:lnTo>
                    <a:pt x="0" y="0"/>
                  </a:lnTo>
                  <a:lnTo>
                    <a:pt x="0" y="62483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67" name="Google Shape;167;p5"/>
          <p:cNvSpPr txBox="1"/>
          <p:nvPr/>
        </p:nvSpPr>
        <p:spPr>
          <a:xfrm>
            <a:off x="1717929" y="4832984"/>
            <a:ext cx="292100" cy="162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18-21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8" name="Google Shape;168;p5"/>
          <p:cNvGrpSpPr/>
          <p:nvPr/>
        </p:nvGrpSpPr>
        <p:grpSpPr>
          <a:xfrm>
            <a:off x="2096261" y="4895850"/>
            <a:ext cx="62865" cy="62865"/>
            <a:chOff x="2096261" y="4895850"/>
            <a:chExt cx="62865" cy="62865"/>
          </a:xfrm>
        </p:grpSpPr>
        <p:sp>
          <p:nvSpPr>
            <p:cNvPr id="169" name="Google Shape;169;p5"/>
            <p:cNvSpPr/>
            <p:nvPr/>
          </p:nvSpPr>
          <p:spPr>
            <a:xfrm>
              <a:off x="2096261" y="4895850"/>
              <a:ext cx="62865" cy="62865"/>
            </a:xfrm>
            <a:custGeom>
              <a:rect b="b" l="l" r="r" t="t"/>
              <a:pathLst>
                <a:path extrusionOk="0" h="62864" w="62864">
                  <a:moveTo>
                    <a:pt x="62483" y="0"/>
                  </a:moveTo>
                  <a:lnTo>
                    <a:pt x="0" y="0"/>
                  </a:lnTo>
                  <a:lnTo>
                    <a:pt x="0" y="62483"/>
                  </a:lnTo>
                  <a:lnTo>
                    <a:pt x="62483" y="62483"/>
                  </a:lnTo>
                  <a:lnTo>
                    <a:pt x="62483" y="0"/>
                  </a:lnTo>
                  <a:close/>
                </a:path>
              </a:pathLst>
            </a:custGeom>
            <a:solidFill>
              <a:srgbClr val="EC7C3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0" name="Google Shape;170;p5"/>
            <p:cNvSpPr/>
            <p:nvPr/>
          </p:nvSpPr>
          <p:spPr>
            <a:xfrm>
              <a:off x="2096261" y="4895850"/>
              <a:ext cx="62865" cy="62865"/>
            </a:xfrm>
            <a:custGeom>
              <a:rect b="b" l="l" r="r" t="t"/>
              <a:pathLst>
                <a:path extrusionOk="0" h="62864" w="62864">
                  <a:moveTo>
                    <a:pt x="0" y="62483"/>
                  </a:moveTo>
                  <a:lnTo>
                    <a:pt x="62483" y="62483"/>
                  </a:lnTo>
                  <a:lnTo>
                    <a:pt x="62483" y="0"/>
                  </a:lnTo>
                  <a:lnTo>
                    <a:pt x="0" y="0"/>
                  </a:lnTo>
                  <a:lnTo>
                    <a:pt x="0" y="62483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71" name="Google Shape;171;p5"/>
          <p:cNvSpPr txBox="1"/>
          <p:nvPr/>
        </p:nvSpPr>
        <p:spPr>
          <a:xfrm>
            <a:off x="2172970" y="4832984"/>
            <a:ext cx="292100" cy="162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22-26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2" name="Google Shape;172;p5"/>
          <p:cNvGrpSpPr/>
          <p:nvPr/>
        </p:nvGrpSpPr>
        <p:grpSpPr>
          <a:xfrm>
            <a:off x="2550414" y="4895850"/>
            <a:ext cx="64135" cy="62865"/>
            <a:chOff x="2550414" y="4895850"/>
            <a:chExt cx="64135" cy="62865"/>
          </a:xfrm>
        </p:grpSpPr>
        <p:sp>
          <p:nvSpPr>
            <p:cNvPr id="173" name="Google Shape;173;p5"/>
            <p:cNvSpPr/>
            <p:nvPr/>
          </p:nvSpPr>
          <p:spPr>
            <a:xfrm>
              <a:off x="2550414" y="4895850"/>
              <a:ext cx="64135" cy="62865"/>
            </a:xfrm>
            <a:custGeom>
              <a:rect b="b" l="l" r="r" t="t"/>
              <a:pathLst>
                <a:path extrusionOk="0" h="62864" w="64135">
                  <a:moveTo>
                    <a:pt x="64007" y="0"/>
                  </a:moveTo>
                  <a:lnTo>
                    <a:pt x="0" y="0"/>
                  </a:lnTo>
                  <a:lnTo>
                    <a:pt x="0" y="62483"/>
                  </a:lnTo>
                  <a:lnTo>
                    <a:pt x="64007" y="62483"/>
                  </a:lnTo>
                  <a:lnTo>
                    <a:pt x="64007" y="0"/>
                  </a:lnTo>
                  <a:close/>
                </a:path>
              </a:pathLst>
            </a:custGeom>
            <a:solidFill>
              <a:srgbClr val="A4A4A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4" name="Google Shape;174;p5"/>
            <p:cNvSpPr/>
            <p:nvPr/>
          </p:nvSpPr>
          <p:spPr>
            <a:xfrm>
              <a:off x="2550414" y="4895850"/>
              <a:ext cx="64135" cy="62865"/>
            </a:xfrm>
            <a:custGeom>
              <a:rect b="b" l="l" r="r" t="t"/>
              <a:pathLst>
                <a:path extrusionOk="0" h="62864" w="64135">
                  <a:moveTo>
                    <a:pt x="0" y="62483"/>
                  </a:moveTo>
                  <a:lnTo>
                    <a:pt x="64007" y="62483"/>
                  </a:lnTo>
                  <a:lnTo>
                    <a:pt x="64007" y="0"/>
                  </a:lnTo>
                  <a:lnTo>
                    <a:pt x="0" y="0"/>
                  </a:lnTo>
                  <a:lnTo>
                    <a:pt x="0" y="62483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75" name="Google Shape;175;p5"/>
          <p:cNvSpPr txBox="1"/>
          <p:nvPr/>
        </p:nvSpPr>
        <p:spPr>
          <a:xfrm>
            <a:off x="2628138" y="4832984"/>
            <a:ext cx="292100" cy="162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27-34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6" name="Google Shape;176;p5"/>
          <p:cNvGrpSpPr/>
          <p:nvPr/>
        </p:nvGrpSpPr>
        <p:grpSpPr>
          <a:xfrm>
            <a:off x="3006089" y="4895850"/>
            <a:ext cx="62865" cy="62865"/>
            <a:chOff x="3006089" y="4895850"/>
            <a:chExt cx="62865" cy="62865"/>
          </a:xfrm>
        </p:grpSpPr>
        <p:sp>
          <p:nvSpPr>
            <p:cNvPr id="177" name="Google Shape;177;p5"/>
            <p:cNvSpPr/>
            <p:nvPr/>
          </p:nvSpPr>
          <p:spPr>
            <a:xfrm>
              <a:off x="3006089" y="4895850"/>
              <a:ext cx="62865" cy="62865"/>
            </a:xfrm>
            <a:custGeom>
              <a:rect b="b" l="l" r="r" t="t"/>
              <a:pathLst>
                <a:path extrusionOk="0" h="62864" w="62864">
                  <a:moveTo>
                    <a:pt x="62483" y="0"/>
                  </a:moveTo>
                  <a:lnTo>
                    <a:pt x="0" y="0"/>
                  </a:lnTo>
                  <a:lnTo>
                    <a:pt x="0" y="62483"/>
                  </a:lnTo>
                  <a:lnTo>
                    <a:pt x="62483" y="62483"/>
                  </a:lnTo>
                  <a:lnTo>
                    <a:pt x="62483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8" name="Google Shape;178;p5"/>
            <p:cNvSpPr/>
            <p:nvPr/>
          </p:nvSpPr>
          <p:spPr>
            <a:xfrm>
              <a:off x="3006089" y="4895850"/>
              <a:ext cx="62865" cy="62865"/>
            </a:xfrm>
            <a:custGeom>
              <a:rect b="b" l="l" r="r" t="t"/>
              <a:pathLst>
                <a:path extrusionOk="0" h="62864" w="62864">
                  <a:moveTo>
                    <a:pt x="0" y="62483"/>
                  </a:moveTo>
                  <a:lnTo>
                    <a:pt x="62483" y="62483"/>
                  </a:lnTo>
                  <a:lnTo>
                    <a:pt x="62483" y="0"/>
                  </a:lnTo>
                  <a:lnTo>
                    <a:pt x="0" y="0"/>
                  </a:lnTo>
                  <a:lnTo>
                    <a:pt x="0" y="62483"/>
                  </a:lnTo>
                  <a:close/>
                </a:path>
              </a:pathLst>
            </a:custGeom>
            <a:noFill/>
            <a:ln cap="flat" cmpd="sng" w="19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79" name="Google Shape;179;p5"/>
          <p:cNvSpPr txBox="1"/>
          <p:nvPr/>
        </p:nvSpPr>
        <p:spPr>
          <a:xfrm>
            <a:off x="3082798" y="4832984"/>
            <a:ext cx="292100" cy="162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585858"/>
                </a:solidFill>
                <a:latin typeface="Calibri"/>
                <a:ea typeface="Calibri"/>
                <a:cs typeface="Calibri"/>
                <a:sym typeface="Calibri"/>
              </a:rPr>
              <a:t>35-45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80" name="Google Shape;180;p5"/>
          <p:cNvGraphicFramePr/>
          <p:nvPr/>
        </p:nvGraphicFramePr>
        <p:xfrm>
          <a:off x="3887470" y="174129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{85D4CD07-CEA3-43F1-9710-9ABED791FAD9}</a:tableStyleId>
              </a:tblPr>
              <a:tblGrid>
                <a:gridCol w="709925"/>
                <a:gridCol w="620400"/>
                <a:gridCol w="1699250"/>
                <a:gridCol w="2450475"/>
                <a:gridCol w="2450475"/>
              </a:tblGrid>
              <a:tr h="415175">
                <a:tc gridSpan="5">
                  <a:txBody>
                    <a:bodyPr/>
                    <a:lstStyle/>
                    <a:p>
                      <a:pPr indent="0" lvl="0" marL="63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 группа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0" marR="0" marL="0">
                    <a:lnL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 hMerge="1"/>
                <a:tc hMerge="1"/>
                <a:tc hMerge="1"/>
                <a:tc hMerge="1"/>
              </a:tr>
              <a:tr h="293750">
                <a:tc>
                  <a:txBody>
                    <a:bodyPr/>
                    <a:lstStyle/>
                    <a:p>
                      <a:pPr indent="0" lvl="0" marL="952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Возраст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200" marB="0" marR="0" marL="0">
                    <a:lnL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268605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Пол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200" marB="0" marR="0" marL="0">
                    <a:lnL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016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Доход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200" marB="0" marR="0" marL="0">
                    <a:lnL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016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Ключевые слова интересов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200" marB="0" marR="0" marL="0">
                    <a:lnL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016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УТП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200" marB="0" marR="0" marL="0">
                    <a:lnL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</a:tr>
              <a:tr h="723000">
                <a:tc rowSpan="4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5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20014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18-21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254000" rtl="0" algn="r">
                        <a:lnSpc>
                          <a:spcPct val="100000"/>
                        </a:lnSpc>
                        <a:spcBef>
                          <a:spcPts val="894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676275" rtl="0" algn="r">
                        <a:lnSpc>
                          <a:spcPct val="100000"/>
                        </a:lnSpc>
                        <a:spcBef>
                          <a:spcPts val="894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20-50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5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Красота, эстетика, спортзал, здоровое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10160" marR="4762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питание, правильное питание, фитнес и  ЗОЖ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0160" marR="1949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Скидка студентам, программой  лояльности, бесплатные программы,  первая бесплатная услуга от тренера,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10160" marR="0" rtl="0" algn="l">
                        <a:lnSpc>
                          <a:spcPct val="116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соревнования с друзьями на результат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</a:tr>
              <a:tr h="7231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254000" rtl="0" algn="r">
                        <a:lnSpc>
                          <a:spcPct val="100000"/>
                        </a:lnSpc>
                        <a:spcBef>
                          <a:spcPts val="894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894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нет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5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Красота, эстетика, спортзал, здоровое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10160" marR="4762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питание, правильное питание, фитнес и  ЗОЖ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25" marB="0" marR="0" marL="0">
                    <a:lnL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0160" marR="1949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Скидка студентам, программой  лояльности, бесплатные программы,  первая бесплатная услуга от тренера,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10160" marR="0" rtl="0" algn="l">
                        <a:lnSpc>
                          <a:spcPct val="116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соревнования с друзьями на результат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</a:tr>
              <a:tr h="82030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25400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ж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676275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20-50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Красота, эстетика, спортзал, здоровое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10160" marR="4762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питание, правильное питание, фитнес и  ЗОЖ, диеты, уход за собой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21590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Скидка студентам, программой  лояльности, бесплатные программы,  первая бесплатная услуга от тренера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</a:tr>
              <a:tr h="82030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254000" rtl="0" algn="r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ж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нет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Красота, эстетика, спортзал, здоровое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10160" marR="4762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питание, правильное питание, фитнес и  ЗОЖ, диеты, уход за собой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21590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Скидка студентам, программой  лояльности, бесплатные программы,  первая бесплатная услуга от тренера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FAC4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 txBox="1"/>
          <p:nvPr>
            <p:ph type="title"/>
          </p:nvPr>
        </p:nvSpPr>
        <p:spPr>
          <a:xfrm>
            <a:off x="1069339" y="489026"/>
            <a:ext cx="3949065" cy="697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/>
              <a:t>КОНКУРЕНТЫ</a:t>
            </a:r>
            <a:endParaRPr sz="4400"/>
          </a:p>
        </p:txBody>
      </p:sp>
      <p:sp>
        <p:nvSpPr>
          <p:cNvPr id="186" name="Google Shape;186;p6"/>
          <p:cNvSpPr/>
          <p:nvPr/>
        </p:nvSpPr>
        <p:spPr>
          <a:xfrm>
            <a:off x="803148" y="1284732"/>
            <a:ext cx="11020425" cy="0"/>
          </a:xfrm>
          <a:custGeom>
            <a:rect b="b" l="l" r="r" t="t"/>
            <a:pathLst>
              <a:path extrusionOk="0" h="120000" w="11020425">
                <a:moveTo>
                  <a:pt x="0" y="0"/>
                </a:moveTo>
                <a:lnTo>
                  <a:pt x="11020425" y="0"/>
                </a:lnTo>
              </a:path>
            </a:pathLst>
          </a:custGeom>
          <a:noFill/>
          <a:ln cap="flat" cmpd="sng" w="12175">
            <a:solidFill>
              <a:srgbClr val="585858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aphicFrame>
        <p:nvGraphicFramePr>
          <p:cNvPr id="187" name="Google Shape;187;p6"/>
          <p:cNvGraphicFramePr/>
          <p:nvPr/>
        </p:nvGraphicFramePr>
        <p:xfrm>
          <a:off x="1401825" y="143941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{85D4CD07-CEA3-43F1-9710-9ABED791FAD9}</a:tableStyleId>
              </a:tblPr>
              <a:tblGrid>
                <a:gridCol w="1684650"/>
                <a:gridCol w="2301250"/>
                <a:gridCol w="1138550"/>
                <a:gridCol w="1138550"/>
                <a:gridCol w="1138550"/>
                <a:gridCol w="1138550"/>
                <a:gridCol w="1138550"/>
              </a:tblGrid>
              <a:tr h="1227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5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525" marR="0" rtl="0" algn="l">
                        <a:lnSpc>
                          <a:spcPct val="1182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Цена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5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46228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Дневник  питания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5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22860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Дневник  тренировок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l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Объем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10160" marR="0" rtl="0" algn="l">
                        <a:lnSpc>
                          <a:spcPct val="1182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шаблонов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5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l">
                        <a:lnSpc>
                          <a:spcPct val="1182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Статистика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795" marR="0" rtl="0" algn="l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Работа со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10795" marR="0" rtl="0" algn="l">
                        <a:lnSpc>
                          <a:spcPct val="1182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специалистом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</a:tr>
              <a:tr h="456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5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525" marR="0" rtl="0" algn="l">
                        <a:lnSpc>
                          <a:spcPct val="1182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FatSercet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5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1905" rtl="0" algn="r">
                        <a:lnSpc>
                          <a:spcPct val="1182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0 - 1 000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5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l">
                        <a:lnSpc>
                          <a:spcPct val="1182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5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l">
                        <a:lnSpc>
                          <a:spcPct val="1182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5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1905" rtl="0" algn="r">
                        <a:lnSpc>
                          <a:spcPct val="1182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100 000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5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l">
                        <a:lnSpc>
                          <a:spcPct val="1182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5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795" marR="0" rtl="0" algn="l">
                        <a:lnSpc>
                          <a:spcPct val="1182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</a:tr>
              <a:tr h="456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525" marR="0" rtl="0" algn="l">
                        <a:lnSpc>
                          <a:spcPct val="1182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AAPTIV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1270" rtl="0" algn="r">
                        <a:lnSpc>
                          <a:spcPct val="1182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0 - 2 000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l">
                        <a:lnSpc>
                          <a:spcPct val="1182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l">
                        <a:lnSpc>
                          <a:spcPct val="1182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1905" rtl="0" algn="r">
                        <a:lnSpc>
                          <a:spcPct val="1182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500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l">
                        <a:lnSpc>
                          <a:spcPct val="1182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795" marR="0" rtl="0" algn="l">
                        <a:lnSpc>
                          <a:spcPct val="1182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</a:tr>
              <a:tr h="456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525" marR="0" rtl="0" algn="l">
                        <a:lnSpc>
                          <a:spcPct val="1182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YAZIO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1270" rtl="0" algn="r">
                        <a:lnSpc>
                          <a:spcPct val="1182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l">
                        <a:lnSpc>
                          <a:spcPct val="1182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l">
                        <a:lnSpc>
                          <a:spcPct val="1182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1270" rtl="0" algn="r">
                        <a:lnSpc>
                          <a:spcPct val="1182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50 000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l">
                        <a:lnSpc>
                          <a:spcPct val="1182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795" marR="0" rtl="0" algn="l">
                        <a:lnSpc>
                          <a:spcPct val="1182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</a:tr>
              <a:tr h="456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525" marR="0" rtl="0" algn="l">
                        <a:lnSpc>
                          <a:spcPct val="117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GYMUP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1270" rtl="0" algn="r">
                        <a:lnSpc>
                          <a:spcPct val="117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l">
                        <a:lnSpc>
                          <a:spcPct val="117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l">
                        <a:lnSpc>
                          <a:spcPct val="117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1905" rtl="0" algn="r">
                        <a:lnSpc>
                          <a:spcPct val="117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500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l">
                        <a:lnSpc>
                          <a:spcPct val="117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795" marR="0" rtl="0" algn="l">
                        <a:lnSpc>
                          <a:spcPct val="117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</a:tr>
              <a:tr h="456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525" marR="0" rtl="0" algn="l">
                        <a:lnSpc>
                          <a:spcPct val="117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WORLD CLASS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1270" rtl="0" algn="r">
                        <a:lnSpc>
                          <a:spcPct val="117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1 000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l">
                        <a:lnSpc>
                          <a:spcPct val="117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l">
                        <a:lnSpc>
                          <a:spcPct val="117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1270" rtl="0" algn="r">
                        <a:lnSpc>
                          <a:spcPct val="117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10 000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l">
                        <a:lnSpc>
                          <a:spcPct val="117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795" marR="0" rtl="0" algn="l">
                        <a:lnSpc>
                          <a:spcPct val="117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0E9"/>
                    </a:solidFill>
                  </a:tcPr>
                </a:tc>
              </a:tr>
              <a:tr h="456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525" marR="0" rtl="0" algn="l">
                        <a:lnSpc>
                          <a:spcPct val="117857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IMPULSE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7C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1270" rtl="0" algn="r">
                        <a:lnSpc>
                          <a:spcPct val="117857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0 - 1 500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7C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l">
                        <a:lnSpc>
                          <a:spcPct val="117857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7C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l">
                        <a:lnSpc>
                          <a:spcPct val="117857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7C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1905" rtl="0" algn="r">
                        <a:lnSpc>
                          <a:spcPct val="117857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50 000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7C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l">
                        <a:lnSpc>
                          <a:spcPct val="117857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7C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795" marR="0" rtl="0" algn="l">
                        <a:lnSpc>
                          <a:spcPct val="117857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7C7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"/>
          <p:cNvSpPr txBox="1"/>
          <p:nvPr>
            <p:ph type="title"/>
          </p:nvPr>
        </p:nvSpPr>
        <p:spPr>
          <a:xfrm>
            <a:off x="1069339" y="489026"/>
            <a:ext cx="5007610" cy="697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/>
              <a:t>БИЗНЕС-МОДЕЛЬ</a:t>
            </a:r>
            <a:endParaRPr sz="4400"/>
          </a:p>
        </p:txBody>
      </p:sp>
      <p:sp>
        <p:nvSpPr>
          <p:cNvPr id="193" name="Google Shape;193;p7"/>
          <p:cNvSpPr txBox="1"/>
          <p:nvPr/>
        </p:nvSpPr>
        <p:spPr>
          <a:xfrm>
            <a:off x="1069339" y="2117801"/>
            <a:ext cx="3849370" cy="37712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41404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Продвижение: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t/>
            </a:r>
            <a:endParaRPr sz="215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515619" lvl="0" marL="52768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400"/>
              <a:buFont typeface="Helvetica Neue"/>
              <a:buAutoNum type="arabicPeriod"/>
            </a:pPr>
            <a:r>
              <a:rPr lang="en-US" sz="2400">
                <a:solidFill>
                  <a:srgbClr val="41404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Таргетинговая реклама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>
                <a:srgbClr val="414042"/>
              </a:buClr>
              <a:buSzPts val="2150"/>
              <a:buFont typeface="Helvetica Neue"/>
              <a:buNone/>
            </a:pPr>
            <a:r>
              <a:t/>
            </a:r>
            <a:endParaRPr sz="215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515619" lvl="0" marL="52768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400"/>
              <a:buFont typeface="Helvetica Neue"/>
              <a:buAutoNum type="arabicPeriod"/>
            </a:pPr>
            <a:r>
              <a:rPr lang="en-US" sz="2400">
                <a:solidFill>
                  <a:srgbClr val="41404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Посевы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414042"/>
              </a:buClr>
              <a:buSzPts val="2150"/>
              <a:buFont typeface="Helvetica Neue"/>
              <a:buNone/>
            </a:pPr>
            <a:r>
              <a:t/>
            </a:r>
            <a:endParaRPr sz="215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515619" lvl="0" marL="52768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400"/>
              <a:buFont typeface="Helvetica Neue"/>
              <a:buAutoNum type="arabicPeriod"/>
            </a:pPr>
            <a:r>
              <a:rPr lang="en-US" sz="2400">
                <a:solidFill>
                  <a:srgbClr val="41404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РК яндекс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150"/>
              <a:buFont typeface="Helvetica Neue"/>
              <a:buNone/>
            </a:pPr>
            <a:r>
              <a:t/>
            </a:r>
            <a:endParaRPr sz="215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515619" lvl="0" marL="527685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414042"/>
              </a:buClr>
              <a:buSzPts val="2400"/>
              <a:buFont typeface="Helvetica Neue"/>
              <a:buAutoNum type="arabicPeriod"/>
            </a:pPr>
            <a:r>
              <a:rPr lang="en-US" sz="2400">
                <a:solidFill>
                  <a:srgbClr val="41404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РК google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>
                <a:srgbClr val="414042"/>
              </a:buClr>
              <a:buSzPts val="2150"/>
              <a:buFont typeface="Helvetica Neue"/>
              <a:buNone/>
            </a:pPr>
            <a:r>
              <a:t/>
            </a:r>
            <a:endParaRPr sz="215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515619" lvl="0" marL="52768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400"/>
              <a:buFont typeface="Helvetica Neue"/>
              <a:buAutoNum type="arabicPeriod"/>
            </a:pPr>
            <a:r>
              <a:rPr lang="en-US" sz="2400">
                <a:solidFill>
                  <a:srgbClr val="41404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Блогеры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94" name="Google Shape;194;p7"/>
          <p:cNvGrpSpPr/>
          <p:nvPr/>
        </p:nvGrpSpPr>
        <p:grpSpPr>
          <a:xfrm>
            <a:off x="803148" y="1284732"/>
            <a:ext cx="11020425" cy="5352288"/>
            <a:chOff x="803148" y="1284732"/>
            <a:chExt cx="11020425" cy="5352288"/>
          </a:xfrm>
        </p:grpSpPr>
        <p:sp>
          <p:nvSpPr>
            <p:cNvPr id="195" name="Google Shape;195;p7"/>
            <p:cNvSpPr/>
            <p:nvPr/>
          </p:nvSpPr>
          <p:spPr>
            <a:xfrm>
              <a:off x="803148" y="1284732"/>
              <a:ext cx="11020425" cy="0"/>
            </a:xfrm>
            <a:custGeom>
              <a:rect b="b" l="l" r="r" t="t"/>
              <a:pathLst>
                <a:path extrusionOk="0" h="120000" w="11020425">
                  <a:moveTo>
                    <a:pt x="0" y="0"/>
                  </a:moveTo>
                  <a:lnTo>
                    <a:pt x="11020425" y="0"/>
                  </a:lnTo>
                </a:path>
              </a:pathLst>
            </a:custGeom>
            <a:noFill/>
            <a:ln cap="flat" cmpd="sng" w="12175">
              <a:solidFill>
                <a:srgbClr val="58585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96" name="Google Shape;196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926836" y="1828800"/>
              <a:ext cx="5378196" cy="480822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44367" y="0"/>
            <a:ext cx="6303263" cy="6775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"/>
          <p:cNvSpPr txBox="1"/>
          <p:nvPr>
            <p:ph type="title"/>
          </p:nvPr>
        </p:nvSpPr>
        <p:spPr>
          <a:xfrm>
            <a:off x="825195" y="1592071"/>
            <a:ext cx="4781550" cy="574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Спасибо за внимание!</a:t>
            </a:r>
            <a:endParaRPr sz="3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10"/>
          <p:cNvSpPr txBox="1"/>
          <p:nvPr/>
        </p:nvSpPr>
        <p:spPr>
          <a:xfrm>
            <a:off x="11093957" y="6427114"/>
            <a:ext cx="180975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2023-12-29T18:50:26Z</dcterms:created>
  <dc:creator>Руковичникова Анастасия Романовна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2023-12-03T00:00:00Z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2023-12-29T00:00:00Z</vt:filetime>
  </property>
</Properties>
</file>