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hWDdpw4EptmGpZgVkA2twg8kKC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3270DCD-A157-4A85-9A1B-9A1A80C6491D}">
  <a:tblStyle styleId="{03270DCD-A157-4A85-9A1B-9A1A80C6491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562" autoAdjust="0"/>
  </p:normalViewPr>
  <p:slideViewPr>
    <p:cSldViewPr snapToGrid="0">
      <p:cViewPr varScale="1">
        <p:scale>
          <a:sx n="88" d="100"/>
          <a:sy n="88" d="100"/>
        </p:scale>
        <p:origin x="143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algn="just">
              <a:lnSpc>
                <a:spcPct val="107000"/>
              </a:lnSpc>
              <a:spcAft>
                <a:spcPts val="800"/>
              </a:spcAft>
              <a:buNone/>
            </a:pPr>
            <a:endParaRPr dirty="0"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При </a:t>
            </a:r>
            <a:r>
              <a:rPr lang="ru-RU" dirty="0" err="1"/>
              <a:t>инвест</a:t>
            </a:r>
            <a:r>
              <a:rPr lang="ru-RU" dirty="0"/>
              <a:t> 1 млн </a:t>
            </a:r>
            <a:r>
              <a:rPr lang="ru-RU" dirty="0" err="1"/>
              <a:t>руб</a:t>
            </a:r>
            <a:r>
              <a:rPr lang="ru-RU" dirty="0"/>
              <a:t> (грант) получаем представленные на слайде ….</a:t>
            </a:r>
            <a:endParaRPr dirty="0"/>
          </a:p>
        </p:txBody>
      </p:sp>
      <p:sp>
        <p:nvSpPr>
          <p:cNvPr id="120" name="Google Shape;1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663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676400" y="684387"/>
            <a:ext cx="91440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ru-RU" b="1" dirty="0" err="1"/>
              <a:t>Вибротест</a:t>
            </a:r>
            <a:endParaRPr lang="fr-FR" b="1" i="0" dirty="0">
              <a:solidFill>
                <a:schemeClr val="tx1"/>
              </a:solidFill>
              <a:effectLst/>
              <a:latin typeface="Roboto Condensed" panose="020F0502020204030204" pitchFamily="2" charset="0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6269029"/>
            <a:ext cx="9144000" cy="3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 dirty="0"/>
              <a:t>Благовещенск, 15 декабря 2023 г.</a:t>
            </a:r>
            <a:endParaRPr dirty="0"/>
          </a:p>
        </p:txBody>
      </p:sp>
      <p:sp>
        <p:nvSpPr>
          <p:cNvPr id="86" name="Google Shape;86;p1"/>
          <p:cNvSpPr txBox="1">
            <a:spLocks noGrp="1"/>
          </p:cNvSpPr>
          <p:nvPr>
            <p:ph type="subTitle" idx="1"/>
          </p:nvPr>
        </p:nvSpPr>
        <p:spPr>
          <a:xfrm>
            <a:off x="4122951" y="4344813"/>
            <a:ext cx="4483100" cy="1359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>
                <a:latin typeface="+mj-lt"/>
              </a:rPr>
              <a:t>Докладчик: Голых Артем Евгеньевич магистрант, инженерно-физического факультета </a:t>
            </a:r>
            <a:r>
              <a:rPr lang="ru-RU" sz="2000" dirty="0" err="1">
                <a:latin typeface="+mj-lt"/>
              </a:rPr>
              <a:t>АмГУ</a:t>
            </a:r>
            <a:r>
              <a:rPr lang="ru-RU" sz="2000" dirty="0">
                <a:latin typeface="+mj-lt"/>
              </a:rPr>
              <a:t>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A16F8A-4E23-45D0-8D69-99DD4B63EA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82"/>
          <a:stretch/>
        </p:blipFill>
        <p:spPr>
          <a:xfrm>
            <a:off x="358039" y="2385009"/>
            <a:ext cx="3713821" cy="363577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FA2E7A-B5C2-4BD1-B87F-316363B75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51" y="2314537"/>
            <a:ext cx="3227910" cy="37767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title"/>
          </p:nvPr>
        </p:nvSpPr>
        <p:spPr>
          <a:xfrm>
            <a:off x="3937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dirty="0">
                <a:latin typeface="+mj-lt"/>
              </a:rPr>
              <a:t>Проблема потребителя</a:t>
            </a:r>
            <a:endParaRPr dirty="0">
              <a:latin typeface="+mj-lt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1"/>
          </p:nvPr>
        </p:nvSpPr>
        <p:spPr>
          <a:xfrm>
            <a:off x="302986" y="1350264"/>
            <a:ext cx="6694714" cy="5431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Основная проблема – отсутствие возможности приводить 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виброиспытнания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в 3х плоскостях на вибростендах, создающих вибрацию в одной плоскости.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Также существует необходимость сокращать время затраты и трудозатраты при проведении ВДИ.</a:t>
            </a:r>
          </a:p>
          <a:p>
            <a:pPr marL="530225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Ракетно-космическая промышленность </a:t>
            </a:r>
          </a:p>
          <a:p>
            <a:pPr marL="530225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втомобильная промышленность</a:t>
            </a:r>
          </a:p>
          <a:p>
            <a:pPr marL="530225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Специальное применение</a:t>
            </a:r>
            <a:endParaRPr lang="ru-RU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sz="4000" i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653D02-A5E8-49E7-8E18-208C006ECD82}"/>
              </a:ext>
            </a:extLst>
          </p:cNvPr>
          <p:cNvSpPr txBox="1"/>
          <p:nvPr/>
        </p:nvSpPr>
        <p:spPr>
          <a:xfrm>
            <a:off x="6997700" y="1350264"/>
            <a:ext cx="48006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+mj-lt"/>
              </a:rPr>
              <a:t>Существующие решения предлагают использовать дорогостоящие вибростенды (создающие вибрацию в 3х плоскостях). </a:t>
            </a:r>
          </a:p>
          <a:p>
            <a:pPr algn="ctr"/>
            <a:endParaRPr lang="ru-RU" sz="2800" dirty="0">
              <a:latin typeface="+mj-lt"/>
            </a:endParaRPr>
          </a:p>
          <a:p>
            <a:pPr algn="ctr"/>
            <a:r>
              <a:rPr lang="ru-RU" sz="2800" dirty="0">
                <a:latin typeface="+mj-lt"/>
              </a:rPr>
              <a:t>Потери клиента на проведение таких испытаний составят около 15 млн. руб.</a:t>
            </a:r>
            <a:endParaRPr lang="ru-RU" sz="1400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8382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dirty="0">
                <a:latin typeface="+mj-lt"/>
              </a:rPr>
              <a:t>Как решается проблема сейчас</a:t>
            </a:r>
            <a:endParaRPr dirty="0">
              <a:latin typeface="+mj-lt"/>
            </a:endParaRPr>
          </a:p>
        </p:txBody>
      </p:sp>
      <p:sp>
        <p:nvSpPr>
          <p:cNvPr id="98" name="Google Shape;98;p3"/>
          <p:cNvSpPr txBox="1">
            <a:spLocks noGrp="1"/>
          </p:cNvSpPr>
          <p:nvPr>
            <p:ph type="body" idx="1"/>
          </p:nvPr>
        </p:nvSpPr>
        <p:spPr>
          <a:xfrm>
            <a:off x="455722" y="1332721"/>
            <a:ext cx="10703480" cy="466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 algn="ctr">
              <a:buNone/>
            </a:pPr>
            <a:r>
              <a:rPr lang="ru-RU" sz="2400" i="1" dirty="0">
                <a:solidFill>
                  <a:srgbClr val="000000"/>
                </a:solidFill>
                <a:latin typeface="+mj-lt"/>
              </a:rPr>
              <a:t>На данный момент существуют аналоги использующие дорогостоящие вибростенды (3х компонентные, создающие вибрацию в 3х плоскостях) </a:t>
            </a:r>
            <a:endParaRPr sz="2400" b="0" i="1" u="none" strike="noStrike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3657300-0ABD-4B3B-B70F-1F02B1EFB2F9}"/>
              </a:ext>
            </a:extLst>
          </p:cNvPr>
          <p:cNvSpPr txBox="1">
            <a:spLocks/>
          </p:cNvSpPr>
          <p:nvPr/>
        </p:nvSpPr>
        <p:spPr>
          <a:xfrm>
            <a:off x="4882654" y="2453546"/>
            <a:ext cx="2619806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latin typeface="+mj-lt"/>
              </a:rPr>
              <a:t>Аналоги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0926A3-0C0A-44BF-BC16-1FE8682EE97B}"/>
              </a:ext>
            </a:extLst>
          </p:cNvPr>
          <p:cNvSpPr txBox="1"/>
          <p:nvPr/>
        </p:nvSpPr>
        <p:spPr>
          <a:xfrm>
            <a:off x="1183720" y="535364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effectLst/>
                <a:latin typeface="+mj-lt"/>
              </a:rPr>
              <a:t>Летный транспортно-пусковой контейнер для </a:t>
            </a:r>
            <a:r>
              <a:rPr lang="ru-RU" b="0" i="0" dirty="0" err="1">
                <a:effectLst/>
                <a:latin typeface="+mj-lt"/>
              </a:rPr>
              <a:t>кубсатов</a:t>
            </a:r>
            <a:r>
              <a:rPr lang="ru-RU" b="0" i="0" dirty="0">
                <a:effectLst/>
                <a:latin typeface="+mj-lt"/>
              </a:rPr>
              <a:t> от компании «</a:t>
            </a:r>
            <a:r>
              <a:rPr lang="ru-RU" b="0" i="0" dirty="0" err="1">
                <a:effectLst/>
                <a:latin typeface="+mj-lt"/>
              </a:rPr>
              <a:t>КосмоЛаб</a:t>
            </a:r>
            <a:r>
              <a:rPr lang="ru-RU" b="0" i="0" dirty="0">
                <a:effectLst/>
                <a:latin typeface="+mj-lt"/>
              </a:rPr>
              <a:t>»</a:t>
            </a:r>
            <a:endParaRPr lang="ru-RU" dirty="0">
              <a:latin typeface="+mj-lt"/>
            </a:endParaRPr>
          </a:p>
        </p:txBody>
      </p:sp>
      <p:pic>
        <p:nvPicPr>
          <p:cNvPr id="6" name="Picture 2" descr="Запускай отечественное!">
            <a:extLst>
              <a:ext uri="{FF2B5EF4-FFF2-40B4-BE49-F238E27FC236}">
                <a16:creationId xmlns:a16="http://schemas.microsoft.com/office/drawing/2014/main" id="{5F3BCA10-77E7-4CB6-A764-7B82F9AB9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90" y="3403170"/>
            <a:ext cx="3563461" cy="181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Орбитальные системы - Транспортно-пусковые контейнеры">
            <a:extLst>
              <a:ext uri="{FF2B5EF4-FFF2-40B4-BE49-F238E27FC236}">
                <a16:creationId xmlns:a16="http://schemas.microsoft.com/office/drawing/2014/main" id="{1C3F1B1E-D850-4F07-A113-FFF1503BA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444443">
            <a:off x="6640622" y="2838424"/>
            <a:ext cx="2328873" cy="306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56A278-1B82-4C85-BC29-B2975F3C6D0B}"/>
              </a:ext>
            </a:extLst>
          </p:cNvPr>
          <p:cNvSpPr txBox="1"/>
          <p:nvPr/>
        </p:nvSpPr>
        <p:spPr>
          <a:xfrm>
            <a:off x="5807462" y="5355550"/>
            <a:ext cx="46053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effectLst/>
                <a:latin typeface="+mj-lt"/>
              </a:rPr>
              <a:t>Летный транспортно-пусковой контейнер для </a:t>
            </a:r>
            <a:r>
              <a:rPr lang="ru-RU" b="0" i="0" dirty="0" err="1">
                <a:effectLst/>
                <a:latin typeface="+mj-lt"/>
              </a:rPr>
              <a:t>кубсатов</a:t>
            </a:r>
            <a:r>
              <a:rPr lang="ru-RU" b="0" i="0" dirty="0">
                <a:effectLst/>
                <a:latin typeface="+mj-lt"/>
              </a:rPr>
              <a:t> от компании «Орбитальные системы» </a:t>
            </a:r>
            <a:endParaRPr lang="ru-RU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476830-B29D-4666-919D-530D89C9340C}"/>
              </a:ext>
            </a:extLst>
          </p:cNvPr>
          <p:cNvSpPr txBox="1"/>
          <p:nvPr/>
        </p:nvSpPr>
        <p:spPr>
          <a:xfrm>
            <a:off x="255008" y="6001712"/>
            <a:ext cx="11104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+mj-lt"/>
              </a:rPr>
              <a:t>Большинство конкурентов находятся в европейской части России, поэтому для тестирования исследуемых объектов их необходимо доставлять в Москву.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8382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dirty="0">
                <a:latin typeface="+mj-lt"/>
              </a:rPr>
              <a:t>Наше решение - продукт</a:t>
            </a:r>
            <a:endParaRPr dirty="0">
              <a:latin typeface="+mj-lt"/>
            </a:endParaRPr>
          </a:p>
        </p:txBody>
      </p:sp>
      <p:sp>
        <p:nvSpPr>
          <p:cNvPr id="104" name="Google Shape;104;p4"/>
          <p:cNvSpPr txBox="1">
            <a:spLocks noGrp="1"/>
          </p:cNvSpPr>
          <p:nvPr>
            <p:ph type="body" idx="1"/>
          </p:nvPr>
        </p:nvSpPr>
        <p:spPr>
          <a:xfrm>
            <a:off x="0" y="1468265"/>
            <a:ext cx="7391401" cy="538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оснастки позволяющей проводить </a:t>
            </a:r>
            <a:r>
              <a:rPr lang="ru-RU" sz="20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виброиспытания</a:t>
            </a:r>
            <a:r>
              <a:rPr lang="ru-RU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в 3х плоскостях на вибростендах, создающих вибрацию в одной плоскости.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Услуга </a:t>
            </a:r>
            <a:r>
              <a:rPr lang="ru-RU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проведения испытаний с использованием оснастки.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u="sng" dirty="0">
                <a:effectLst/>
                <a:latin typeface="+mj-lt"/>
                <a:ea typeface="Calibri" panose="020F0502020204030204" pitchFamily="34" charset="0"/>
              </a:rPr>
              <a:t>Уникальность</a:t>
            </a:r>
            <a:r>
              <a:rPr lang="ru-RU" sz="2000" dirty="0">
                <a:effectLst/>
                <a:latin typeface="+mj-lt"/>
                <a:ea typeface="Calibri" panose="020F0502020204030204" pitchFamily="34" charset="0"/>
              </a:rPr>
              <a:t> состоит в возможности тестировать объекты на однокомпонентном стенде в 3х плоскостях, при этом, во-первых, изменять их ориентацию непосредственно в процессе </a:t>
            </a:r>
            <a:r>
              <a:rPr lang="ru-RU" sz="2000" dirty="0" err="1">
                <a:effectLst/>
                <a:latin typeface="+mj-lt"/>
                <a:ea typeface="Calibri" panose="020F0502020204030204" pitchFamily="34" charset="0"/>
              </a:rPr>
              <a:t>виброиспытаний</a:t>
            </a:r>
            <a:r>
              <a:rPr lang="ru-RU" sz="2000" dirty="0">
                <a:effectLst/>
                <a:latin typeface="+mj-lt"/>
                <a:ea typeface="Calibri" panose="020F0502020204030204" pitchFamily="34" charset="0"/>
              </a:rPr>
              <a:t> (в соответствии с реальными нагрузками), во-вторых, уменьшать трудозатраты и время затраты на проведение таких испытаний.</a:t>
            </a:r>
            <a:endParaRPr lang="ru-RU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C2088E-E23F-449B-921E-CB0A11A7FC1D}"/>
              </a:ext>
            </a:extLst>
          </p:cNvPr>
          <p:cNvSpPr txBox="1"/>
          <p:nvPr/>
        </p:nvSpPr>
        <p:spPr>
          <a:xfrm>
            <a:off x="7391401" y="1536982"/>
            <a:ext cx="4615543" cy="4051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i="0" dirty="0">
                <a:solidFill>
                  <a:schemeClr val="tx1"/>
                </a:solidFill>
                <a:effectLst/>
                <a:latin typeface="+mj-lt"/>
              </a:rPr>
              <a:t>Специальное применение: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+mj-lt"/>
              </a:rPr>
              <a:t> </a:t>
            </a:r>
          </a:p>
          <a:p>
            <a:pPr marL="114300" indent="0" algn="just">
              <a:buNone/>
            </a:pPr>
            <a:r>
              <a:rPr lang="ru-RU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Изготовление специализированных оснасток под требования клиента. </a:t>
            </a:r>
          </a:p>
          <a:p>
            <a:pPr algn="just"/>
            <a:endParaRPr lang="ru-RU" sz="1800" b="0" i="0" dirty="0">
              <a:solidFill>
                <a:schemeClr val="tx1"/>
              </a:solidFill>
              <a:effectLst/>
              <a:latin typeface="+mj-lt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Ракетно-космическая промышленность и автомобильная промышленность:</a:t>
            </a:r>
          </a:p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Разработка методики для проведения испытаний с использованием оснастки (поворотного устройства фиксации).</a:t>
            </a:r>
          </a:p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0" i="1" u="none" strike="noStrike" dirty="0">
                <a:solidFill>
                  <a:srgbClr val="000000"/>
                </a:solidFill>
                <a:latin typeface="+mj-lt"/>
                <a:cs typeface="Calibri"/>
                <a:sym typeface="Calibri"/>
              </a:rPr>
              <a:t>Для всех вышеперечисленных необходима апробация (исправности оснастки) 1 раз в год. </a:t>
            </a:r>
            <a:endParaRPr lang="ru-RU" sz="1800" b="0" i="1" u="none" strike="noStrike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>
            <a:spLocks noGrp="1"/>
          </p:cNvSpPr>
          <p:nvPr>
            <p:ph type="title"/>
          </p:nvPr>
        </p:nvSpPr>
        <p:spPr>
          <a:xfrm>
            <a:off x="3657975" y="574239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dirty="0">
                <a:latin typeface="+mj-lt"/>
              </a:rPr>
              <a:t>Преимущества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B89FCE-6977-4002-8482-82CF6D01374F}"/>
              </a:ext>
            </a:extLst>
          </p:cNvPr>
          <p:cNvSpPr txBox="1"/>
          <p:nvPr/>
        </p:nvSpPr>
        <p:spPr>
          <a:xfrm>
            <a:off x="729717" y="1522522"/>
            <a:ext cx="10101943" cy="5020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Благодаря авторскому тех решению и методике. Данное решение позволяет разрабатывать оснастку, позволяющую приводить </a:t>
            </a:r>
            <a:r>
              <a:rPr lang="ru-RU" sz="40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виброиспытнания</a:t>
            </a:r>
            <a:r>
              <a:rPr lang="ru-RU" sz="4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в 3х плоскостях на вибростендах, создающих вибрацию в одной плоскости, по требованиям заказчика. </a:t>
            </a:r>
          </a:p>
          <a:p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93922A-FC93-41F6-BDCF-1ED335C3D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7" t="29526" r="17207" b="13304"/>
          <a:stretch>
            <a:fillRect/>
          </a:stretch>
        </p:blipFill>
        <p:spPr bwMode="auto">
          <a:xfrm>
            <a:off x="3554435" y="4757660"/>
            <a:ext cx="1397610" cy="187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24D9B7-679F-46F9-AE4F-2C2B35E6B2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55" t="14445" r="36161" b="7460"/>
          <a:stretch/>
        </p:blipFill>
        <p:spPr>
          <a:xfrm>
            <a:off x="5310564" y="4757660"/>
            <a:ext cx="1369115" cy="189226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FA2D5C8-E238-4755-8082-C73073F7261D}"/>
              </a:ext>
            </a:extLst>
          </p:cNvPr>
          <p:cNvSpPr txBox="1"/>
          <p:nvPr/>
        </p:nvSpPr>
        <p:spPr>
          <a:xfrm>
            <a:off x="10040629" y="5188365"/>
            <a:ext cx="185691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altLang="ru-RU" dirty="0">
                <a:latin typeface="+mj-lt"/>
                <a:cs typeface="Times New Roman" panose="02020603050405020304" pitchFamily="18" charset="0"/>
              </a:rPr>
              <a:t>Поворотный комплекс установленный на вибростенд </a:t>
            </a:r>
            <a:r>
              <a:rPr lang="ru-RU" altLang="ru-RU" dirty="0">
                <a:latin typeface="+mj-lt"/>
                <a:cs typeface="Calibri" panose="020F0502020204030204" pitchFamily="34" charset="0"/>
              </a:rPr>
              <a:t>ВИКАМ 35/14 </a:t>
            </a:r>
            <a:endParaRPr lang="ru-RU" altLang="ru-RU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756D08-F119-44BC-B261-3970CF3E01A2}"/>
              </a:ext>
            </a:extLst>
          </p:cNvPr>
          <p:cNvSpPr txBox="1"/>
          <p:nvPr/>
        </p:nvSpPr>
        <p:spPr>
          <a:xfrm>
            <a:off x="4818012" y="72476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+mj-lt"/>
                <a:cs typeface="+mn-cs"/>
              </a:rPr>
              <a:t>Решение</a:t>
            </a:r>
            <a:endParaRPr lang="ru-RU" sz="3600" dirty="0"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FCCFBD-6D32-4D32-B0BD-5F8D94D7D9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874" t="20006" r="27503" b="14074"/>
          <a:stretch/>
        </p:blipFill>
        <p:spPr>
          <a:xfrm>
            <a:off x="6986527" y="4757660"/>
            <a:ext cx="1307557" cy="189226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14BE103-CD7E-4161-AE05-12267971C0C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595" t="22857" r="14074" b="9087"/>
          <a:stretch/>
        </p:blipFill>
        <p:spPr>
          <a:xfrm>
            <a:off x="3389767" y="1371091"/>
            <a:ext cx="5192732" cy="278672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266F346-D093-4241-B3B1-8C0C596417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857" y="2935819"/>
            <a:ext cx="3227910" cy="377671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0D4AF65-F178-46F3-9FCB-F4AB98DA807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82"/>
          <a:stretch/>
        </p:blipFill>
        <p:spPr>
          <a:xfrm>
            <a:off x="8393322" y="3241952"/>
            <a:ext cx="3642802" cy="35662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"/>
          <p:cNvSpPr txBox="1">
            <a:spLocks noGrp="1"/>
          </p:cNvSpPr>
          <p:nvPr>
            <p:ph type="title"/>
          </p:nvPr>
        </p:nvSpPr>
        <p:spPr>
          <a:xfrm>
            <a:off x="8382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dirty="0">
                <a:latin typeface="+mj-lt"/>
              </a:rPr>
              <a:t>Модель монетизации</a:t>
            </a:r>
            <a:endParaRPr dirty="0">
              <a:latin typeface="+mj-lt"/>
            </a:endParaRPr>
          </a:p>
        </p:txBody>
      </p:sp>
      <p:sp>
        <p:nvSpPr>
          <p:cNvPr id="123" name="Google Shape;123;p7"/>
          <p:cNvSpPr txBox="1">
            <a:spLocks noGrp="1"/>
          </p:cNvSpPr>
          <p:nvPr>
            <p:ph type="body" idx="1"/>
          </p:nvPr>
        </p:nvSpPr>
        <p:spPr>
          <a:xfrm>
            <a:off x="0" y="1460938"/>
            <a:ext cx="4737100" cy="289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11430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Продажа специализированных оснасток для государственных и частных организаций, занимающихся ВДИ.  </a:t>
            </a:r>
          </a:p>
          <a:p>
            <a:pPr marL="11430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Предоставление услуг по проведению ВДИ испытаний, деталей/узлов машин и КА. </a:t>
            </a:r>
          </a:p>
          <a:p>
            <a:pPr marL="11430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Обслуживание проданных образцов, с выдачей сертификата  (1 раз в год).</a:t>
            </a:r>
            <a:endParaRPr lang="ru-RU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36A9AA0-B9EC-47F0-84DC-BD7DC49A0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009094"/>
              </p:ext>
            </p:extLst>
          </p:nvPr>
        </p:nvGraphicFramePr>
        <p:xfrm>
          <a:off x="508000" y="4486181"/>
          <a:ext cx="3949700" cy="1821762"/>
        </p:xfrm>
        <a:graphic>
          <a:graphicData uri="http://schemas.openxmlformats.org/drawingml/2006/table">
            <a:tbl>
              <a:tblPr/>
              <a:tblGrid>
                <a:gridCol w="2715418">
                  <a:extLst>
                    <a:ext uri="{9D8B030D-6E8A-4147-A177-3AD203B41FA5}">
                      <a16:colId xmlns:a16="http://schemas.microsoft.com/office/drawing/2014/main" val="3979888325"/>
                    </a:ext>
                  </a:extLst>
                </a:gridCol>
                <a:gridCol w="1234282">
                  <a:extLst>
                    <a:ext uri="{9D8B030D-6E8A-4147-A177-3AD203B41FA5}">
                      <a16:colId xmlns:a16="http://schemas.microsoft.com/office/drawing/2014/main" val="215492782"/>
                    </a:ext>
                  </a:extLst>
                </a:gridCol>
              </a:tblGrid>
              <a:tr h="605643">
                <a:tc>
                  <a:txBody>
                    <a:bodyPr/>
                    <a:lstStyle/>
                    <a:p>
                      <a:pPr rtl="0" fontAlgn="b"/>
                      <a:r>
                        <a:rPr lang="ru-RU" sz="2000" dirty="0">
                          <a:effectLst/>
                          <a:latin typeface="+mj-lt"/>
                        </a:rPr>
                        <a:t>Ставка дисконтирования, %</a:t>
                      </a:r>
                    </a:p>
                  </a:txBody>
                  <a:tcPr marL="28575" marR="28575" marT="0" marB="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2000" dirty="0">
                          <a:effectLst/>
                          <a:latin typeface="+mj-lt"/>
                        </a:rPr>
                        <a:t>20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4404860"/>
                  </a:ext>
                </a:extLst>
              </a:tr>
              <a:tr h="301281">
                <a:tc>
                  <a:txBody>
                    <a:bodyPr/>
                    <a:lstStyle/>
                    <a:p>
                      <a:pPr rtl="0" fontAlgn="b"/>
                      <a:r>
                        <a:rPr lang="en-US" sz="2000" dirty="0">
                          <a:effectLst/>
                          <a:latin typeface="+mj-lt"/>
                        </a:rPr>
                        <a:t>NPV, </a:t>
                      </a:r>
                      <a:r>
                        <a:rPr lang="ru-RU" sz="2000" dirty="0">
                          <a:effectLst/>
                          <a:latin typeface="+mj-lt"/>
                        </a:rPr>
                        <a:t>тыс. руб.</a:t>
                      </a:r>
                    </a:p>
                  </a:txBody>
                  <a:tcPr marL="28575" marR="28575" marT="0" marB="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2000" dirty="0">
                          <a:effectLst/>
                          <a:latin typeface="+mj-lt"/>
                        </a:rPr>
                        <a:t>5 444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6316449"/>
                  </a:ext>
                </a:extLst>
              </a:tr>
              <a:tr h="301281">
                <a:tc>
                  <a:txBody>
                    <a:bodyPr/>
                    <a:lstStyle/>
                    <a:p>
                      <a:pPr rtl="0" fontAlgn="b"/>
                      <a:r>
                        <a:rPr lang="en-US" sz="2000" dirty="0">
                          <a:effectLst/>
                          <a:latin typeface="+mj-lt"/>
                        </a:rPr>
                        <a:t>PI</a:t>
                      </a:r>
                    </a:p>
                  </a:txBody>
                  <a:tcPr marL="28575" marR="28575" marT="0" marB="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2000" dirty="0"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8883560"/>
                  </a:ext>
                </a:extLst>
              </a:tr>
              <a:tr h="602562">
                <a:tc>
                  <a:txBody>
                    <a:bodyPr/>
                    <a:lstStyle/>
                    <a:p>
                      <a:pPr rtl="0" fontAlgn="b"/>
                      <a:r>
                        <a:rPr lang="ru-RU" sz="2000" b="1" dirty="0">
                          <a:effectLst/>
                          <a:latin typeface="+mj-lt"/>
                        </a:rPr>
                        <a:t>Срок окупаемости</a:t>
                      </a:r>
                    </a:p>
                  </a:txBody>
                  <a:tcPr marL="28575" marR="28575" marT="0" marB="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2000" b="1" dirty="0">
                          <a:effectLst/>
                          <a:latin typeface="+mj-lt"/>
                        </a:rPr>
                        <a:t>0,8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97879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E689BB5-4E7A-4D75-8FD5-813AFEA712C2}"/>
              </a:ext>
            </a:extLst>
          </p:cNvPr>
          <p:cNvSpPr txBox="1"/>
          <p:nvPr/>
        </p:nvSpPr>
        <p:spPr>
          <a:xfrm>
            <a:off x="7648575" y="1490633"/>
            <a:ext cx="17430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Финмодель</a:t>
            </a:r>
            <a:endParaRPr lang="ru-RU" sz="2000" b="1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3A45B78-BA19-44E5-BC30-694FDCE4B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944691"/>
              </p:ext>
            </p:extLst>
          </p:nvPr>
        </p:nvGraphicFramePr>
        <p:xfrm>
          <a:off x="5085079" y="1977143"/>
          <a:ext cx="6497321" cy="4005000"/>
        </p:xfrm>
        <a:graphic>
          <a:graphicData uri="http://schemas.openxmlformats.org/drawingml/2006/table">
            <a:tbl>
              <a:tblPr/>
              <a:tblGrid>
                <a:gridCol w="2748866">
                  <a:extLst>
                    <a:ext uri="{9D8B030D-6E8A-4147-A177-3AD203B41FA5}">
                      <a16:colId xmlns:a16="http://schemas.microsoft.com/office/drawing/2014/main" val="1329974968"/>
                    </a:ext>
                  </a:extLst>
                </a:gridCol>
                <a:gridCol w="1249485">
                  <a:extLst>
                    <a:ext uri="{9D8B030D-6E8A-4147-A177-3AD203B41FA5}">
                      <a16:colId xmlns:a16="http://schemas.microsoft.com/office/drawing/2014/main" val="3608131986"/>
                    </a:ext>
                  </a:extLst>
                </a:gridCol>
                <a:gridCol w="1249485">
                  <a:extLst>
                    <a:ext uri="{9D8B030D-6E8A-4147-A177-3AD203B41FA5}">
                      <a16:colId xmlns:a16="http://schemas.microsoft.com/office/drawing/2014/main" val="894809658"/>
                    </a:ext>
                  </a:extLst>
                </a:gridCol>
                <a:gridCol w="1249485">
                  <a:extLst>
                    <a:ext uri="{9D8B030D-6E8A-4147-A177-3AD203B41FA5}">
                      <a16:colId xmlns:a16="http://schemas.microsoft.com/office/drawing/2014/main" val="990672261"/>
                    </a:ext>
                  </a:extLst>
                </a:gridCol>
              </a:tblGrid>
              <a:tr h="270757">
                <a:tc>
                  <a:txBody>
                    <a:bodyPr/>
                    <a:lstStyle/>
                    <a:p>
                      <a:pPr rtl="0" fontAlgn="b"/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2024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2025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2026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246078"/>
                  </a:ext>
                </a:extLst>
              </a:tr>
              <a:tr h="291418">
                <a:tc>
                  <a:txBody>
                    <a:bodyPr/>
                    <a:lstStyle/>
                    <a:p>
                      <a:pPr rtl="0" fontAlgn="b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Объем разработки, ед.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2270873"/>
                  </a:ext>
                </a:extLst>
              </a:tr>
              <a:tr h="291418">
                <a:tc>
                  <a:txBody>
                    <a:bodyPr/>
                    <a:lstStyle/>
                    <a:p>
                      <a:pPr rtl="0" fontAlgn="b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Количество продаж, ед.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284258"/>
                  </a:ext>
                </a:extLst>
              </a:tr>
              <a:tr h="291418">
                <a:tc>
                  <a:txBody>
                    <a:bodyPr/>
                    <a:lstStyle/>
                    <a:p>
                      <a:pPr rtl="0" fontAlgn="b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Услуги, ед.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37398"/>
                  </a:ext>
                </a:extLst>
              </a:tr>
              <a:tr h="291418">
                <a:tc>
                  <a:txBody>
                    <a:bodyPr/>
                    <a:lstStyle/>
                    <a:p>
                      <a:pPr rtl="0" fontAlgn="b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Средний чек продажи, тыс.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руб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500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500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500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845133"/>
                  </a:ext>
                </a:extLst>
              </a:tr>
              <a:tr h="291418">
                <a:tc>
                  <a:txBody>
                    <a:bodyPr/>
                    <a:lstStyle/>
                    <a:p>
                      <a:pPr rtl="0" fontAlgn="b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Средний чек услуги, тыс.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руб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37292"/>
                  </a:ext>
                </a:extLst>
              </a:tr>
              <a:tr h="313835">
                <a:tc>
                  <a:txBody>
                    <a:bodyPr/>
                    <a:lstStyle/>
                    <a:p>
                      <a:pPr rtl="0" fontAlgn="b"/>
                      <a:endParaRPr lang="ru-RU" sz="180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80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3844516"/>
                  </a:ext>
                </a:extLst>
              </a:tr>
              <a:tr h="291418">
                <a:tc>
                  <a:txBody>
                    <a:bodyPr/>
                    <a:lstStyle/>
                    <a:p>
                      <a:pPr rtl="0" fontAlgn="b"/>
                      <a:r>
                        <a:rPr lang="ru-RU" sz="18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Выручка, тыс. руб.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1400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2800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5760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3203727"/>
                  </a:ext>
                </a:extLst>
              </a:tr>
              <a:tr h="313835">
                <a:tc>
                  <a:txBody>
                    <a:bodyPr/>
                    <a:lstStyle/>
                    <a:p>
                      <a:pPr rtl="0" fontAlgn="b"/>
                      <a:endParaRPr lang="ru-RU" sz="180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80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652113"/>
                  </a:ext>
                </a:extLst>
              </a:tr>
              <a:tr h="291418">
                <a:tc>
                  <a:txBody>
                    <a:bodyPr/>
                    <a:lstStyle/>
                    <a:p>
                      <a:pPr rtl="0" fontAlgn="b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Расходы, тыс. руб.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1542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2400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3590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218869"/>
                  </a:ext>
                </a:extLst>
              </a:tr>
              <a:tr h="291418">
                <a:tc>
                  <a:txBody>
                    <a:bodyPr/>
                    <a:lstStyle/>
                    <a:p>
                      <a:pPr rtl="0" fontAlgn="b"/>
                      <a:r>
                        <a:rPr lang="ru-RU" sz="18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Маржа, %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-9,53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13,43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35,41</a:t>
                      </a:r>
                    </a:p>
                  </a:txBody>
                  <a:tcPr marL="28575" marR="2857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52109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 txBox="1">
            <a:spLocks noGrp="1"/>
          </p:cNvSpPr>
          <p:nvPr>
            <p:ph type="title"/>
          </p:nvPr>
        </p:nvSpPr>
        <p:spPr>
          <a:xfrm>
            <a:off x="8382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/>
              <a:t>Дорожная карта</a:t>
            </a:r>
            <a:endParaRPr/>
          </a:p>
        </p:txBody>
      </p:sp>
      <p:sp>
        <p:nvSpPr>
          <p:cNvPr id="130" name="Google Shape;130;p8"/>
          <p:cNvSpPr txBox="1"/>
          <p:nvPr/>
        </p:nvSpPr>
        <p:spPr>
          <a:xfrm>
            <a:off x="243840" y="2762133"/>
            <a:ext cx="180848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Разработка прототипа (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MVP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"/>
          <p:cNvSpPr txBox="1"/>
          <p:nvPr/>
        </p:nvSpPr>
        <p:spPr>
          <a:xfrm>
            <a:off x="254000" y="4364494"/>
            <a:ext cx="18084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01.12.2024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 txBox="1"/>
          <p:nvPr/>
        </p:nvSpPr>
        <p:spPr>
          <a:xfrm>
            <a:off x="132080" y="5284588"/>
            <a:ext cx="249936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Экспериментальный образец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8"/>
          <p:cNvSpPr txBox="1"/>
          <p:nvPr/>
        </p:nvSpPr>
        <p:spPr>
          <a:xfrm>
            <a:off x="2753360" y="2826762"/>
            <a:ext cx="180848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Calibri"/>
                <a:ea typeface="Calibri"/>
                <a:cs typeface="Calibri"/>
                <a:sym typeface="Calibri"/>
              </a:rPr>
              <a:t>Сборка прототипа и доработка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8"/>
          <p:cNvSpPr txBox="1"/>
          <p:nvPr/>
        </p:nvSpPr>
        <p:spPr>
          <a:xfrm>
            <a:off x="2753360" y="4364494"/>
            <a:ext cx="18084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01.06.2025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2753360" y="5255895"/>
            <a:ext cx="180848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Calibri"/>
                <a:ea typeface="Calibri"/>
                <a:cs typeface="Calibri"/>
                <a:sym typeface="Calibri"/>
              </a:rPr>
              <a:t>Выход на рынок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8"/>
          <p:cNvSpPr txBox="1"/>
          <p:nvPr/>
        </p:nvSpPr>
        <p:spPr>
          <a:xfrm>
            <a:off x="5191760" y="2837172"/>
            <a:ext cx="180848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Оказание услуг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Calibri"/>
                <a:ea typeface="Calibri"/>
                <a:cs typeface="Calibri"/>
                <a:sym typeface="Calibri"/>
              </a:rPr>
              <a:t>партнерам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5252720" y="4364494"/>
            <a:ext cx="18084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01.12.2025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5232400" y="5183932"/>
            <a:ext cx="180848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Получение партнерской базы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8"/>
          <p:cNvSpPr txBox="1"/>
          <p:nvPr/>
        </p:nvSpPr>
        <p:spPr>
          <a:xfrm>
            <a:off x="7752080" y="3031137"/>
            <a:ext cx="180848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Серийное производство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8"/>
          <p:cNvSpPr txBox="1"/>
          <p:nvPr/>
        </p:nvSpPr>
        <p:spPr>
          <a:xfrm>
            <a:off x="7752080" y="4364494"/>
            <a:ext cx="18084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01.06.2026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8"/>
          <p:cNvSpPr txBox="1"/>
          <p:nvPr/>
        </p:nvSpPr>
        <p:spPr>
          <a:xfrm>
            <a:off x="7752080" y="5255895"/>
            <a:ext cx="180848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Готовый продукт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5" name="Google Shape;145;p8"/>
          <p:cNvCxnSpPr/>
          <p:nvPr/>
        </p:nvCxnSpPr>
        <p:spPr>
          <a:xfrm>
            <a:off x="254000" y="4023360"/>
            <a:ext cx="11805920" cy="0"/>
          </a:xfrm>
          <a:prstGeom prst="straightConnector1">
            <a:avLst/>
          </a:prstGeom>
          <a:noFill/>
          <a:ln w="57150" cap="flat" cmpd="sng">
            <a:solidFill>
              <a:srgbClr val="9D5DA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6" name="Google Shape;146;p8"/>
          <p:cNvCxnSpPr/>
          <p:nvPr/>
        </p:nvCxnSpPr>
        <p:spPr>
          <a:xfrm>
            <a:off x="1148080" y="4029214"/>
            <a:ext cx="0" cy="415826"/>
          </a:xfrm>
          <a:prstGeom prst="straightConnector1">
            <a:avLst/>
          </a:prstGeom>
          <a:noFill/>
          <a:ln w="38100" cap="flat" cmpd="sng">
            <a:solidFill>
              <a:srgbClr val="9D5DA9"/>
            </a:solidFill>
            <a:prstDash val="solid"/>
            <a:miter lim="800000"/>
            <a:headEnd type="oval" w="med" len="med"/>
            <a:tailEnd type="none" w="sm" len="sm"/>
          </a:ln>
        </p:spPr>
      </p:cxnSp>
      <p:cxnSp>
        <p:nvCxnSpPr>
          <p:cNvPr id="147" name="Google Shape;147;p8"/>
          <p:cNvCxnSpPr/>
          <p:nvPr/>
        </p:nvCxnSpPr>
        <p:spPr>
          <a:xfrm>
            <a:off x="3688080" y="4023360"/>
            <a:ext cx="0" cy="415826"/>
          </a:xfrm>
          <a:prstGeom prst="straightConnector1">
            <a:avLst/>
          </a:prstGeom>
          <a:noFill/>
          <a:ln w="38100" cap="flat" cmpd="sng">
            <a:solidFill>
              <a:srgbClr val="9D5DA9"/>
            </a:solidFill>
            <a:prstDash val="solid"/>
            <a:miter lim="800000"/>
            <a:headEnd type="oval" w="med" len="med"/>
            <a:tailEnd type="none" w="sm" len="sm"/>
          </a:ln>
        </p:spPr>
      </p:cxnSp>
      <p:cxnSp>
        <p:nvCxnSpPr>
          <p:cNvPr id="148" name="Google Shape;148;p8"/>
          <p:cNvCxnSpPr/>
          <p:nvPr/>
        </p:nvCxnSpPr>
        <p:spPr>
          <a:xfrm>
            <a:off x="6096000" y="4023360"/>
            <a:ext cx="0" cy="415826"/>
          </a:xfrm>
          <a:prstGeom prst="straightConnector1">
            <a:avLst/>
          </a:prstGeom>
          <a:noFill/>
          <a:ln w="38100" cap="flat" cmpd="sng">
            <a:solidFill>
              <a:srgbClr val="9D5DA9"/>
            </a:solidFill>
            <a:prstDash val="solid"/>
            <a:miter lim="800000"/>
            <a:headEnd type="oval" w="med" len="med"/>
            <a:tailEnd type="none" w="sm" len="sm"/>
          </a:ln>
        </p:spPr>
      </p:cxnSp>
      <p:cxnSp>
        <p:nvCxnSpPr>
          <p:cNvPr id="149" name="Google Shape;149;p8"/>
          <p:cNvCxnSpPr/>
          <p:nvPr/>
        </p:nvCxnSpPr>
        <p:spPr>
          <a:xfrm>
            <a:off x="8636000" y="4023360"/>
            <a:ext cx="0" cy="415826"/>
          </a:xfrm>
          <a:prstGeom prst="straightConnector1">
            <a:avLst/>
          </a:prstGeom>
          <a:noFill/>
          <a:ln w="38100" cap="flat" cmpd="sng">
            <a:solidFill>
              <a:srgbClr val="9D5DA9"/>
            </a:solidFill>
            <a:prstDash val="solid"/>
            <a:miter lim="800000"/>
            <a:headEnd type="oval" w="med" len="med"/>
            <a:tailEnd type="none" w="sm" len="sm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>
            <a:spLocks noGrp="1"/>
          </p:cNvSpPr>
          <p:nvPr>
            <p:ph type="title"/>
          </p:nvPr>
        </p:nvSpPr>
        <p:spPr>
          <a:xfrm>
            <a:off x="8382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156" name="Google Shape;156;p9"/>
          <p:cNvSpPr txBox="1">
            <a:spLocks noGrp="1"/>
          </p:cNvSpPr>
          <p:nvPr>
            <p:ph type="body" idx="1"/>
          </p:nvPr>
        </p:nvSpPr>
        <p:spPr>
          <a:xfrm>
            <a:off x="984634" y="5032692"/>
            <a:ext cx="3180966" cy="1246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ru-RU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Дмитрий Владимирович Фомин </a:t>
            </a:r>
            <a:br>
              <a:rPr lang="ru-RU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000" dirty="0">
                <a:solidFill>
                  <a:srgbClr val="000000"/>
                </a:solidFill>
              </a:rPr>
              <a:t>Научный р</a:t>
            </a:r>
            <a:r>
              <a:rPr lang="ru-RU" sz="200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уководитель</a:t>
            </a:r>
            <a:endParaRPr sz="2000" dirty="0"/>
          </a:p>
        </p:txBody>
      </p:sp>
      <p:sp>
        <p:nvSpPr>
          <p:cNvPr id="158" name="Google Shape;158;p9"/>
          <p:cNvSpPr txBox="1"/>
          <p:nvPr/>
        </p:nvSpPr>
        <p:spPr>
          <a:xfrm>
            <a:off x="4445272" y="5032692"/>
            <a:ext cx="3301456" cy="1246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Голых Артем Евгеньевич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Менеджер проекта/разработчик</a:t>
            </a:r>
            <a:endParaRPr sz="20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234F085-E76D-47B3-9539-B24705390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026" y="1825308"/>
            <a:ext cx="2567498" cy="256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32CBB4-00B6-4F36-9430-46BB7DD1D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505" y="1690688"/>
            <a:ext cx="2146778" cy="27596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5B0301-C14B-46C1-AEE7-0F5DCC712E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284" t="37615" r="39382" b="30719"/>
          <a:stretch/>
        </p:blipFill>
        <p:spPr>
          <a:xfrm>
            <a:off x="8887303" y="1754188"/>
            <a:ext cx="2178671" cy="2759649"/>
          </a:xfrm>
          <a:prstGeom prst="rect">
            <a:avLst/>
          </a:prstGeom>
        </p:spPr>
      </p:pic>
      <p:sp>
        <p:nvSpPr>
          <p:cNvPr id="14" name="Google Shape;158;p9">
            <a:extLst>
              <a:ext uri="{FF2B5EF4-FFF2-40B4-BE49-F238E27FC236}">
                <a16:creationId xmlns:a16="http://schemas.microsoft.com/office/drawing/2014/main" id="{5FFDF931-ADAB-4660-9FC3-F58F63374E6E}"/>
              </a:ext>
            </a:extLst>
          </p:cNvPr>
          <p:cNvSpPr txBox="1"/>
          <p:nvPr/>
        </p:nvSpPr>
        <p:spPr>
          <a:xfrm>
            <a:off x="7963836" y="5032692"/>
            <a:ext cx="3835400" cy="1246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Поляков Алексей Вячеславович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Инженер</a:t>
            </a:r>
            <a:endParaRPr sz="20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 txBox="1">
            <a:spLocks noGrp="1"/>
          </p:cNvSpPr>
          <p:nvPr>
            <p:ph type="title"/>
          </p:nvPr>
        </p:nvSpPr>
        <p:spPr>
          <a:xfrm>
            <a:off x="6858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dirty="0"/>
              <a:t>Запрос на поддержку</a:t>
            </a:r>
            <a:endParaRPr dirty="0"/>
          </a:p>
        </p:txBody>
      </p:sp>
      <p:sp>
        <p:nvSpPr>
          <p:cNvPr id="170" name="Google Shape;170;p10"/>
          <p:cNvSpPr txBox="1">
            <a:spLocks noGrp="1"/>
          </p:cNvSpPr>
          <p:nvPr>
            <p:ph type="body" idx="1"/>
          </p:nvPr>
        </p:nvSpPr>
        <p:spPr>
          <a:xfrm>
            <a:off x="1" y="1690688"/>
            <a:ext cx="12086896" cy="3358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Партнерства: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Исследовательские партнерства: Сотрудничество с исследовательскими центрами для инновационных разработок, улучшения технологий и создания новых функциональных возможностей.</a:t>
            </a:r>
          </a:p>
        </p:txBody>
      </p:sp>
      <p:sp>
        <p:nvSpPr>
          <p:cNvPr id="171" name="Google Shape;171;p10"/>
          <p:cNvSpPr txBox="1"/>
          <p:nvPr/>
        </p:nvSpPr>
        <p:spPr>
          <a:xfrm>
            <a:off x="685800" y="5049520"/>
            <a:ext cx="3002280" cy="1460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Контакты </a:t>
            </a:r>
            <a:endParaRPr/>
          </a:p>
        </p:txBody>
      </p:sp>
      <p:sp>
        <p:nvSpPr>
          <p:cNvPr id="172" name="Google Shape;172;p10"/>
          <p:cNvSpPr txBox="1"/>
          <p:nvPr/>
        </p:nvSpPr>
        <p:spPr>
          <a:xfrm>
            <a:off x="4261157" y="5083910"/>
            <a:ext cx="782574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ru-RU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89964611203</a:t>
            </a:r>
            <a:endParaRPr dirty="0"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dirty="0">
                <a:solidFill>
                  <a:srgbClr val="1F1F1F"/>
                </a:solidFill>
                <a:effectLst/>
                <a:latin typeface="Google Sans"/>
              </a:rPr>
              <a:t>toksikccc@gmail.com</a:t>
            </a:r>
            <a:endParaRPr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 txBox="1">
            <a:spLocks noGrp="1"/>
          </p:cNvSpPr>
          <p:nvPr>
            <p:ph type="title"/>
          </p:nvPr>
        </p:nvSpPr>
        <p:spPr>
          <a:xfrm>
            <a:off x="2578100" y="2873216"/>
            <a:ext cx="70358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5400" b="1" dirty="0"/>
              <a:t>Спасибо за внимание</a:t>
            </a:r>
            <a:endParaRPr sz="5400" dirty="0"/>
          </a:p>
        </p:txBody>
      </p:sp>
    </p:spTree>
    <p:extLst>
      <p:ext uri="{BB962C8B-B14F-4D97-AF65-F5344CB8AC3E}">
        <p14:creationId xmlns:p14="http://schemas.microsoft.com/office/powerpoint/2010/main" val="18097083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531</Words>
  <Application>Microsoft Office PowerPoint</Application>
  <PresentationFormat>Широкоэкранный</PresentationFormat>
  <Paragraphs>110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Google Sans</vt:lpstr>
      <vt:lpstr>Roboto Condensed</vt:lpstr>
      <vt:lpstr>Тема Office</vt:lpstr>
      <vt:lpstr>Вибротест</vt:lpstr>
      <vt:lpstr>Проблема потребителя</vt:lpstr>
      <vt:lpstr>Как решается проблема сейчас</vt:lpstr>
      <vt:lpstr>Наше решение - продукт</vt:lpstr>
      <vt:lpstr>Преимущества</vt:lpstr>
      <vt:lpstr>Презентация PowerPoint</vt:lpstr>
      <vt:lpstr>Модель монетизации</vt:lpstr>
      <vt:lpstr>Дорожная карта</vt:lpstr>
      <vt:lpstr>Команда</vt:lpstr>
      <vt:lpstr>Запрос на поддержку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Алексей Мокеев</dc:creator>
  <cp:lastModifiedBy>голых артем</cp:lastModifiedBy>
  <cp:revision>47</cp:revision>
  <dcterms:created xsi:type="dcterms:W3CDTF">2023-10-29T14:49:51Z</dcterms:created>
  <dcterms:modified xsi:type="dcterms:W3CDTF">2023-12-14T06:00:09Z</dcterms:modified>
</cp:coreProperties>
</file>