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  <p:sldMasterId id="2147483658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65" r:id="rId11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 panose="020B0604020202020204"/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spcFirstLastPara="1" wrap="square" lIns="48750" tIns="24375" rIns="48750" bIns="24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  <a:defRPr sz="60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2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 amt="58000"/>
          </a:blip>
          <a:srcRect/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4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ользовательский макет">
  <p:cSld name="5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 amt="58000"/>
          </a:blip>
          <a:srcRect/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>
            <a:spLocks noGrp="1"/>
          </p:cNvSpPr>
          <p:nvPr>
            <p:ph type="body" idx="2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9" name="Google Shape;59;p7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5" name="Google Shape;65;p7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8" name="Google Shape;68;p7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7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ользовательский макет">
  <p:cSld name="2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body" idx="3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 rotWithShape="1">
          <a:blip r:embed="rId3"/>
          <a:srcRect l="-911" r="6517" b="8318"/>
          <a:stretch>
            <a:fillRect/>
          </a:stretch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  <a:defRPr sz="60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2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ользовательский макет">
  <p:cSld name="3_Пользовательский маке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body" idx="2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>
            <a:spLocks noGrp="1"/>
          </p:cNvSpPr>
          <p:nvPr>
            <p:ph type="pic" idx="3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ftr" idx="11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>
            <a:spLocks noGrp="1"/>
          </p:cNvSpPr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/>
          <a:srcRect l="9099" t="15719" r="12464" b="31480"/>
          <a:stretch>
            <a:fillRect/>
          </a:stretch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 panose="020B0604020202020204"/>
              <a:buNone/>
              <a:defRPr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ftr" idx="11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0D7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75707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 panose="020B0604020202020204"/>
              <a:buNone/>
            </a:pPr>
            <a:r>
              <a:rPr lang="ru-RU"/>
              <a:t>Чат-бот - цифровой ассистент оператора  промышленного     производства</a:t>
            </a:r>
          </a:p>
        </p:txBody>
      </p:sp>
      <p:sp>
        <p:nvSpPr>
          <p:cNvPr id="140" name="Google Shape;140;p17"/>
          <p:cNvSpPr txBox="1">
            <a:spLocks noGrp="1"/>
          </p:cNvSpPr>
          <p:nvPr>
            <p:ph type="subTitle" idx="1"/>
          </p:nvPr>
        </p:nvSpPr>
        <p:spPr>
          <a:xfrm>
            <a:off x="888112" y="9669140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sz="3200" dirty="0"/>
              <a:t>Авторы</a:t>
            </a:r>
            <a:r>
              <a:rPr lang="en-US" altLang="ru-RU" sz="3200" dirty="0"/>
              <a:t>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altLang="ru-RU" sz="3200" dirty="0"/>
              <a:t>Быков Владислав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 altLang="ru-RU" sz="3200" dirty="0"/>
              <a:t>Нигматуллин Фидаиль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Актуальность проекта</a:t>
            </a:r>
          </a:p>
        </p:txBody>
      </p:sp>
      <p:sp>
        <p:nvSpPr>
          <p:cNvPr id="148" name="Google Shape;148;p18"/>
          <p:cNvSpPr txBox="1">
            <a:spLocks noGrp="1"/>
          </p:cNvSpPr>
          <p:nvPr>
            <p:ph type="body" idx="2"/>
          </p:nvPr>
        </p:nvSpPr>
        <p:spPr>
          <a:xfrm>
            <a:off x="3687727" y="2982892"/>
            <a:ext cx="13896156" cy="755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3200" dirty="0"/>
              <a:t>Проект чат-бота важен для производства, потому что он помогает улучшить рабочие процессы и сделать их более эффективными. В условиях цифровой трансформации и роста конкуренции производство хочет автоматизировать рутинные задачи и упорядочить рабочие процессы. </a:t>
            </a:r>
            <a:endParaRPr lang="ru-RU" sz="3200" dirty="0" smtClean="0"/>
          </a:p>
          <a:p>
            <a:pPr marL="15875" lvl="0" indent="0" algn="just">
              <a:spcBef>
                <a:spcPts val="0"/>
              </a:spcBef>
            </a:pPr>
            <a:endParaRPr lang="ru-RU" sz="3200" dirty="0" smtClean="0"/>
          </a:p>
          <a:p>
            <a:pPr marL="15875" lvl="0" indent="0" algn="just">
              <a:spcBef>
                <a:spcPts val="0"/>
              </a:spcBef>
            </a:pPr>
            <a:r>
              <a:rPr lang="ru-RU" sz="3200" dirty="0" smtClean="0"/>
              <a:t>Чек-листы </a:t>
            </a:r>
            <a:r>
              <a:rPr lang="ru-RU" sz="3200" dirty="0"/>
              <a:t>помогают контролировать качество. Чат-боты как часть тренда к автоматизации улучшают взаимодействие и повышают общую эффективность производства. </a:t>
            </a:r>
            <a:endParaRPr lang="ru-RU" sz="3200" dirty="0" smtClean="0"/>
          </a:p>
          <a:p>
            <a:pPr marL="15875" lvl="0" indent="0" algn="just">
              <a:spcBef>
                <a:spcPts val="0"/>
              </a:spcBef>
            </a:pPr>
            <a:endParaRPr lang="ru-RU" sz="3200" dirty="0" smtClean="0"/>
          </a:p>
          <a:p>
            <a:pPr marL="15875" lvl="0" indent="0" algn="just">
              <a:spcBef>
                <a:spcPts val="0"/>
              </a:spcBef>
            </a:pPr>
            <a:r>
              <a:rPr lang="ru-RU" sz="3200" dirty="0" smtClean="0"/>
              <a:t>Такие </a:t>
            </a:r>
            <a:r>
              <a:rPr lang="ru-RU" sz="3200" dirty="0"/>
              <a:t>инновации не только делают производство более эффективным, но и дают ему преимущество перед конкурентами, отвечая на глобальные тенденции рынка.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94588" y="2320544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3948231" y="2757771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b="1" dirty="0" smtClean="0"/>
              <a:t>Проблема, которую решает продукт:</a:t>
            </a:r>
          </a:p>
          <a:p>
            <a:pPr marL="15875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dirty="0"/>
          </a:p>
        </p:txBody>
      </p:sp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Проблема</a:t>
            </a:r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2"/>
          </p:nvPr>
        </p:nvSpPr>
        <p:spPr>
          <a:xfrm>
            <a:off x="3948231" y="3668861"/>
            <a:ext cx="13473408" cy="7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spcBef>
                <a:spcPts val="0"/>
              </a:spcBef>
            </a:pPr>
            <a:r>
              <a:rPr lang="ru-RU" sz="2800" dirty="0" smtClean="0"/>
              <a:t>Проект чат-бота автоматизирует работу сотрудников и организует рабочий процесс. Бот отправляет чек-листы каждый день, чтобы работники выполняли все задачи по инструкциям и правилам. Это снижает риск пропуска важных шагов. Собранная чат-ботом статистика помогает оценивать эффективность каждого сотрудника. Это позволяет компании контролировать работу и при необходимости корректировать ее.</a:t>
            </a:r>
            <a:endParaRPr lang="ru-RU" sz="2800" dirty="0"/>
          </a:p>
        </p:txBody>
      </p:sp>
      <p:sp>
        <p:nvSpPr>
          <p:cNvPr id="157" name="Google Shape;157;p19"/>
          <p:cNvSpPr txBox="1">
            <a:spLocks noGrp="1"/>
          </p:cNvSpPr>
          <p:nvPr>
            <p:ph type="body" idx="3"/>
          </p:nvPr>
        </p:nvSpPr>
        <p:spPr>
          <a:xfrm>
            <a:off x="3948231" y="8152754"/>
            <a:ext cx="13404715" cy="17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При анализе рынка были выявлены лишь продукты, частично решающие отдельные проблемы, но не были выявлены готовые комплексные решения, покрывающие полный спектр задач.</a:t>
            </a:r>
            <a:endParaRPr lang="ru-RU" sz="2800" dirty="0"/>
          </a:p>
        </p:txBody>
      </p:sp>
      <p:sp>
        <p:nvSpPr>
          <p:cNvPr id="158" name="Google Shape;158;p19"/>
          <p:cNvSpPr txBox="1">
            <a:spLocks noGrp="1"/>
          </p:cNvSpPr>
          <p:nvPr>
            <p:ph type="body" idx="4"/>
          </p:nvPr>
        </p:nvSpPr>
        <p:spPr>
          <a:xfrm>
            <a:off x="3948231" y="6990766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/>
              <a:t>не достаточно?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94588" y="2320544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Решение</a:t>
            </a:r>
          </a:p>
        </p:txBody>
      </p:sp>
      <p:sp>
        <p:nvSpPr>
          <p:cNvPr id="2" name="Текстовое поле 0"/>
          <p:cNvSpPr txBox="1"/>
          <p:nvPr/>
        </p:nvSpPr>
        <p:spPr>
          <a:xfrm>
            <a:off x="2266761" y="2320544"/>
            <a:ext cx="18588990" cy="82361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Организованность и структура: чек-листы помогают операторам выполнять важные задачи, что улучшает качество работы</a:t>
            </a:r>
            <a:r>
              <a:rPr lang="ru-RU" altLang="en-US" sz="2800" dirty="0" smtClean="0"/>
              <a:t>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Эффективность мониторинга: автоматизированный сбор статистики позволяет руководству контролировать выполнение задач и оценивать эффективность сотрудников</a:t>
            </a:r>
            <a:r>
              <a:rPr lang="ru-RU" altLang="en-US" sz="2800" dirty="0" smtClean="0"/>
              <a:t>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Мотивация сотрудников: постоянное ведение и контроль чек-листов стимулирует ответственность</a:t>
            </a:r>
            <a:r>
              <a:rPr lang="ru-RU" altLang="en-US" sz="2800" dirty="0" smtClean="0"/>
              <a:t>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Соблюдение стандартов: использование чек-листов поддерживает соблюдение стандартов </a:t>
            </a:r>
            <a:r>
              <a:rPr lang="ru-RU" altLang="en-US" sz="2800" dirty="0" smtClean="0"/>
              <a:t>в компании.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Минимизация ошибок: чек-листы снижают вероятность ошибок</a:t>
            </a:r>
            <a:r>
              <a:rPr lang="ru-RU" altLang="en-US" sz="2800" dirty="0" smtClean="0"/>
              <a:t>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Экономия времени: автоматизация упрощает процесс отчетности</a:t>
            </a:r>
            <a:r>
              <a:rPr lang="ru-RU" altLang="en-US" sz="2800" dirty="0" smtClean="0"/>
              <a:t>.</a:t>
            </a:r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 smtClean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endParaRPr lang="ru-RU" altLang="en-US" sz="2800" dirty="0"/>
          </a:p>
          <a:p>
            <a:pPr marL="15875" lvl="0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ru-RU" altLang="en-US" sz="2800" dirty="0"/>
              <a:t>Гибкость: чат-боты могут адаптироваться под нужды пользователей.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94588" y="2626454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205771" y="2419126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ru-RU" sz="3600" dirty="0"/>
          </a:p>
        </p:txBody>
      </p:sp>
      <p:sp>
        <p:nvSpPr>
          <p:cNvPr id="8" name="Овал 7"/>
          <p:cNvSpPr/>
          <p:nvPr/>
        </p:nvSpPr>
        <p:spPr>
          <a:xfrm>
            <a:off x="1205771" y="3889353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2</a:t>
            </a:r>
            <a:endParaRPr lang="ru-RU" sz="3600" dirty="0"/>
          </a:p>
        </p:txBody>
      </p:sp>
      <p:sp>
        <p:nvSpPr>
          <p:cNvPr id="9" name="Овал 8"/>
          <p:cNvSpPr/>
          <p:nvPr/>
        </p:nvSpPr>
        <p:spPr>
          <a:xfrm>
            <a:off x="1205771" y="5222853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3</a:t>
            </a:r>
            <a:endParaRPr lang="ru-RU" sz="3600" dirty="0"/>
          </a:p>
        </p:txBody>
      </p:sp>
      <p:sp>
        <p:nvSpPr>
          <p:cNvPr id="10" name="Овал 9"/>
          <p:cNvSpPr/>
          <p:nvPr/>
        </p:nvSpPr>
        <p:spPr>
          <a:xfrm>
            <a:off x="1205771" y="6387488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4</a:t>
            </a:r>
            <a:endParaRPr lang="ru-RU" sz="3600" dirty="0"/>
          </a:p>
        </p:txBody>
      </p:sp>
      <p:sp>
        <p:nvSpPr>
          <p:cNvPr id="11" name="Овал 10"/>
          <p:cNvSpPr/>
          <p:nvPr/>
        </p:nvSpPr>
        <p:spPr>
          <a:xfrm>
            <a:off x="1205771" y="7552123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5</a:t>
            </a:r>
            <a:endParaRPr lang="ru-RU" sz="3600" dirty="0"/>
          </a:p>
        </p:txBody>
      </p:sp>
      <p:sp>
        <p:nvSpPr>
          <p:cNvPr id="12" name="Овал 11"/>
          <p:cNvSpPr/>
          <p:nvPr/>
        </p:nvSpPr>
        <p:spPr>
          <a:xfrm>
            <a:off x="1205771" y="8716758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6</a:t>
            </a:r>
            <a:endParaRPr lang="ru-RU" sz="3600" dirty="0"/>
          </a:p>
        </p:txBody>
      </p:sp>
      <p:sp>
        <p:nvSpPr>
          <p:cNvPr id="13" name="Овал 12"/>
          <p:cNvSpPr/>
          <p:nvPr/>
        </p:nvSpPr>
        <p:spPr>
          <a:xfrm>
            <a:off x="1205771" y="9939528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7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>
            <a:spLocks noGrp="1"/>
          </p:cNvSpPr>
          <p:nvPr>
            <p:ph type="body" idx="1"/>
          </p:nvPr>
        </p:nvSpPr>
        <p:spPr>
          <a:xfrm>
            <a:off x="2237362" y="3054391"/>
            <a:ext cx="15272425" cy="1136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 smtClean="0"/>
              <a:t>	</a:t>
            </a:r>
            <a:r>
              <a:rPr lang="ru-RU" sz="3600" b="1" dirty="0" smtClean="0"/>
              <a:t>Рынок</a:t>
            </a:r>
            <a:r>
              <a:rPr lang="ru-RU" sz="3600" dirty="0"/>
              <a:t>: </a:t>
            </a:r>
            <a:r>
              <a:rPr lang="ru-RU" sz="3600" dirty="0" smtClean="0"/>
              <a:t>цифровые </a:t>
            </a:r>
            <a:r>
              <a:rPr lang="ru-RU" sz="3600" dirty="0"/>
              <a:t>решения для автоматизации и оптимизации </a:t>
            </a:r>
            <a:r>
              <a:rPr lang="ru-RU" sz="3600" dirty="0" smtClean="0"/>
              <a:t>	производственных </a:t>
            </a:r>
            <a:r>
              <a:rPr lang="ru-RU" sz="3600" dirty="0"/>
              <a:t>процессов</a:t>
            </a:r>
            <a:r>
              <a:rPr lang="ru-RU" sz="3600" dirty="0" smtClean="0"/>
              <a:t>.</a:t>
            </a: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3600" dirty="0" smtClean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28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 smtClean="0"/>
              <a:t>	</a:t>
            </a:r>
            <a:r>
              <a:rPr lang="ru-RU" sz="3600" b="1" dirty="0" smtClean="0"/>
              <a:t>Объем</a:t>
            </a:r>
            <a:r>
              <a:rPr lang="ru-RU" sz="3600" dirty="0"/>
              <a:t>: </a:t>
            </a:r>
            <a:r>
              <a:rPr lang="ru-RU" sz="3600" dirty="0" smtClean="0"/>
              <a:t>по </a:t>
            </a:r>
            <a:r>
              <a:rPr lang="ru-RU" sz="3600" dirty="0"/>
              <a:t>состоянию на </a:t>
            </a:r>
            <a:r>
              <a:rPr lang="ru-RU" sz="3600" dirty="0" smtClean="0"/>
              <a:t>2023 </a:t>
            </a:r>
            <a:r>
              <a:rPr lang="ru-RU" sz="3600" dirty="0"/>
              <a:t>год, глобальный рынок </a:t>
            </a:r>
            <a:r>
              <a:rPr lang="ru-RU" sz="3600" dirty="0" smtClean="0"/>
              <a:t>	автоматизации 	производства </a:t>
            </a:r>
            <a:r>
              <a:rPr lang="ru-RU" sz="3600" dirty="0"/>
              <a:t>оценивается в </a:t>
            </a:r>
            <a:r>
              <a:rPr lang="ru-RU" sz="3600" dirty="0" smtClean="0"/>
              <a:t>	$200 млрд и 	продолжает </a:t>
            </a:r>
            <a:r>
              <a:rPr lang="ru-RU" sz="3600" dirty="0"/>
              <a:t>расти</a:t>
            </a:r>
            <a:r>
              <a:rPr lang="ru-RU" sz="3600" dirty="0" smtClean="0"/>
              <a:t>.</a:t>
            </a: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36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28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 smtClean="0"/>
              <a:t>	</a:t>
            </a:r>
            <a:r>
              <a:rPr lang="ru-RU" sz="3600" b="1" dirty="0" smtClean="0"/>
              <a:t>Рост</a:t>
            </a:r>
            <a:r>
              <a:rPr lang="ru-RU" sz="3600" dirty="0"/>
              <a:t>: </a:t>
            </a:r>
            <a:r>
              <a:rPr lang="ru-RU" sz="3600" dirty="0" smtClean="0"/>
              <a:t>ожидается </a:t>
            </a:r>
            <a:r>
              <a:rPr lang="ru-RU" sz="3600" dirty="0"/>
              <a:t>годовой рост на уровне 8-10% в ближайшие 5 </a:t>
            </a:r>
            <a:r>
              <a:rPr lang="ru-RU" sz="3600" dirty="0" smtClean="0"/>
              <a:t>	лет</a:t>
            </a:r>
            <a:r>
              <a:rPr lang="ru-RU" sz="3600" dirty="0"/>
              <a:t>, что </a:t>
            </a:r>
            <a:r>
              <a:rPr lang="ru-RU" sz="3600" dirty="0" smtClean="0"/>
              <a:t>	свидетельствует </a:t>
            </a:r>
            <a:r>
              <a:rPr lang="ru-RU" sz="3600" dirty="0"/>
              <a:t>о </a:t>
            </a:r>
            <a:r>
              <a:rPr lang="ru-RU" sz="3600" dirty="0" smtClean="0"/>
              <a:t>повышенном </a:t>
            </a:r>
            <a:r>
              <a:rPr lang="ru-RU" sz="3600" dirty="0"/>
              <a:t>интересе к интеграции </a:t>
            </a:r>
            <a:r>
              <a:rPr lang="ru-RU" sz="3600" dirty="0" smtClean="0"/>
              <a:t>	цифровых решений </a:t>
            </a:r>
            <a:r>
              <a:rPr lang="ru-RU" sz="3600" dirty="0"/>
              <a:t>на производствах</a:t>
            </a:r>
            <a:r>
              <a:rPr lang="ru-RU" sz="3600" dirty="0" smtClean="0"/>
              <a:t>.</a:t>
            </a:r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36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3600" dirty="0"/>
          </a:p>
          <a:p>
            <a:pPr marL="15875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 smtClean="0"/>
              <a:t>	</a:t>
            </a:r>
            <a:endParaRPr lang="ru-RU" sz="2800" dirty="0"/>
          </a:p>
        </p:txBody>
      </p:sp>
      <p:sp>
        <p:nvSpPr>
          <p:cNvPr id="170" name="Google Shape;170;p21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Рынок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94588" y="2242722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body" idx="1"/>
          </p:nvPr>
        </p:nvSpPr>
        <p:spPr>
          <a:xfrm>
            <a:off x="1887855" y="2242722"/>
            <a:ext cx="18216245" cy="91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b="1" dirty="0"/>
              <a:t>Способы заработка</a:t>
            </a:r>
            <a:r>
              <a:rPr lang="en-US" sz="2800" b="1" dirty="0"/>
              <a:t>: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2800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Подписка: клиенты платят за доступ к боту каждый месяц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Пакеты: разные уровни доступа к функциям бота от простого до продвинутого с дополнительными возможностями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Настройка: адаптация бота под потребности компании за отдельную плату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Аналитика</a:t>
            </a:r>
            <a:r>
              <a:rPr lang="ru-RU" dirty="0"/>
              <a:t>: детальный анализ работы сотрудников с использованием статистики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sz="2800" b="1" dirty="0" smtClean="0"/>
          </a:p>
          <a:p>
            <a:pPr marL="15875" lvl="0" indent="0">
              <a:spcBef>
                <a:spcPts val="0"/>
              </a:spcBef>
            </a:pPr>
            <a:endParaRPr lang="ru-RU" sz="2800" b="1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b="1" dirty="0" smtClean="0"/>
              <a:t>Планирование </a:t>
            </a:r>
            <a:r>
              <a:rPr lang="ru-RU" sz="2800" b="1" dirty="0"/>
              <a:t>заработка: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ru-RU" sz="2800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Начало: бесплатный пробный период для первых клиентов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Увеличение: рост и активная реклама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Оплата: введение платных пакетов и дополнительных опций</a:t>
            </a:r>
            <a:r>
              <a:rPr lang="ru-RU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/>
              <a:t>Улучшение: изменение модели на основе отзывов клиентов и рыночных</a:t>
            </a:r>
            <a:endParaRPr lang="ru-RU" sz="2800" dirty="0"/>
          </a:p>
        </p:txBody>
      </p:sp>
      <p:sp>
        <p:nvSpPr>
          <p:cNvPr id="176" name="Google Shape;176;p2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Бизнес-модель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94588" y="2242722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Планы развития</a:t>
            </a:r>
          </a:p>
        </p:txBody>
      </p:sp>
      <p:sp>
        <p:nvSpPr>
          <p:cNvPr id="208" name="Google Shape;208;p25"/>
          <p:cNvSpPr txBox="1">
            <a:spLocks noGrp="1"/>
          </p:cNvSpPr>
          <p:nvPr>
            <p:ph type="body" idx="2"/>
          </p:nvPr>
        </p:nvSpPr>
        <p:spPr>
          <a:xfrm>
            <a:off x="2359152" y="2174494"/>
            <a:ext cx="17227296" cy="755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sz="2800" dirty="0" err="1" smtClean="0"/>
              <a:t>Интеграция</a:t>
            </a:r>
            <a:r>
              <a:rPr sz="2800" dirty="0" smtClean="0"/>
              <a:t> </a:t>
            </a:r>
            <a:r>
              <a:rPr sz="2800" dirty="0"/>
              <a:t>с </a:t>
            </a:r>
            <a:r>
              <a:rPr sz="2800" dirty="0" err="1"/>
              <a:t>существующими</a:t>
            </a:r>
            <a:r>
              <a:rPr sz="2800" dirty="0"/>
              <a:t> </a:t>
            </a:r>
            <a:r>
              <a:rPr sz="2800" dirty="0" err="1"/>
              <a:t>системами</a:t>
            </a:r>
            <a:r>
              <a:rPr sz="2800" dirty="0"/>
              <a:t>: </a:t>
            </a:r>
            <a:r>
              <a:rPr lang="ru-RU" sz="2800" dirty="0" smtClean="0"/>
              <a:t>совместимость чат-бота с </a:t>
            </a:r>
            <a:r>
              <a:rPr lang="ru-RU" sz="2800" dirty="0"/>
              <a:t>другим программным обеспечением и оборудованием на предприятии. Это поможет автоматически передавать данные и облегчит работу людям</a:t>
            </a:r>
            <a:r>
              <a:rPr lang="ru-RU" sz="2800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sz="2800" dirty="0" smtClean="0"/>
          </a:p>
          <a:p>
            <a:pPr marL="15875" lvl="0" indent="0">
              <a:spcBef>
                <a:spcPts val="0"/>
              </a:spcBef>
            </a:pPr>
            <a:endParaRPr sz="2800" dirty="0" smtClean="0"/>
          </a:p>
          <a:p>
            <a:pPr marL="15875" lvl="0" indent="0" algn="just">
              <a:spcBef>
                <a:spcPts val="0"/>
              </a:spcBef>
            </a:pPr>
            <a:r>
              <a:rPr sz="2800" dirty="0" err="1" smtClean="0"/>
              <a:t>Расширение</a:t>
            </a:r>
            <a:r>
              <a:rPr sz="2800" dirty="0" smtClean="0"/>
              <a:t> </a:t>
            </a:r>
            <a:r>
              <a:rPr sz="2800" dirty="0" err="1"/>
              <a:t>функционала</a:t>
            </a:r>
            <a:r>
              <a:rPr sz="2800" dirty="0"/>
              <a:t> </a:t>
            </a:r>
            <a:r>
              <a:rPr sz="2800" dirty="0" err="1"/>
              <a:t>чек-листов</a:t>
            </a:r>
            <a:r>
              <a:rPr sz="2800" dirty="0"/>
              <a:t>: </a:t>
            </a:r>
            <a:r>
              <a:rPr lang="ru-RU" sz="2800" dirty="0" smtClean="0"/>
              <a:t>в</a:t>
            </a:r>
            <a:r>
              <a:rPr sz="2800" dirty="0" err="1" smtClean="0"/>
              <a:t>недрение</a:t>
            </a:r>
            <a:r>
              <a:rPr sz="2800" dirty="0" smtClean="0"/>
              <a:t> </a:t>
            </a:r>
            <a:r>
              <a:rPr sz="2800" dirty="0" err="1"/>
              <a:t>возможности</a:t>
            </a:r>
            <a:r>
              <a:rPr sz="2800" dirty="0"/>
              <a:t> </a:t>
            </a:r>
            <a:r>
              <a:rPr lang="ru-RU" sz="2800" dirty="0" smtClean="0"/>
              <a:t>загрузки</a:t>
            </a:r>
            <a:r>
              <a:rPr sz="2800" dirty="0" smtClean="0"/>
              <a:t> </a:t>
            </a:r>
            <a:r>
              <a:rPr lang="ru-RU" sz="2800" dirty="0" smtClean="0"/>
              <a:t>фото, видео или комментариев</a:t>
            </a:r>
            <a:r>
              <a:rPr sz="2800" dirty="0" smtClean="0"/>
              <a:t>, </a:t>
            </a:r>
            <a:r>
              <a:rPr sz="2800" dirty="0" err="1"/>
              <a:t>для</a:t>
            </a:r>
            <a:r>
              <a:rPr sz="2800" dirty="0"/>
              <a:t> </a:t>
            </a:r>
            <a:r>
              <a:rPr sz="2800" dirty="0" err="1"/>
              <a:t>подтверждения</a:t>
            </a:r>
            <a:r>
              <a:rPr sz="2800" dirty="0"/>
              <a:t> </a:t>
            </a:r>
            <a:r>
              <a:rPr sz="2800" dirty="0" err="1"/>
              <a:t>выполнения</a:t>
            </a:r>
            <a:r>
              <a:rPr sz="2800" dirty="0"/>
              <a:t> </a:t>
            </a:r>
            <a:r>
              <a:rPr sz="2800" dirty="0" err="1" smtClean="0"/>
              <a:t>пункт</a:t>
            </a:r>
            <a:r>
              <a:rPr lang="ru-RU" sz="2800" dirty="0" err="1" smtClean="0"/>
              <a:t>ов</a:t>
            </a:r>
            <a:r>
              <a:rPr sz="2800" dirty="0" smtClean="0"/>
              <a:t> </a:t>
            </a:r>
            <a:r>
              <a:rPr sz="2800" dirty="0" err="1"/>
              <a:t>чек-листа</a:t>
            </a:r>
            <a:r>
              <a:rPr sz="2800" dirty="0" smtClean="0"/>
              <a:t>.</a:t>
            </a:r>
            <a:r>
              <a:rPr lang="ru-RU" sz="2800" dirty="0" smtClean="0"/>
              <a:t> </a:t>
            </a:r>
          </a:p>
          <a:p>
            <a:pPr marL="15875" lvl="0" indent="0">
              <a:spcBef>
                <a:spcPts val="0"/>
              </a:spcBef>
            </a:pPr>
            <a:endParaRPr lang="ru-RU" sz="2800" dirty="0" smtClean="0"/>
          </a:p>
          <a:p>
            <a:pPr marL="15875" lvl="0" indent="0">
              <a:spcBef>
                <a:spcPts val="0"/>
              </a:spcBef>
            </a:pPr>
            <a:endParaRPr sz="28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sz="2800" dirty="0" err="1"/>
              <a:t>Персонализация</a:t>
            </a:r>
            <a:r>
              <a:rPr sz="2800" dirty="0"/>
              <a:t> </a:t>
            </a:r>
            <a:r>
              <a:rPr sz="2800" dirty="0" err="1"/>
              <a:t>чек-листов</a:t>
            </a:r>
            <a:r>
              <a:rPr sz="2800" dirty="0"/>
              <a:t>: </a:t>
            </a:r>
            <a:r>
              <a:rPr lang="ru-RU" sz="2800" dirty="0" smtClean="0"/>
              <a:t>автоматическая настройка чек-листов в зависимости от роли оператора и особенностей его рабочего места. </a:t>
            </a:r>
            <a:br>
              <a:rPr lang="ru-RU" sz="2800" dirty="0" smtClean="0"/>
            </a:br>
            <a:endParaRPr lang="ru-RU" sz="28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/>
          </a:p>
          <a:p>
            <a:pPr marL="15875" lvl="0" indent="0">
              <a:spcBef>
                <a:spcPts val="0"/>
              </a:spcBef>
            </a:pPr>
            <a:r>
              <a:rPr sz="2800" dirty="0" err="1"/>
              <a:t>Обучающие</a:t>
            </a:r>
            <a:r>
              <a:rPr sz="2800" dirty="0"/>
              <a:t> </a:t>
            </a:r>
            <a:r>
              <a:rPr sz="2800" dirty="0" err="1"/>
              <a:t>модули</a:t>
            </a:r>
            <a:r>
              <a:rPr sz="2800" dirty="0"/>
              <a:t>: </a:t>
            </a:r>
            <a:r>
              <a:rPr lang="ru-RU" sz="2800" dirty="0" smtClean="0"/>
              <a:t>добавление коротких обучающих куров </a:t>
            </a:r>
            <a:r>
              <a:rPr lang="ru-RU" sz="2800" dirty="0"/>
              <a:t>или </a:t>
            </a:r>
            <a:r>
              <a:rPr lang="ru-RU" sz="2800" dirty="0" smtClean="0"/>
              <a:t>инструкций, </a:t>
            </a:r>
            <a:r>
              <a:rPr lang="ru-RU" sz="2800" dirty="0"/>
              <a:t>которые помогут пользователям узнать больше о работе чат-бота</a:t>
            </a:r>
            <a:r>
              <a:rPr lang="ru-RU" sz="2800" dirty="0" smtClean="0"/>
              <a:t>.</a:t>
            </a:r>
          </a:p>
          <a:p>
            <a:pPr marL="15875" lvl="0" indent="0">
              <a:spcBef>
                <a:spcPts val="0"/>
              </a:spcBef>
            </a:pPr>
            <a:endParaRPr lang="ru-RU" sz="2800" dirty="0" smtClean="0"/>
          </a:p>
          <a:p>
            <a:pPr marL="15875" lvl="0" indent="0">
              <a:spcBef>
                <a:spcPts val="0"/>
              </a:spcBef>
            </a:pPr>
            <a:endParaRPr sz="28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sz="2800" dirty="0" err="1" smtClean="0"/>
              <a:t>Расширение</a:t>
            </a:r>
            <a:r>
              <a:rPr sz="2800" dirty="0" smtClean="0"/>
              <a:t> </a:t>
            </a:r>
            <a:r>
              <a:rPr sz="2800" dirty="0" err="1"/>
              <a:t>аналитики</a:t>
            </a:r>
            <a:r>
              <a:rPr sz="2800" dirty="0"/>
              <a:t>: </a:t>
            </a:r>
            <a:r>
              <a:rPr lang="ru-RU" sz="2800" dirty="0" smtClean="0"/>
              <a:t>внедрение аналитических элементов для выявления узких мест в производственном процессе. 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sz="2800" dirty="0" smtClean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8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sz="2800" dirty="0" err="1"/>
              <a:t>Обратная</a:t>
            </a:r>
            <a:r>
              <a:rPr sz="2800" dirty="0"/>
              <a:t> </a:t>
            </a:r>
            <a:r>
              <a:rPr sz="2800" dirty="0" err="1"/>
              <a:t>связь</a:t>
            </a:r>
            <a:r>
              <a:rPr sz="2800" dirty="0"/>
              <a:t>: </a:t>
            </a:r>
            <a:r>
              <a:rPr lang="ru-RU" sz="2800" dirty="0" smtClean="0"/>
              <a:t>создание механизма быстрой обратной связи для улучшения функционала чат-бота. 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</p:txBody>
      </p:sp>
      <p:sp>
        <p:nvSpPr>
          <p:cNvPr id="4" name="Овал 3"/>
          <p:cNvSpPr/>
          <p:nvPr/>
        </p:nvSpPr>
        <p:spPr>
          <a:xfrm>
            <a:off x="1234441" y="2376963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ru-RU" sz="3600" dirty="0"/>
          </a:p>
        </p:txBody>
      </p:sp>
      <p:sp>
        <p:nvSpPr>
          <p:cNvPr id="8" name="Овал 7"/>
          <p:cNvSpPr/>
          <p:nvPr/>
        </p:nvSpPr>
        <p:spPr>
          <a:xfrm>
            <a:off x="1234441" y="4068257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ru-RU" sz="3600" dirty="0"/>
          </a:p>
        </p:txBody>
      </p:sp>
      <p:sp>
        <p:nvSpPr>
          <p:cNvPr id="9" name="Овал 8"/>
          <p:cNvSpPr/>
          <p:nvPr/>
        </p:nvSpPr>
        <p:spPr>
          <a:xfrm>
            <a:off x="1234441" y="5530691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ru-RU" sz="3600" dirty="0"/>
          </a:p>
        </p:txBody>
      </p:sp>
      <p:sp>
        <p:nvSpPr>
          <p:cNvPr id="10" name="Овал 9"/>
          <p:cNvSpPr/>
          <p:nvPr/>
        </p:nvSpPr>
        <p:spPr>
          <a:xfrm>
            <a:off x="1234441" y="7096559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ru-RU" sz="3600" dirty="0"/>
          </a:p>
        </p:txBody>
      </p:sp>
      <p:sp>
        <p:nvSpPr>
          <p:cNvPr id="11" name="Овал 10"/>
          <p:cNvSpPr/>
          <p:nvPr/>
        </p:nvSpPr>
        <p:spPr>
          <a:xfrm>
            <a:off x="1234441" y="9987305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ru-RU" sz="3600" dirty="0"/>
          </a:p>
        </p:txBody>
      </p:sp>
      <p:sp>
        <p:nvSpPr>
          <p:cNvPr id="12" name="Овал 11"/>
          <p:cNvSpPr/>
          <p:nvPr/>
        </p:nvSpPr>
        <p:spPr>
          <a:xfrm>
            <a:off x="1234441" y="8579161"/>
            <a:ext cx="749808" cy="7498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ru-RU" sz="3600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894588" y="2534552"/>
            <a:ext cx="0" cy="79938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4"/>
          <p:cNvPicPr preferRelativeResize="0"/>
          <p:nvPr/>
        </p:nvPicPr>
        <p:blipFill rotWithShape="1">
          <a:blip r:embed="rId3">
            <a:alphaModFix amt="48000"/>
          </a:blip>
          <a:srcRect l="12508" t="15043" r="19245" b="34928"/>
          <a:stretch>
            <a:fillRect/>
          </a:stretch>
        </p:blipFill>
        <p:spPr>
          <a:xfrm>
            <a:off x="7370064" y="1096849"/>
            <a:ext cx="13331952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/>
              <a:buNone/>
            </a:pPr>
            <a:r>
              <a:rPr lang="ru-RU" b="1"/>
              <a:t>Команда</a:t>
            </a:r>
          </a:p>
        </p:txBody>
      </p:sp>
      <p:sp>
        <p:nvSpPr>
          <p:cNvPr id="193" name="Google Shape;193;p24"/>
          <p:cNvSpPr txBox="1">
            <a:spLocks noGrp="1"/>
          </p:cNvSpPr>
          <p:nvPr>
            <p:ph type="body" idx="5"/>
          </p:nvPr>
        </p:nvSpPr>
        <p:spPr>
          <a:xfrm>
            <a:off x="5760338" y="7263302"/>
            <a:ext cx="390220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/>
              <a:t>Сотрудник компании ООО </a:t>
            </a:r>
            <a:r>
              <a:rPr lang="en-US" dirty="0"/>
              <a:t>“</a:t>
            </a:r>
            <a:r>
              <a:rPr lang="ru-RU" dirty="0"/>
              <a:t>ЭРВЬЮ</a:t>
            </a:r>
            <a:r>
              <a:rPr lang="en-US" dirty="0"/>
              <a:t>”</a:t>
            </a:r>
            <a:r>
              <a:rPr lang="ru-RU" altLang="en-US" dirty="0"/>
              <a:t>. Занимаемая должность</a:t>
            </a:r>
            <a:r>
              <a:rPr lang="en-US" altLang="en-US" dirty="0" smtClean="0"/>
              <a:t>:</a:t>
            </a:r>
            <a:r>
              <a:rPr lang="ru-RU" altLang="en-US" dirty="0" smtClean="0"/>
              <a:t> </a:t>
            </a:r>
            <a:r>
              <a:rPr lang="en-US" altLang="en-US" dirty="0" smtClean="0"/>
              <a:t>IT </a:t>
            </a:r>
            <a:r>
              <a:rPr lang="ru-RU" altLang="en-US" dirty="0" smtClean="0"/>
              <a:t>бизнес-аналитик</a:t>
            </a:r>
            <a:endParaRPr lang="en-US" dirty="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altLang="en-US" dirty="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altLang="en-US" dirty="0"/>
          </a:p>
        </p:txBody>
      </p:sp>
      <p:sp>
        <p:nvSpPr>
          <p:cNvPr id="195" name="Google Shape;195;p24"/>
          <p:cNvSpPr txBox="1">
            <a:spLocks noGrp="1"/>
          </p:cNvSpPr>
          <p:nvPr>
            <p:ph type="body" idx="7"/>
          </p:nvPr>
        </p:nvSpPr>
        <p:spPr>
          <a:xfrm>
            <a:off x="6062059" y="6533653"/>
            <a:ext cx="3298761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Быков Владислав</a:t>
            </a:r>
          </a:p>
        </p:txBody>
      </p:sp>
      <p:sp>
        <p:nvSpPr>
          <p:cNvPr id="196" name="Google Shape;196;p24"/>
          <p:cNvSpPr txBox="1">
            <a:spLocks noGrp="1"/>
          </p:cNvSpPr>
          <p:nvPr>
            <p:ph type="body" idx="8"/>
          </p:nvPr>
        </p:nvSpPr>
        <p:spPr>
          <a:xfrm>
            <a:off x="10635805" y="7263302"/>
            <a:ext cx="373329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>
                <a:sym typeface="+mn-ea"/>
              </a:rPr>
              <a:t>Сотрудник компании ООО </a:t>
            </a:r>
            <a:r>
              <a:rPr lang="en-US" dirty="0">
                <a:sym typeface="+mn-ea"/>
              </a:rPr>
              <a:t>“</a:t>
            </a:r>
            <a:r>
              <a:rPr lang="ru-RU" dirty="0">
                <a:sym typeface="+mn-ea"/>
              </a:rPr>
              <a:t>ЭРВЬЮ</a:t>
            </a:r>
            <a:r>
              <a:rPr lang="en-US" dirty="0">
                <a:sym typeface="+mn-ea"/>
              </a:rPr>
              <a:t>”</a:t>
            </a:r>
            <a:r>
              <a:rPr lang="ru-RU" altLang="en-US" dirty="0">
                <a:sym typeface="+mn-ea"/>
              </a:rPr>
              <a:t>. Занимаемая должность</a:t>
            </a:r>
            <a:r>
              <a:rPr lang="en-US" altLang="en-US" dirty="0" smtClean="0">
                <a:sym typeface="+mn-ea"/>
              </a:rPr>
              <a:t>:</a:t>
            </a:r>
            <a:r>
              <a:rPr lang="ru-RU" altLang="en-US" dirty="0" smtClean="0">
                <a:sym typeface="+mn-ea"/>
              </a:rPr>
              <a:t> </a:t>
            </a:r>
            <a:r>
              <a:rPr lang="en-US" altLang="en-US" dirty="0" smtClean="0">
                <a:sym typeface="+mn-ea"/>
              </a:rPr>
              <a:t>IT </a:t>
            </a:r>
            <a:r>
              <a:rPr lang="ru-RU" altLang="en-US" dirty="0">
                <a:sym typeface="+mn-ea"/>
              </a:rPr>
              <a:t>бизнес-аналитик</a:t>
            </a:r>
            <a:endParaRPr lang="en-US" dirty="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altLang="en-US" dirty="0"/>
          </a:p>
          <a:p>
            <a:pPr marL="15875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ru-RU" altLang="en-US" dirty="0"/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3"/>
          </p:nvPr>
        </p:nvSpPr>
        <p:spPr>
          <a:xfrm>
            <a:off x="10593037" y="6533653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Нигматуллин Фидаиль</a:t>
            </a:r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6137847" y="3431203"/>
            <a:ext cx="3021711" cy="3023953"/>
          </a:xfrm>
        </p:spPr>
      </p:pic>
      <p:pic>
        <p:nvPicPr>
          <p:cNvPr id="4" name="Замещающая рамка рисунка 3" descr="eIyzRkh18uc"/>
          <p:cNvPicPr>
            <a:picLocks noGrp="1" noChangeAspect="1"/>
          </p:cNvPicPr>
          <p:nvPr>
            <p:ph type="pic" idx="9"/>
          </p:nvPr>
        </p:nvPicPr>
        <p:blipFill>
          <a:blip r:embed="rId5"/>
          <a:srcRect b="27852"/>
          <a:stretch>
            <a:fillRect/>
          </a:stretch>
        </p:blipFill>
        <p:spPr>
          <a:xfrm>
            <a:off x="11149330" y="3430905"/>
            <a:ext cx="3021965" cy="30200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>
            <a:spLocks noGrp="1"/>
          </p:cNvSpPr>
          <p:nvPr>
            <p:ph type="subTitle" idx="1"/>
          </p:nvPr>
        </p:nvSpPr>
        <p:spPr>
          <a:xfrm>
            <a:off x="1338898" y="5873577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24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lang="ru-RU"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Телефон</a:t>
            </a: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email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906464" y="270557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 panose="020B0604020202020204"/>
              <a:buNone/>
            </a:pPr>
            <a:r>
              <a:rPr lang="ru-RU" b="1"/>
              <a:t>Контакты</a:t>
            </a:r>
          </a:p>
        </p:txBody>
      </p:sp>
      <p:sp>
        <p:nvSpPr>
          <p:cNvPr id="216" name="Google Shape;216;p26"/>
          <p:cNvSpPr txBox="1"/>
          <p:nvPr/>
        </p:nvSpPr>
        <p:spPr>
          <a:xfrm>
            <a:off x="2779251" y="5945967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2800">
                <a:solidFill>
                  <a:schemeClr val="dk1"/>
                </a:solidFill>
                <a:sym typeface="Arial" panose="020B0604020202020204"/>
              </a:rPr>
              <a:t>+7 (919) 142-19-67</a:t>
            </a: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lordvaider075@gmail.com</a:t>
            </a:r>
            <a:endParaRPr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3200400" marR="0" lvl="7" indent="457200" algn="l" rtl="0">
              <a:lnSpc>
                <a:spcPct val="15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+7 (</a:t>
            </a: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927</a:t>
            </a: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</a:t>
            </a: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326</a:t>
            </a: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20</a:t>
            </a:r>
            <a:endParaRPr lang="ru-RU"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56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oru774</a:t>
            </a:r>
            <a:r>
              <a:rPr 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@</a:t>
            </a:r>
            <a:r>
              <a:rPr lang="en-US" altLang="ru-RU"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gmail.com</a:t>
            </a:r>
          </a:p>
        </p:txBody>
      </p:sp>
      <p:sp>
        <p:nvSpPr>
          <p:cNvPr id="2" name="Google Shape;214;p26"/>
          <p:cNvSpPr txBox="1"/>
          <p:nvPr/>
        </p:nvSpPr>
        <p:spPr>
          <a:xfrm>
            <a:off x="1338263" y="81779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228600" marR="0" lvl="0" indent="-228600" algn="l" rtl="0">
              <a:lnSpc>
                <a:spcPct val="24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endParaRPr lang="ru-RU"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Телефон</a:t>
            </a:r>
          </a:p>
          <a:p>
            <a:pPr marL="228600" marR="0" lvl="0" indent="-228600" algn="l" rtl="0">
              <a:lnSpc>
                <a:spcPct val="242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email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Office PowerPoint</Application>
  <PresentationFormat>Произвольный</PresentationFormat>
  <Paragraphs>114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ОБЛОЖКИ</vt:lpstr>
      <vt:lpstr>РАЗДЕЛИТЕЛИ</vt:lpstr>
      <vt:lpstr>Чат-бот - цифровой ассистент оператора  промышленного     производства</vt:lpstr>
      <vt:lpstr>Актуальность проекта</vt:lpstr>
      <vt:lpstr>Проблема</vt:lpstr>
      <vt:lpstr>Решение</vt:lpstr>
      <vt:lpstr>Рынок</vt:lpstr>
      <vt:lpstr>Бизнес-модель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Чат-бот цифровой ассистент оператора производства</dc:title>
  <dc:creator>Владислав Быков</dc:creator>
  <cp:lastModifiedBy>Владислав Быков</cp:lastModifiedBy>
  <cp:revision>34</cp:revision>
  <dcterms:created xsi:type="dcterms:W3CDTF">2023-09-11T14:30:00Z</dcterms:created>
  <dcterms:modified xsi:type="dcterms:W3CDTF">2023-10-24T11:29:19Z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1E29CC8B1907456C8654D4DF8C7CC20F_13</vt:lpwstr>
  </property>
  <property fmtid="{D5CDD505-2E9C-101B-9397-08002B2CF9AE}" pid="3" name="KSOProductBuildVer">
    <vt:lpwstr>1049-12.2.0.13215</vt:lpwstr>
  </property>
</Properties>
</file>