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9144000"/>
  <p:notesSz cx="6858000" cy="9144000"/>
  <p:embeddedFontLst>
    <p:embeddedFont>
      <p:font typeface="Roboto"/>
      <p:regular r:id="rId14"/>
      <p:bold r:id="rId15"/>
      <p:italic r:id="rId16"/>
      <p:boldItalic r:id="rId17"/>
    </p:embeddedFont>
    <p:embeddedFont>
      <p:font typeface="Arial Black"/>
      <p:regular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9" roundtripDataSignature="AMtx7mhLiG3UzSRe6V0zk8PsD62V8dPK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bold.fntdata"/><Relationship Id="rId14" Type="http://schemas.openxmlformats.org/officeDocument/2006/relationships/font" Target="fonts/Roboto-regular.fntdata"/><Relationship Id="rId17" Type="http://schemas.openxmlformats.org/officeDocument/2006/relationships/font" Target="fonts/Roboto-boldItalic.fntdata"/><Relationship Id="rId16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19" Type="http://customschemas.google.com/relationships/presentationmetadata" Target="metadata"/><Relationship Id="rId6" Type="http://schemas.openxmlformats.org/officeDocument/2006/relationships/slide" Target="slides/slide1.xml"/><Relationship Id="rId18" Type="http://schemas.openxmlformats.org/officeDocument/2006/relationships/font" Target="fonts/ArialBlack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0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1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1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fasie.ru/upload/docs/%D0%9F%D0%BE%D0%BB%D0%BE%D0%B6%D0%B5%D0%BD%D0%B8%D0%B5%20%D0%A1%D1%82%D0%A1-6.pdf" TargetMode="External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image" Target="../media/image4.png"/><Relationship Id="rId5" Type="http://schemas.openxmlformats.org/officeDocument/2006/relationships/image" Target="../media/image8.png"/><Relationship Id="rId6" Type="http://schemas.openxmlformats.org/officeDocument/2006/relationships/hyperlink" Target="https://fasie.ru/upload/docs/%D0%9F%D0%BE%D0%BB%D0%BE%D0%B6%D0%B5%D0%BD%D0%B8%D0%B5%20%D0%A1%D1%82%D0%A1-6.pdf" TargetMode="External"/><Relationship Id="rId7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3906152"/>
            <a:ext cx="5731538" cy="295184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-3683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AutoNum type="arabicPeriod"/>
            </a:pPr>
            <a:r>
              <a:rPr lang="ru-RU" sz="2200">
                <a:solidFill>
                  <a:schemeClr val="dk1"/>
                </a:solidFill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№СтС-502321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95287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AutoNum type="arabicPeriod"/>
            </a:pPr>
            <a:r>
              <a:rPr lang="ru-RU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создание наборов для творчества с локальным колоритом — diy-продукты, отражающие культурные традиции регионов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683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AutoNum type="arabicPeriod"/>
            </a:pPr>
            <a:r>
              <a:rPr lang="ru-RU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Андреев Артём Сергеевич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5731539" y="5927334"/>
            <a:ext cx="3412461" cy="93066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5731539" y="3910830"/>
            <a:ext cx="789471" cy="2016181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6521011" y="3906151"/>
            <a:ext cx="2622989" cy="2021182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6521011" y="0"/>
            <a:ext cx="2622989" cy="3906152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1225590" y="1511552"/>
            <a:ext cx="4711944" cy="25922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76256" y="4060235"/>
            <a:ext cx="1857486" cy="1724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66018" y="332656"/>
            <a:ext cx="2001725" cy="936103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"/>
          <p:cNvSpPr/>
          <p:nvPr/>
        </p:nvSpPr>
        <p:spPr>
          <a:xfrm>
            <a:off x="827584" y="1615120"/>
            <a:ext cx="5507956" cy="2013173"/>
          </a:xfrm>
          <a:prstGeom prst="bracketPair">
            <a:avLst/>
          </a:prstGeom>
          <a:noFill/>
          <a:ln cap="rnd" cmpd="sng" w="101600">
            <a:solidFill>
              <a:srgbClr val="8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>
            <p:ph type="ctrTitle"/>
          </p:nvPr>
        </p:nvSpPr>
        <p:spPr>
          <a:xfrm>
            <a:off x="1225590" y="1759135"/>
            <a:ext cx="4203124" cy="17251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400"/>
              <a:buFont typeface="Arial"/>
              <a:buNone/>
            </a:pPr>
            <a:r>
              <a:rPr b="1" lang="ru-RU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Студенческий</a:t>
            </a:r>
            <a:r>
              <a:rPr b="1" lang="ru-RU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b="1" lang="ru-RU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ru-RU">
                <a:solidFill>
                  <a:srgbClr val="ED3833"/>
                </a:solidFill>
                <a:latin typeface="Arial Black"/>
                <a:ea typeface="Arial Black"/>
                <a:cs typeface="Arial Black"/>
                <a:sym typeface="Arial Black"/>
              </a:rPr>
              <a:t>Стартап</a:t>
            </a:r>
            <a:endParaRPr b="1">
              <a:solidFill>
                <a:srgbClr val="ED383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4067944" y="3076211"/>
            <a:ext cx="1706284" cy="525971"/>
          </a:xfrm>
          <a:prstGeom prst="roundRect">
            <a:avLst>
              <a:gd fmla="val 16667" name="adj"/>
            </a:avLst>
          </a:prstGeom>
          <a:solidFill>
            <a:srgbClr val="FFA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 очередь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 txBox="1"/>
          <p:nvPr>
            <p:ph type="title"/>
          </p:nvPr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0" name="Google Shape;100;p2"/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101" name="Google Shape;101;p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06" name="Google Shape;10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80312" y="5373216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"/>
          <p:cNvSpPr/>
          <p:nvPr/>
        </p:nvSpPr>
        <p:spPr>
          <a:xfrm>
            <a:off x="594094" y="116635"/>
            <a:ext cx="2304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 продукте</a:t>
            </a:r>
            <a:endParaRPr b="1" sz="2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09" name="Google Shape;109;p2"/>
          <p:cNvSpPr txBox="1"/>
          <p:nvPr/>
        </p:nvSpPr>
        <p:spPr>
          <a:xfrm>
            <a:off x="65200" y="813500"/>
            <a:ext cx="3726600" cy="46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ru-RU" sz="1500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Проблема</a:t>
            </a:r>
            <a:r>
              <a:rPr lang="ru-RU" sz="1500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1500"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Отсутствие доступных продуктов, сочетающих антистресс-творчество, краеведение и культурное просвещение.</a:t>
            </a:r>
            <a:endParaRPr sz="1500"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ru-RU" sz="1500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Описание продукта</a:t>
            </a:r>
            <a:r>
              <a:rPr lang="ru-RU" sz="1500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1500"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Готовые наборы для создания предметов народных промыслов (вышивка, роспись, плетение) с материалами и инструкциями.</a:t>
            </a:r>
            <a:endParaRPr sz="1500"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Пример: набор «Карельские узоры» (льняная вышивка (со всеми необходимыми материалами) + история символов).</a:t>
            </a:r>
            <a:endParaRPr sz="1500"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ru-RU" sz="1500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Область применения</a:t>
            </a:r>
            <a:r>
              <a:rPr lang="ru-RU" sz="1500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1500"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ru-RU" sz="1500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Образование (школы, музеи), туризм (сувениры), корпоративный сектор (тимбилдинг), арт-терапия.</a:t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0" name="Google Shape;110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47792" y="1102850"/>
            <a:ext cx="4339208" cy="43392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"/>
          <p:cNvSpPr txBox="1"/>
          <p:nvPr>
            <p:ph type="title"/>
          </p:nvPr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6" name="Google Shape;116;p3"/>
          <p:cNvGrpSpPr/>
          <p:nvPr/>
        </p:nvGrpSpPr>
        <p:grpSpPr>
          <a:xfrm>
            <a:off x="-2918" y="540421"/>
            <a:ext cx="5943070" cy="121100"/>
            <a:chOff x="0" y="692501"/>
            <a:chExt cx="2624903" cy="97077"/>
          </a:xfrm>
        </p:grpSpPr>
        <p:sp>
          <p:nvSpPr>
            <p:cNvPr id="117" name="Google Shape;117;p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22" name="Google Shape;12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17588" y="3524240"/>
            <a:ext cx="1669361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35299" y="4624241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3"/>
          <p:cNvSpPr/>
          <p:nvPr/>
        </p:nvSpPr>
        <p:spPr>
          <a:xfrm>
            <a:off x="-324544" y="32075"/>
            <a:ext cx="678419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Технологичность стартап-проекта</a:t>
            </a:r>
            <a:endParaRPr/>
          </a:p>
        </p:txBody>
      </p:sp>
      <p:sp>
        <p:nvSpPr>
          <p:cNvPr id="125" name="Google Shape;125;p3"/>
          <p:cNvSpPr txBox="1"/>
          <p:nvPr/>
        </p:nvSpPr>
        <p:spPr>
          <a:xfrm>
            <a:off x="-2925" y="661550"/>
            <a:ext cx="6518100" cy="63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Техническое решение</a:t>
            </a: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Концепция продукта: разработаны модульные DIY-наборы с региональным колоритом, где каждый комплект представляет собой: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1.1 Готовый творческий проект с пошаговой инструкцией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1.2 Культурно-образовательный мини-гид о традициях региона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1.3 Все необходимые материалы в экологичной упаковке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Конструктивные особенности: стандартизированная система комплектации и адаптивная сложность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Технологические решения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Лазерная резка деревянных элементов для точности деталей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Цифровая печать этнических узоров на тканях/бумаге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Производственный процесс:  разработка макетов (CAD-моделирование), изготовление заготовок (лазерная резка, 3D-формы для керамики), комплектация (ручная сборка наборов), контроль качества (проверка материалов и инструкций)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Инновационность</a:t>
            </a: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Гибкие уровни сложности, экоматериалы, совмещение обучение и традиций.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Научно-технический задел</a:t>
            </a: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Предоставляемое оборудование НовГУ 3 и высококвалифицированные сотрудники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Преимущества: </a:t>
            </a: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экономическая эффективность, улучшенные потребительские свойства, простота использования, интуитивные инструкции с иллюстрациями ,долговечность, быстрое прототипирование , масштабируемость, экологичность, гибкость, растущий спрос на хобби с обучающим компонентом, обучение через развлечение и экологичные материалы и этичное производство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6" name="Google Shape;126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90250" y="1018675"/>
            <a:ext cx="2324024" cy="2324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"/>
          <p:cNvSpPr txBox="1"/>
          <p:nvPr>
            <p:ph type="title"/>
          </p:nvPr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2" name="Google Shape;132;p4"/>
          <p:cNvGrpSpPr/>
          <p:nvPr/>
        </p:nvGrpSpPr>
        <p:grpSpPr>
          <a:xfrm>
            <a:off x="-2918" y="540421"/>
            <a:ext cx="4214878" cy="170944"/>
            <a:chOff x="0" y="692501"/>
            <a:chExt cx="2624903" cy="97077"/>
          </a:xfrm>
        </p:grpSpPr>
        <p:sp>
          <p:nvSpPr>
            <p:cNvPr id="133" name="Google Shape;133;p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4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4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4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4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38" name="Google Shape;13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34976" y="-10"/>
            <a:ext cx="1669361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10037" y="-17884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4"/>
          <p:cNvSpPr/>
          <p:nvPr/>
        </p:nvSpPr>
        <p:spPr>
          <a:xfrm>
            <a:off x="107504" y="44016"/>
            <a:ext cx="397588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Аналоги и конкуренты</a:t>
            </a:r>
            <a:endParaRPr b="1" sz="2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41" name="Google Shape;141;p4"/>
          <p:cNvSpPr txBox="1"/>
          <p:nvPr/>
        </p:nvSpPr>
        <p:spPr>
          <a:xfrm>
            <a:off x="0" y="819825"/>
            <a:ext cx="5787000" cy="60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Стандартные наборы для творчества (бренды: «Фантазёр», «Леонардо», «Десятое королевство»)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Качество: массовые универсальные наборы (вышивка, рисование, лепка) без региональной специфики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Цена: 200-800 руб.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Недостаток: отсутствие культурно-образовательной составляющей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Этнические наборы рукоделия (например, «Городецкая роспись» от мелких производителей)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Качество: ограниченная линейка, часто неполная комплектация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Цена: 600-1500 руб.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Недостаток: слабая методическая база, нет связи с арт-терапией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Сувенирные DIY-наборы (местные мастерские в туристических зонах)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Качество: кустарное производство, нестабильное качество материалов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Цена: 500-3000 руб.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Недостаток: нет унификации, сложность масштабирования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Зарубежные аналоги (например, японские «Зен-раскраски» или немецкие наборы народных промыслов)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Качество: высокая полиграфия, но чужая культурная база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Цена: 1200-3500 руб. (с учетом доставки)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Недостаток: не адаптированы для российского рынка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Ключевые отличия нашего продукта: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Системный подход: сочетание готовых материалов, методики и регионального контекста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Тройная ценность (образование + терапия + сувенир)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Локализованное производство с контролем качества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Прямых комплексных аналогов, объединяющих все указанные параметры, на рынке нет.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2" name="Google Shape;142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48425" y="1133304"/>
            <a:ext cx="3019169" cy="5283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"/>
          <p:cNvSpPr txBox="1"/>
          <p:nvPr>
            <p:ph type="title"/>
          </p:nvPr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8" name="Google Shape;148;p5"/>
          <p:cNvGrpSpPr/>
          <p:nvPr/>
        </p:nvGrpSpPr>
        <p:grpSpPr>
          <a:xfrm>
            <a:off x="-2918" y="540420"/>
            <a:ext cx="3854838" cy="153107"/>
            <a:chOff x="0" y="692501"/>
            <a:chExt cx="2624903" cy="97077"/>
          </a:xfrm>
        </p:grpSpPr>
        <p:sp>
          <p:nvSpPr>
            <p:cNvPr id="149" name="Google Shape;149;p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5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5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5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4" name="Google Shape;15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80312" y="5373216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5"/>
          <p:cNvSpPr/>
          <p:nvPr/>
        </p:nvSpPr>
        <p:spPr>
          <a:xfrm>
            <a:off x="6963" y="64081"/>
            <a:ext cx="395568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Рынок и потребитель</a:t>
            </a:r>
            <a:endParaRPr b="1" sz="2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7" name="Google Shape;157;p5"/>
          <p:cNvSpPr txBox="1"/>
          <p:nvPr/>
        </p:nvSpPr>
        <p:spPr>
          <a:xfrm>
            <a:off x="0" y="827863"/>
            <a:ext cx="9144000" cy="51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latin typeface="Times New Roman"/>
                <a:ea typeface="Times New Roman"/>
                <a:cs typeface="Times New Roman"/>
                <a:sym typeface="Times New Roman"/>
              </a:rPr>
              <a:t>Продукт проекта – DIY-наборы для творчества с региональным колоритом – находит применение в следующих сферах:</a:t>
            </a:r>
            <a:endParaRPr b="1"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1. Образование и просвещение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1.1 Школы, кружки, детские сады – как пособие по краеведению и трудовому обучению.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1.2 Музеи и культурные центры – интерактивные сувениры для посетителей, мастер-классы.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1.3 Дополнительное образование – развитие мелкой моторики и креативного мышления у детей.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2. Туризм и сувенирная продукция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2.1Туристические локации – уникальные сувениры, отражающие местный колорит.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2.2 Гостиницы и экскурсионные бюро – часть welcome-пакетов или программ лояльности.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3. Корпоративный сектор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3.1 HR-проекты – тимбилдинги, антистресс-активности для сотрудников.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3.2 Промо-продукция – эксклюзивные подарки партнерам с региональной символикой.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4. Психология и арт-терапия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4.1 Реабилитационные центры – инструмент для релаксации и социализации.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4.2 Семейный досуг – совместное творчество как альтернатива гаджетам.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5. Розничная торговля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5.1 Хобби-маркеты – нишевый продукт для любителей рукоделия.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5.2 Онлайн-платформы – продажи через маркетплейсы и тематические сообщества.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latin typeface="Times New Roman"/>
                <a:ea typeface="Times New Roman"/>
                <a:cs typeface="Times New Roman"/>
                <a:sym typeface="Times New Roman"/>
              </a:rPr>
              <a:t>Продукт интегрируется в существующие рынки, дополняя их образовательной и терапевтической ценностью.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"/>
          <p:cNvSpPr txBox="1"/>
          <p:nvPr>
            <p:ph type="title"/>
          </p:nvPr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3" name="Google Shape;163;p6"/>
          <p:cNvGrpSpPr/>
          <p:nvPr/>
        </p:nvGrpSpPr>
        <p:grpSpPr>
          <a:xfrm>
            <a:off x="-19000" y="536717"/>
            <a:ext cx="4590999" cy="174648"/>
            <a:chOff x="0" y="692501"/>
            <a:chExt cx="2624903" cy="97077"/>
          </a:xfrm>
        </p:grpSpPr>
        <p:sp>
          <p:nvSpPr>
            <p:cNvPr id="164" name="Google Shape;164;p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6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6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9" name="Google Shape;16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74626" y="-10"/>
            <a:ext cx="1669361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80312" y="5373216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6"/>
          <p:cNvSpPr txBox="1"/>
          <p:nvPr/>
        </p:nvSpPr>
        <p:spPr>
          <a:xfrm>
            <a:off x="0" y="711400"/>
            <a:ext cx="9144000" cy="51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Ключевая техническая задача:</a:t>
            </a: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Разработка стандартизированных DIY-наборов, адаптирующих традиционные ремёсла в доступный формат с сохранением аутентичности материалов, технологий и культурных кодов. (Превратить сложные народные ремёсла в простые наборы «сделай сам» без потери культурной идентичности.)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Ресурсы проекта:</a:t>
            </a: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</a:t>
            </a: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редоставляемое оборудование НовГУ 3д принтеры 8 шт., печь муфельная с температурой до 1250 градусов, помещение, оборудованное принудительной вентиляцией, сушильный шкаф, лазерный станок, фрезерный станок, мфу 6 штук и высококвалифицированные сотрудники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Затраты на реализацию проекта </a:t>
            </a: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</a:t>
            </a: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акупка</a:t>
            </a: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материалов, выплата заработной </a:t>
            </a: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платы</a:t>
            </a: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сотрудникам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Планы по формированию команды проекта:</a:t>
            </a: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</a:t>
            </a: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ысококвалифицированные сотрудники НовГУ и краеведческих музеев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Планируемый способ получения дохода: </a:t>
            </a:r>
            <a:endParaRPr b="1"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B2C</a:t>
            </a: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онлайн/оффлайн продажи наборов через маркетплейсы, сувенирные магазины и собственный сайт.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B2B</a:t>
            </a: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поставки в школы, музеи, корпорации (HR-программы, сувениры).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Допдоход</a:t>
            </a: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платные мастер-классы, франшиза для регионов.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2" name="Google Shape;172;p6"/>
          <p:cNvSpPr/>
          <p:nvPr/>
        </p:nvSpPr>
        <p:spPr>
          <a:xfrm>
            <a:off x="-7816" y="44016"/>
            <a:ext cx="478802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План реализации проекта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7"/>
          <p:cNvSpPr txBox="1"/>
          <p:nvPr>
            <p:ph type="title"/>
          </p:nvPr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8" name="Google Shape;178;p7"/>
          <p:cNvGrpSpPr/>
          <p:nvPr/>
        </p:nvGrpSpPr>
        <p:grpSpPr>
          <a:xfrm>
            <a:off x="-19000" y="536717"/>
            <a:ext cx="4590999" cy="174648"/>
            <a:chOff x="0" y="692501"/>
            <a:chExt cx="2624903" cy="97077"/>
          </a:xfrm>
        </p:grpSpPr>
        <p:sp>
          <p:nvSpPr>
            <p:cNvPr id="179" name="Google Shape;179;p7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7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7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4" name="Google Shape;18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80312" y="5373216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7"/>
          <p:cNvSpPr txBox="1"/>
          <p:nvPr/>
        </p:nvSpPr>
        <p:spPr>
          <a:xfrm>
            <a:off x="189500" y="1318525"/>
            <a:ext cx="4746600" cy="42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Опыт в реализации технологических или инновационных проектов и образование</a:t>
            </a:r>
            <a:endParaRPr b="1"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720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Курсы повышения квалификации по ВИК, УК, РК, МК, ПВТ, ПВК,председатель студенческого совета во время учебы, выступал с докладами на конференциях по культурным традициям регионов, сотрудник научной группы “Физические методы </a:t>
            </a:r>
            <a:r>
              <a:rPr lang="ru-RU" sz="17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исследования</a:t>
            </a:r>
            <a:r>
              <a:rPr lang="ru-RU" sz="17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артефактов и </a:t>
            </a:r>
            <a:r>
              <a:rPr lang="ru-RU" sz="17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объектов</a:t>
            </a:r>
            <a:r>
              <a:rPr lang="ru-RU" sz="17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культурного наследия”.</a:t>
            </a:r>
            <a:endParaRPr sz="17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720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Образование: бакалавриат и магистратура Конструкторско-технологическое обеспечение машиностроительных производств. </a:t>
            </a:r>
            <a:endParaRPr sz="17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720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Аспирант: </a:t>
            </a:r>
            <a:r>
              <a:rPr lang="ru-RU" sz="170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Технология и оборудование механической и физико-технической обработки</a:t>
            </a:r>
            <a:endParaRPr sz="17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7" name="Google Shape;187;p7"/>
          <p:cNvSpPr/>
          <p:nvPr/>
        </p:nvSpPr>
        <p:spPr>
          <a:xfrm>
            <a:off x="-7816" y="44016"/>
            <a:ext cx="478802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Квалификация заявителя</a:t>
            </a:r>
            <a:endParaRPr b="1" sz="2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88" name="Google Shape;188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38177" y="1000481"/>
            <a:ext cx="4105826" cy="45627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8"/>
          <p:cNvSpPr/>
          <p:nvPr/>
        </p:nvSpPr>
        <p:spPr>
          <a:xfrm>
            <a:off x="3022474" y="-2531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8"/>
          <p:cNvSpPr/>
          <p:nvPr/>
        </p:nvSpPr>
        <p:spPr>
          <a:xfrm>
            <a:off x="5275122" y="-2531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8"/>
          <p:cNvSpPr/>
          <p:nvPr/>
        </p:nvSpPr>
        <p:spPr>
          <a:xfrm>
            <a:off x="3022474" y="1726072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8"/>
          <p:cNvSpPr/>
          <p:nvPr/>
        </p:nvSpPr>
        <p:spPr>
          <a:xfrm>
            <a:off x="5281544" y="1726072"/>
            <a:ext cx="3868878" cy="517077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8"/>
          <p:cNvSpPr/>
          <p:nvPr/>
        </p:nvSpPr>
        <p:spPr>
          <a:xfrm>
            <a:off x="3022474" y="5340367"/>
            <a:ext cx="2258750" cy="151588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8"/>
          <p:cNvSpPr txBox="1"/>
          <p:nvPr/>
        </p:nvSpPr>
        <p:spPr>
          <a:xfrm>
            <a:off x="5508104" y="1988840"/>
            <a:ext cx="36723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Почта </a:t>
            </a:r>
            <a:r>
              <a:rPr b="1" lang="ru-RU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orc38@mail.ru</a:t>
            </a:r>
            <a:endParaRPr b="1"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Телефон </a:t>
            </a:r>
            <a:r>
              <a:rPr b="1" lang="ru-RU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+7 981 601 67 51</a:t>
            </a:r>
            <a:endParaRPr b="1"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9" name="Google Shape;199;p8"/>
          <p:cNvPicPr preferRelativeResize="0"/>
          <p:nvPr/>
        </p:nvPicPr>
        <p:blipFill rotWithShape="1">
          <a:blip r:embed="rId3">
            <a:alphaModFix/>
          </a:blip>
          <a:srcRect b="32552" l="17747" r="19768" t="34896"/>
          <a:stretch/>
        </p:blipFill>
        <p:spPr>
          <a:xfrm>
            <a:off x="10692680" y="1556322"/>
            <a:ext cx="1965708" cy="2310257"/>
          </a:xfrm>
          <a:prstGeom prst="rect">
            <a:avLst/>
          </a:prstGeom>
          <a:solidFill>
            <a:srgbClr val="ADDAE3"/>
          </a:solidFill>
          <a:ln>
            <a:noFill/>
          </a:ln>
        </p:spPr>
      </p:pic>
      <p:sp>
        <p:nvSpPr>
          <p:cNvPr id="200" name="Google Shape;200;p8"/>
          <p:cNvSpPr/>
          <p:nvPr/>
        </p:nvSpPr>
        <p:spPr>
          <a:xfrm>
            <a:off x="5868144" y="280564"/>
            <a:ext cx="2536400" cy="10402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Спасибо </a:t>
            </a:r>
            <a:endParaRPr b="1"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spcBef>
                <a:spcPts val="56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за внимание!</a:t>
            </a:r>
            <a:endParaRPr/>
          </a:p>
        </p:txBody>
      </p:sp>
      <p:pic>
        <p:nvPicPr>
          <p:cNvPr id="201" name="Google Shape;201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86922" y="4794411"/>
            <a:ext cx="1857486" cy="1724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7544" y="404664"/>
            <a:ext cx="2016224" cy="936103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png;base64,iVBORw0KGgoAAAANSUhEUgAAB9AAAAfQCAYAAACaOMR5AAAACXBIWXMAAA7EAAAOxAGVKw4bAAAgAElEQVR4nOzbi23EIBBAwUd0/be8aSGfu5CDmQrWsgFLT6yZmQAAAAAAAADgch+7BwAAAAAAAACA/0BABwAAAAAAAIA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6rF7AOD11lq7RwCAZmb3CH/K+Qvvy37FSW77njmb/QqA/8D/FZzPDX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oeuwcAeLaZ2T0CwJestXaPwAs5jzjJbfvVbc97G/vz2W5bv77ns3m/wLu47fwFzucG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Y/dAwDwO2ut3SPA08zM7hGAH7rtPLJfne2293vb+r3teQHehf2Zk9z2PwlwGjfQAQAAAAAAACA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CqeuweAAAAeH8zs3uEP7XW2j0CPM1t6/c29isAAIDvcQMdAAAAAAAAA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gE/27q3HrvMgwPC77XGaJk6apKGpKEICUSpVoojSIuAOccm/4Q80bgMUUBWhluaCwyUSdxAUUQQqUAGC4kPi1Kl7iLBzaJrE8XHG9hwXN0FJaDx2kpnZe6/1PHeRljPf9lrft5bn1bc2UAnoAAAAAAAAAFAJ6AAAAAAAAABQCegAAAAAAAAAUAnoAAAAAAAAAFAJ6AAAAAAAAABQCegAAAAAAAAAUAnoAAAAAAAAAFAJ6AAAAAAAAABQCegAAAAAAAAAUNXKvAcAAAAAi2Q2m817COyjYRjmPYQDNbXPa/4CAAAflB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rcx7AAB8MMMwzHsIANBsNpv3EA7U1O6/zu+4Te38Tu3zTu16ntrnhTExfwGARWEH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SvzHgDAXpvNZvMeAgBM7n40DMO8h3CgnN9xc37HbWrnd2qmdn6nNn+nZmrXMwDAorADHQAAAAAAAA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qtkwDMO8BwEAAGMzm83mPQT2kX9GjZv5O25Tm79Tu56ndn4BAIC9Zwc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K/MeALD/ZrPZvIfAPhqGYd5DOFCu53FzPY/b1M7v1D7v1K5nGBPrFbAspjZ/p7Y+A8vL+gyMjR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fU0NmIAACAASURBVIAOAAAAAAAAAJWADgAAAAAAAACVgA4AAAAAAAAAlYAOAAAAAAAAAJWADgAAAAAAAACVgA4AAAAAAAAAlYAOAAAAAAAAAJWADgAAAAAAAACVgA4AAAAAAAAAlYAOAAAAAAAAAJWADgAAAAAAAACVgA4AAAAAAAAAlYAOAAAAAAAAAJWADgAAAAAAAABVrcx7AMD+G4Zh3kMA3qepzd/ZbDbvIRyoqZ1fxm1q17P1atym9nkBloX1edym9nwFY2J9BsbGDn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pW5j0AYP/NZrN5DwH2zDAM8x7CgZra/HV+gWUxtfUKxmRq83dqzxtT+7xTu56B5WW9Gjf3X2Bs7EAHAAAAAAAAg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amXeAwAAAABYFkP16vWdXl7b7rUbO71+c6fzq9td3djpULOGhn7+/pV+4f7Dffyew/3iA4e769Bs3sMGAADgDgnoAAAAALewM9TzV7f67qWt/vr5m528sHkHf2r9Hf/1Sw+t9LufOdqvP3JkfwYJAADAnpkNwzDMexDA/prN7HZgPKZ225ra/HV+gWUxtfUKpmZ1c+i/XtvoL87e6NQdBfM788iHD/WFz93Xb/30XXv2/7wdzxvj5n7EmFivxs16NW5Tm7+uZxg/AR0mYGoPMIzb1G5bU5u/zi+wLKa2XsEUXN7Y6d9e2ezPz17ve5e33uOf/v9rwu73+E9+ZKUvfO5ov/rw/u9I97wxbu5HjIn1atysV+M2tfnreobxE9BhAqb2AMO4Te22NbX56/wCy2Jq6xWM1ZWNoX99Zb0/++6NfnjlTqL5+537P3nP/8S9h/vS54/2G4/s7250zxvj5n7EmFivxs16NW5Tm7+uZxg/AR0mYGoPMIzb1G5bU5u/zi+wLKa2XsGYrG4O/cerG33tO9f7wW2j+V7P9Xfe+3/m3sN95Tfv7zMPrezxz3nbT/S8MWruR4yJ9WrcrFfjNrX563qG8RPQYQKm9gDDuE3ttjW1+ev8AstiausVLLudob792kZffnrtDl7PfhDz+61ngE8/uNLv/9p9feqB/YnonjfGzf2IMbFejZv1atymNn9dzzB+AjpMwNQeYBi3qd22pjZ/nV9gWUxtvYJldfbyVl88sdqpC5u3OXIec/qt54BfefhIf/XbD+zPT/G8MWruR4yJ9WrcrFfjNrX563qG8du/d4QBAAAAHLArG0PfeHG9J86s9eqNnV2OXJxffJ66sNnOUIem9btnAACAhSSgAwAAAEvvP1/d6LGTqz1/dfs2Ry5KOB96+y70127s9PF7Ds1vOAAAAFQCOgAAALCk/ufadt98eb0nzlxvbWu3ML4o0fzWTlzY7Hd+9kPzHgYAAMDkCegAAADA0hiqv39hva9+Z61z13bbbb740fztu9D/8ux1AR0AAGABCOgAAADAwvv+la2OHV/t5IXN2xy5DOH8Jz13aaub20N3H/ZF6AAAAPMkoAMAAAALaXuop1642dfPXO/80u82v721TQEdAABg3gR0AAAAYKGcvbzVo8dXe+aN3XabjyOav921zaGP3j3vUQAAAEybgA4AAADM3eZO/cOL633tzNokdpu/m7Wt8X42AACAZSGgAwAAAHPz3KWtjh2/1umLW7scNY2wfHVjZ95DAAAAmDwBHRidYZjGL9f+z2zmOxLHzPU8bs7vuE3t/AK8Fxs7Q//00kZ/8uxaL6xOc7f5u3lpbe8D+tTuR1N73pja53U9j5vzO25T+7wALDcBHQAAADgQZ97cbf6s3eYAAAAsKAEdAAAA2DebO/UvP1rvj59Z60W7zQEAAFhwAjoAAACw53y3+Xu3468DAABg7gR0AAAAYM9865WNHju5arf5+3D/Ed8PCwAAMG8COgAAAPCBXFzf6e/Orff159a6unGrOC6a384njh6e9xAAAAAmT0AHAAAA3pf/fn2zL59a7blLXtO+F+7RzwEAAOZOQAcAAADu2I2tob85d7M/PXO9N27u3OIo0fz9OHrk0LyHAAAAMHkCOgAAAHBbpy9u9XsnrnX6ot3m++Ve34EOAAAwdwI6AAAA8K62h/rmy+v9wanVXrl+q93mJZzvDRvQAQAA5k9ABwAAAN7he5e3OnZitVMXNnc5SjTfS59+cKW7D9uBDgAAMG8COgAAAFDVv/94oy+dXO38te1djhLO98NnHz4y7yEAAACQgA4AAACTdnVj6MnzN3vizPUurt/qNe2i+f54a8f5T33Y+9sBAAAWgYAOAAAAE3Ti9c0ePbHaD69s7XKUcH5Q7l3x+nYAAIBFIKADAADARGwP9bfnbvb46bUu3LTbfJH83H2H5z0EAAAAEtABAABg9L5/Zatjx1c7eWFzl6OE83n6mFe4AwAALAQBHQAAAEbqH19a7yun1zp/bXuXo4TzRXDfXQI6AADAIhDQAQAAYEQub+z05Ln1Hj+91s3tW8Vx0XzR3OM70AEAABaCgA4AAAAjcOLCZseOr/aDK1u7HCWcL6qjRwR0AACARSCgAwAAwJLaHuqpF2721Wev99LarV7TLpovus8+fCT5HAAAYDEI6AAAALBkzl7e6tHjqz3zxuYuRwnny+LzHzsy7yEAAADwJgEdAAAAlsS3X9vssZNe0z4Ob+05f+hDh+Y4DgAAAN5OQAcAAIAFdnN76Knz6/3h06td27xVHBfNl9knP3J43kMAAADgTQI6AAAALKBnL2517Pi1zlyy23zsHrQDHQAAYGEI6AAAALBAvvXKRn/09GrPX93e5SjhfEweuEtABwAAWBQCOgAAAMzZpfWdvvHieo+fXvOa9gk6emR2+4MAAAA4EAI6AAAAzMnpN1/T/pzXtE/Wpx5YEdABAAAWiIAOAAAAB+yff7TRF09c68fXd25xhGg+Fb/8Ub+aAQAAWCT+lQYAAAAH4PLGTk+eW/9f9u48SI+7sPPwd26NNKc0tmzLV3zKBluyJAgYsAGZK1lIKlmqNrW5s6kKtWzYsAkkIRtpIBdsDkjMFVgCCQmQrQo5lkqF3YQUgeDAjC3Lt40xGIMtLMmS5h0dM6OZ/UN459Ktmbfft/t5/vM7r2d+ervffrv78/66c/u9LtPOrMEu9z8HAABoJAI6AAAALKN7905leHQs9+51mXaeNXvJ9otWthU4DgAAABYS0AEAAGCJzST53Lcm8o47Xaadk7uyX0AHAABoJAI6AAAALJGH909leKSWO3dPnuRZwjmzBjtdwh0AAKCRCOgAAABwju57ZirDI2O5x2XaOUP9nS2nfhIAAAB1I6ADAADAWTg6k3z+yYm8Y3QsT7pMO2fhst62rFlhBjoAAEAjEdABAADgDDy479hl2nfscZl2zs0Nq52WAQAAaDSO1AAAAOA0uEw7S211l9nnAAAAjUZABwAAgBOYnkm+8NRE3jFayxPjR0/wLNGcMzF7z/Mr+5yWAQAAaDSO1AAAAGCBh/ZNZXi0lrt2u0w7y+fSHjPQAQAAGo2ADgAAAN/1wDNT2T5ay073N6cOVq8Q0AEAABqNgA4AAEDlffGpiQyP1vLNmsu0Uz+r2ltO/SQAAADqSkAHAACgkg4fncmnHzuc9953MHsOT5/gWcL50ns2GnttL1jZVvQQAAAAWEBABwAAoFLc37wIx5tp3ZIqv84b1nSkzQR0AACAhiOgAwAAUAl37JrI9tFavjHmMu31c6pCXN2Ift2AUzIAAACNyNEaAAAApTU1nfzN1w/nPfeO5+lDLtNeX4vj+Y9e3Z1rBtrzZw8fyiP7pwoYU9FmX5Mr+ly+HQAAoBEJ6AAAAJSOy7QXaXE4f85ge7Zt6c0Nq4+dhvhfjx6q96AazlX9AjoAAEAjEtABAAAoja88PZnhkbE8euBEl2lPhPPlND+en9/dmm2be/PydZ3//7GPP3Io9+yt4uzz+Qa7WoseAgAAAMchoAMAAND0Pv3Y4bz7nvF8x2XaC7J41vmbb1yVn71u5bzHPvftifzmnbV6DaqhXbjSDHQAAIBGJKADAADQlL5ZO5rPPnEkv3v3+EmeJZwvr8Xh/Mq+tmzb0pvnndcx7/Ev7ZrIW+44sODZ1V0+fZ2LXzsAAACKJ6ADAADQVEaensx2l2lvAIsD8Ns29eRHr+5e9PiXvzOZX/tKLbXJuculusto01DHcV49AAAAGoGADgAAQFP4zONH8u6d43li/EThvLpBtr4Wp9/nDLZn25be3LB68WmG0d2TGR4dy7fnLbdqL6sNa5yOAQAAaFSO2AAAAGhY+ydm8unHDuf3dtYydaLbm1c8xtbX/Hg+0NmabVt68upLuo777Lt2T2Z4pJavHRDP57526wecjgEAAGhUjtgAAABoOHftnszwaC0P7Zs6ybOqGmKLsHjW+YY1Hdm+peeEMfjZZfjI/rnL0DJLkvO724oeAgAAACcgoAMAANAwPvvEkfze3eN5vOYy7Y1jfjwfWtGa7Vt6snXd8WedJ8mOPcf7AoRl96zBLndABwAAaFQCOgAAAIXaNzGdv3/8SN61YzyHj54osoqv9bc48m4a6si2LT25pv/EpxPuf2YqwyPi+clc0mMGOgAAQKMS0AEAACjEzj2T2T5aywPPuEx745kfzy9Y2Zrtm3tz60Wdp/w/h0fG8qB4flLd7WagAwAANCoBHQAAgLr64lMT+e27ann0gMu0N57FYfdNN6zKz12/8rT+7zd+4UB27hXPT2bTUMdxXmUAAAAahYAOAADAsjt8dCaf+caRvHNHLWOTLtPemOZn3YtXtWXblp68+IJTzzpPjsXzf/zWkTmPWJ6zZl/bm0/z9QQAAKAYAjoAAADLZufeqQyPjOV+l2lvYIvnQ/+3G1flP113erPO79o9meFR9zw/XVf1uf85AABAIxPQAQAAWHJf2jWR375rPI/sP1E4F1gbw/x4fllvW7Zv7skL1p7eLGnx/MytWdFa9BAAAAA4CQEdAACAJfO33zicd941nr1Hpk/wDHG1MSyedf6WjT35qWu7T/s3iOdn59IeM9ABAAAamYAOFTAz4yRWmVm+lEnV1ueWlsXxgvKwfMutaturU9l1aDp/8/XDuf3e8UyeqJsLqw1k/vbpir62bNvcm+ef33Hav+HO3ZMZHqnl4f3i+Zka7KrvDHSfR+VWtc+jqq3PVVu+VWP5UiZV2z4D5SegAwAAcFZ27DkWUR/c5zLtzWHxic1f3tiTnziDWeeJeH4ublzdng5XcAcAAGhoAjoAAABn5LNPHMlv3FnL04dcpr15zI/nV/a1ZfuW3mw57/RnnSfJ6Hfj+SPi+Vm5fvDMXm8AAADqT0AHAADglPZNTOfTjx3J7feO5+DUiYKpkNp4Fs86f+vGnvzkGc46T5KRpyezfWQsjx44OudRy/zUZpfB+kGnYQAAABqdIzcAAABO6L5npjI8MpZ79p7oMu2JiNqo5sfzq/rbs31zTzaf4azzJPnydyYzPDqWr4nn5+T8btdvBwAAaHQCOgAAAIt8/smJvGtHbcFs47nE08a1eNb5Wzb25KfOYtZ5ktyxazL//StjeWJcPD9Xl6wS0AEAABqdgA4AAECSZHxqJv/wzSN5545aDky4THtzmh/Pr+5vz7YtPdk8dHb33v7Sron8yr+NZde8+91bB87Whavaih4CAAAApyCgAwAAVNz9371M+06XaW9iSzvrPEm+8NRE3nLHWJ45Ip4vle62xcsJAACAxiKgAwAAVNS/fWcywyNjeWzMZdqb2/woe2VfW7Zt6c3zzuJe58/6/JMTefO/Hsj41Nx1wPpwLm4a6kirfg4AANDwBHQAAIAKOTqT/P3jR/Kuu2t5et5luecSSpvD4hr7SxtW5afXrzyn3/rP357Im754IBPT4vm5m11GL7+os8BxAAAAcLoEdAAAgAp4cN9Uto/UcveeyZM8SyRtHvPj+ff0Hpt1/r3nn/2s8yT5x28dyRu/cGDBo9aLpeD+5wAAAM1BQAcAACixHXsm8xujtdz3jPubl8PiWee/uGFVfuYcZ50nyccfOZTfvLO24FHrxlK5YGVr0UMAAADgNAjoAAAAJTOT5J++dSS/cWctTx10mfbymB/PL+9ty7bNvXnB2nObdZ4kH3voUH5nh3i+nC7vMQMdAACgGQjoAAAAJfHw/qkMj9Ry526XaS+XxbPO37qxJz95bfeS/PYPPXAwv79zfMGj1pOl1tu5eDkCAADQeAR0AACAJvfgvmPhfIf7m5fQ/Oh6WW9btm/uyQvWdi7Jb3/ffQfzR/eK5/XQ0SqgAwAANAMBHQAAoEl98amJDI/W8s3a0RM8QwhtXotj6y9v7MlPLNGs8yR5zz3j+cD9Bxc8ap1ZDpuGOo6zRAEAAGhEAjoAAEATqU3O5O++cTjvve9g9hx2f/Nymp9aL+1py/YtPXnhEs06T5J37ajlTx46tOBR683Sml2Or7t8RYHjAAAA4EwI6AAAAE3ggWemsn20lp0u015ii+co/8pNPfnxa5Zu1nmSvH20lk98VTyvp/O7W4seAgAAAKdJQAcAAGhgd+yayPbRWr4x5jLt5ba89zp/1tu+PJa/euzwgketQ8vt6v62oocAAADAaRLQAQAAGtC/fvf+5o+7v3nJLf+9zpPk7j2T2T5Sy4P7phb8xHpUD4NdZqADAAA0CwEdAACggZhxXiXz4/nlvW3Ztrk3L1jbsaR/ZceeyQyL54Va0bb4ixIAAAA0JgEdAACgATy4byrDI7XsOOE9zsXO8lgcU9+6sSc/ucSzzpPkrt2TGR6t5aF58dy6VE8b1nREPwcAAGgeAjoAAEDB/vrrhzM8Usvho8cLm2JnucwvqVf0HZt1/vzzl3bWeZKM7j428/yR/eJ5/c0u5++7tKvAcQAAAHCmBHQAAICCPLRvKsOjtdy1+3izzoXOclk8BfmXNqzKT69fuSx/7cvfmcx//8pYHq/NvRWAdaoI7n8OAADQXAR0AACAAnzxqYkMj9byzdrCe52LnOVTv1nnSfKlXRN567+N5elD03MetV4V5bqBtqKHAAAAwBkQ0AEAAOrsX56cyK+PjOWpg9MLfiJylsviWedvvnFVfva65Zl1nhxbt978pQOpTc5dl6xXRTqvW0AHAABoJgI6AABAHT343cu2z4/nAmf51HfWeZJ8+rHD2TYylsl538uwbhVthX4OAADQVAR0AACAOto+Usu3xt2XurwWzzr/+RtW5Q3XL9+s8yT5i0cO5R131hY8at0q2nNXt6erbfE6AQAAQOMS0AEAAOrkc9+eyN17Juc8InCWy/xQennvsVnnL1i7fLPOk+SjDx3KO3eI541jdj3Yuq6rwHEAAABwNgR0AACAOhkeGSt6CCyLxTOM//NzVuaNz1217H/5g/cfzLvvGV/wqHjeKC5Y2Vr0EAAAADhDAjoAAEAdPLx/KrsOue95+cyP55f2tGX7lp68cG3nsv/lP7xnPO+//+CCR61XjeS6AaddAAAAmo0jOQAAgDoYfXry1E+iiSyedf5z16/Mm25Y/lnnSfLOHbV89KFDCx4VzxvNmhVmoAMAADQbAR0AAKAOduyemvNfQmdzmx/Pz+9uzbbNvXn5uuWfdZ4kbx+t5RNfFc+bQU/H4i9aAAAA0NgEdAAAgDo4OiNwNr/FMfTGNR3Zvrkn1w0u/+H1vXunMjw6lnv3Ti34iXWrEV0/2J4VbQI6AABAsxHQAQAA6mDtyraih8A5KXbW+c69UxkeGcv9z4jnzeKlF9Vn3QAAAGBpuRkXAABAHWwamvv9ZbNSm0dLFi6vjWs68sFb+usWz+/eM5ltX1kYz2cinjei2XXlsh5fmgEAAGhGZqADAADUwaahjqKHwBmbH87P627Nts092bquq24jGN09meGRWh7ZvzCe0+iu7nfKBQAAoBmZgQ4AAFAHg12tuaJv7oxUs9Ab1+JZ55uGOvLhW/vrGs+/8vRkfvmOMfG8SQ12OeUCAADQjBzNAQAA1Mm2zb0LHhHRG8/8ZTLY1Zp339yXP986kGvqOKP4jl0T+YV/PZAnxo/OeVQ8byaDXd7fAAAAzUhABwAAqJPnn9+RN9+4asGjIltjWDzr/KahjvzJS/vzqkvqN+s8Sf7664fzhn85kD2Hp+c8Kp43k+eubk9Xm/c2AABAM3JDLgAAgDr62etW5pkj0/mThw7NebQlAmmR5ofO3o6WbN/Sm++7tL7hPEn+8tHD2TYytuBR60azecHazqKHAAAAwFkS0AEAAOrsLRt70tvRmj+8d3zOo89GXLG0fhbPEL5pqCPbNvfk2oH6Hy5//JFD+c07awsetT40j9n16YJuF/wDAABoVgI6AABAAd7wnJW5ZqAtw6O1PH1o7qW6hfT6mB/PV7W3ZNuW3rz2svrPOk+Sjzx4MP/j7vEFj1oHmtUNazqKHgIAAABnyVeiAQAACrJ1XVc+/7o1+a3n9x7nfsktOd59uTlXi1/TDWs68vGtA4XF8/ffJ56XzZou71sAAIBm1TIzM+OoHACgAC0tTq5Ds1quw6hPPXo479xRy6Gpk/1+h3Bnb/52d0VbS7Zv6ckPXL6ioPEkf7BzPH/8wMEFj1rGzWl2/fryDw2lt6MxPuftb5Rb1U7rVW19rtryBZqX7TNQNgI6AEBBqnaACWWy3IdRn33iSN5zz3i+duDoqUayrOMol/nb3BtXt2fblt5cP1jcnc1++65a/vThQwsetUyb17F17Or+9vztqwcLHsss+xvlVrXTelVbn6u2fIHmZfsMlI17oAMAADSYV17clVde3JWH909leKSWO3dPnuCZc09UOYlzfPNP5rW1JNu29Ob1VxQ36/z+Z6YyPDKWnXunFvzEMiyDmy9w/3MAAIBmJqADAAA0qGv62/PnWwcyk+ShfVN5x6iYfmbmx/P1A+3ZvqUnG9YUFzjF87KaXde+p9epFgAAgGbmEu4AAAWp2iXOoEyKPIx6NqZ/7tsT+ehDB3Ng4lRjqeIh3+Lt669v7smPXNVdwFhmiedlNrvO/eUrBnPD6saJ6PY3yq1qp/Wqtj5XbfkCzcv2GSgbAR0AoCBVO8CEMmmkw6iv7p/KHd+ZzMceOpQnxqt+z/TF29X1A+3ZtqUnGwucdZ6cKJ6XfXlUyey69w/fvzqX9rQVOJb57G+UWyN9HtVD1dbnqi1foHnZPgNlI6ADABSkageYUCaNehi169B0/uXJiXzogYN5vHaqmJ6UK+Au3qb+2qae/Meri511nojn1TC7/t35w0Ppbm+cz3j7G+XWqJ9Hy6Vq63PVli/QvGyfgbIR0AEAClK1A0wok2Y4jNp9eDpf2jWZ9983nsfGyhzTF29Lrxtsz/bNPbmx4FnnSXLfd+P5PeJ5yR1bD68bbM9fvXKw4LHMZ3+j3Jrh82gpVW19rtryBZqX7TNQNo1zUy4AAACWzNCK1rz2sq689rKu7D0ynXv2TOX2+8Zz76L7bz9r4UmvRj8ptPgk3WBXa7Zt7smrLukqYDyLiefVs2mo+C9tAAAAcG4EdAAAgJJb3dWaWy/qzK0XdebI0Zncu3cq77p7PDv3TJ7k/5obqBsp+h5/dssvbViVn16/ss5jObF7905leHRswRcWGul1ZOnMrpPXDzrNAgAA0Oxcwh0AoCBVu8QZlElZDqOmppMnDx7N6O7JfPiBg3n0wOlc6j0pJgQfrj4rkQAAIABJREFUf5t5w+r2bNvSm+c0ULgUz6tmdt385G0D2dAAtw6Yy/5GuZXl8+h0VW19rtryBZqX7TNQNo1zhgEAAIC6am9NLulpyyU9bfnBy1dk38R0Htl/NL+7o5adJ7zUe3L8mL0cJ5FOfCKuEcN5Ip5XXV9na9FDAAAA4ByZgQ4AUJCqfUMbyqQKh1GT08neI9O58+nJfPShg6cI6idyJq/TqbeJvR0t+YUbV+X7L12Rvs7G24bes/fYPc/ve0Y8r5bZdfHu1w+ls7Wx1k37G+VWhc+juaq2Pldt+QLNy/YZKBsBHQCgIFU7wIQyqeJh1OR08tTBo9m5dyoff/hQdpz0/ulL6/rB9rzphlW55cLOuv3NMyWeV9mxz/MbVrfnL18xWPBYFrO/UW5V+zyq2vpcteULNC/bZ6BsGutadwAAADSkjjmXe//+S7tydCbZd2Q6D+ybytcOHM1nHj+SnUsY1Tes6ch/ee7KbD6vIyvaGvuE3L3iOUluvqBxv+ABAADA6TMDHQCgIFX7hjaUicOo45uaTvYcmc6j+6ey69B0vj52NA/vn8ruw9ML7gk+6/rB9qxb1ZbnDLbnyr62XDvQnotWtaXBm/k8r/8/z7jneWXNrqjvvrkvr7qkq8CxHJ/9jXKr2udR1dbnqi1foHnZPgNlYwY6VIAdGMqkausz5Va17VXV3r9VW76QJO2tydru1qztXjwT98jRmUxOJ0dnktaWY9mxvTUNP7v8VN5zz7h4TpLk/O7WoocApWf/qtwcL1Am1meA5iagAwAAsOy62lrS1Vb0KJbWnz18KB+4/2DRw6BBXLyqZCs4AABARfl6NAAAAJyhO3ZN5rfuqi141MybKhsyAx0AAKAUHN0BAADAGXh4/1SGR8cWPCqeV9mmoY5U60KtAAAA5SWgAwAAwBkYHqnl62NH5zwinlfTbDK/+YLOAscBAADAUhLQAQAA4DQ9uG8qd+6enPOIeE5ydb/7nwMAAJSFgA4AAACnaXhk4X3PITlvhdMrAAAAZeEIDwAAAE7D0Zlkxx6zz1nssl4z0AEAAMpCQAcAAIDT8LlvHSl6CDSogU6nVwAAAMrCER4AAACcho88dGjOf5l9zjE3DXWktaXoUQAAALBUBHQAAAA4hemZ5K7dk6d+IhUxW8y3russcBwAAAAsNQEdAAAATuHglBnnHN9lPe5/DgAAUCYCOgAAAJzC1IyAzvENdTu1AgAAUCaO8gAAAOAUOtzkmhO4sq+96CEAAACwhAR0AAAAOIWV7QI6x9fTYd0AAAAoEwEdAAAATqElyaahjqKHQYPZNNQR+RwAAKBcBHQAAAA4DW987so5/yWbVtfssv93l3UVOA4AAACWg4AOAAAAp+GFazvT7VLuzLG2u63oIQAAALDEBHQAAAA4TW+7qWfOf4npVXdVv4AOAABQNgI6AAAAnKYfvmJFBrvmHkqL6FV23gqnVQAAAMrGkR4AAACcgW2be079JCphhUv6AwAAlI6ADgAAAGfgVZd0ZeOajjmPiKhVtGmow5IHAAAoIQEdAAAAztC2LT3ZIKJX0Oxy/sHvWVHgOAAAAFguAjoAAACcofUD7dm+pSc3iuiVtbbbKRUAAIAycrQHAAAAZ2H9QHu2bz5eRBfSq+Ca/vaihwAAAMAyENABAADgLF032J7hLT0L7omeiOjlN9BlGQMAAJSRgA4AAADnYP1Aez5x20B++IqF98QWWMusq83yBQAAKCMBHQAAAJbAbzyvN2/b1LPgUZd0L4/Z5bhpqMNSBQAAKCkBHQAAAJbIj17dndtf3JehFQsPt+XWMvn3i642AAAAQFkI6AAAALCEtq7ryv98aX82DR3vvuhCehlcO9Be9BAAAABYJgI6AAAALLFr+tvz51sH8vsv7Etf58JoLqI3uwtXOp0CAABQVo74AAAAYJm85tKufOxlA9m4xmz0MlnZbtkBAACUlYAOAAAAy2j9QHs+cdtA3n1zXwa73Bu92T13dXu62iw3AACAshLQAQAAoA5edUlXPvLS/mwwG70JzS6fV1/SVeA4AAAAWG4COgAAANTJ+oH2fPK2gbznRX1ZbTZ6U7qyr73oIQAAALCMBHQAAACos1de3JUP39qfG81GbzpX9LUVPQQAAACWkYAOAAAABbhusD2fum0gf/SivqxZYTZ6sxjodCoFAACgzBz1AQAAQIFuu7grf3xLf25cvfDS4GajN6JVHZYJAABAmQnoAAAAULDrB9vzqVcMmo3e4Dau6UibxQEAAFBqAjoAAAA0CLPRG9Hs6/6aS7sKHAcAAAD1IKADAABAA3l2Nvp7XtSX1V1mozeS5yz6YgMAAABlI6ADAABAA3rlxV350K1mozeSdSvbih4CAAAAy0xABwAAgAb17Gz037+5L/2dC6O5iF5vA11ecwAAgLIT0AEAAKDBveaSrrzvJf25pt9s9KJcP9ieFW1eawAAgLIT0AEAAKAJbBrqyN+8ejBvf15vFndcYXe53XphZ9FDAAAAoA4EdAAAAGgir79iRT76soFc2bfwftwi+tKbfU2vGVg4+x8AAIAyEtABAACgyWw5ryP/+zWr8+ubexb8xCXdl8vViy6fDwAAQBkJ6AAAANCkfuSq7vzpy81Gr4fVXV5TAACAKhDQAQAAoIk977uz0X/1JrPRl8sVfW0Z7HIKBQAAoAoc/QEAAEAJ/Ng13fnYywZyhdnoS+7mtZ1FDwEAAIA6EdABAACgJJ5/fkc+85rVectGs9HP3ezrdWnPwi8lAAAAUFYCOgAAAJTMT13bnfe9pD9ruxce9ovoZ2PDmvaihwAAAECdCOgAAABQQi+7qDP//Lo1ecP1Kxf8xGz0M7VmhdMnAAAAVeEIEAAAAErs529Yldtf3JehRRFYRD9dF6x0CXcAAICqENABAACg5Lau68qHb+3PTUMdC35iNvqpbFjTkTYvEQAAQGUI6AAAAFAB1w605y+2DuQPX9R3nEuSK8Qn8oK1C790AAAAQJkJ6AAAAFAhr7j42Gz0DWvMRj+x2ddh06JZ+wAAAJSZgA4AAAAVs36gPZ+8zWz003HhSqdOAAAAqsRRIAAAAFTUKy7uyodu6c+NZqOf0LpVbUUPAQAAgDoS0AEAAKDCrhtsz6duG8jtL+7Led1mo8+1fqA9K9ur/RoAAABUTXvRAwBYai0tTnBBs5qZmSl6CHVle1VuVVu+VXv/QhltXdeVi1a2ZftoLTv3TM75ybPbs+q9z7eu6yx6CHBS9jegeVXt/Uu5VW199nkE5WcGOgAAAJBkdjb6e1/cn/MrOxt99t+5+byFl7YHAACg7AR0AAAAYJ6Xr+vMB2/pz4aK3xv9ij4X7gMAAKgaAR0AAABYZP1Aez5520De/5L+XLCyerPRL17VlrWLZuEDAABQdo4EAQAAgBN66UWd+cBL+nPTUBVmo8/+e/7DVSsKHAcAAABFEdABAACAk7p2oD1/sXUgH7ylPxdWZDb688/vLHoIAAAAFEBABwAAAE7LLRd25p9euyY/s37lgp+Ubzb69YPufw4AAFBFAjoAAABwRn5xw6q87yX9x7lHeDNH9Nmxb1jTkbZm/qcAAABw1gR0AAAA4Iy97KLOfO51a/Jj13Qv+Enzz0b/1ZtWFT0EAAAACiKgAwAAAGelJcmv3tSTd9/cl8GucsxG7+1oyY1rOooeBgAAAAUR0AEAAIBz8qpLuvLeF/fl2oGF9w1vlog+O87/eoPZ5wAAAFXWMjMzM1P0IIDl1dLSLCetgKqr2m6J7TNlUrX3L3Bin/jqobx9tHacnzTydmL2M/nLPzSU3o7yfEbb36BM7G+Um+0V0Cx8HkH5mYEOAAAALJkfuao7H7ylPxeubJZLus+O67rB9lLFcwAAAM6cGehQAb7BCzSLqu2W2D5TJlV7/wKn5z33jOcD9x88zk8aaZsx+3n8qdsGSnf/c/sblIn9jXKzvQKahc8jKD8z0AEAAIBl8aYbVuWPXtSXNSsadTb67Dieu7q9dPEcAACAMyegAwAAAMvmtou78pGX9mfT0MI43ZJiQ/rs317R1pJtm3sLHAsAAACNwiXcoQJcAgtoFlXbLbF9pkyq9v4Fzs7ff/NIhkfGsn9i4TajiG3I7Ofw73xvb37g8hUFjGH52d+gTOxvlJvtFdAsfB5B+ZmBDgAAANTFay7pykdfNpCNiy6VXu/Z6LN/68bV7aWN5wAAAJw5M9ChAnyDF2gWVdstsX2mTKr2/gXO3T9/eyLDo2N56uD0cX66nNuU2c/fC1e25vYX9+f6wfZl/HvFsr9BmdjfKDfbK6BZ+DyC8hPQoQIcgADNomq7JbbPlEnV3r/A0vm7bxy7rPv41PG2I0u9bZn97B3sas3vfG9vbrmwc4n/RmOxv0GZ2N8oN9sroFn4PILyE9ChAhyAAM2iarslts+USdXev8DSenDfVLaP1HL3nsmTPOtctjPzP3PXrGjN8JaebF3XdQ6/sznY36BM7G+Um+0V0Cx8HkH5CehQAQ5AgGZRtd0S22fKpGrvX2B5PPDMVLaP1rLzpCH9Wafa7hz/c/aKvrZs29yb55+/8D7s5WR/gzKxv1FutldAs/B5BOUnoEMFOAABmkXVdktsnymTqr1/geU1NZ38328dyR/sHM/jtaNL9nt/5aae/Pg13Uv2+5qB/Q3KxP5GudleAc3C5xGUn4AOFeAABGgWVdstsX2mTKr2/gXq59vjR/OFpybzpw8fzKMHzi6mbxrqyLYtPbmmv32JR9f47G9QJvY3ys32CmgWPo+g/AR0qAAHIECzqNpuie0zZVK19y9QjP0TM/nq/qk8uG8quw5N54na0Tx5cDpjk9NpaWnJzMxMhla0Zt2qtlzR15aNazqy6byOE1zMvRrsb1Am9jfKzfYKaBY+j6D8BHSoAAcgQLOo2m6J7TNlUrX3L0CzsL9BmdjfKDfbK6BZ+DyC8mstegAAAAAAAAAA0AgEdAAAAAAAAACI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EnSXvQAAJbazMxM0UOAJdPS0lL0EOqqav/eqm2vLF+gWdheQfOq2vpcte1V1f69VeP9S5lYnwGamxnoAAAAAAAAABA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JGkvegAAnJuWlpaih1BXMzMzRQ+BZVS15ev9C82rau9fyq1q67PPo3Kr2voMZVK192/VPo+qtnyr9u+t2voMlJ8Z6AAAAAAAAAAQ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CRpL3oAwPKbmZkpeggsI8u33CzfcrN8y62lpaXoIdSV9ZkysT6Xm+1zuVm+0Lyq9v4FABqXGegAAAAAAAAAEA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8P/Yt6MTyWEggIJP4PxT1iVwHws7O5pRV0XQRrJseAgqAR0AAAAAAAAAKgEdAAAAAAAAACoBHQAAAAAAAAAqAR0AAAAAAAAAKgEdAAAAAAAAACoBHQAAAAAAAAAqAR0AAAAAAAAAKgEdAAAAAAAAACoBHQAAAAAAAAAqAR0AAAAAAAAAKgEdAAAAAAAAACoBHQAAAAAAAAAqAR0AAAAAAAAAKgEdAAAAAAAAACoBHQAAAAAAAAAqAR0AAAAAAAAAKgEdAAAAAAAAACoBHQAAAAAAAAAqAR0AAAAAAAAAKgEdAAAAAAAAAKp6Tg8A/L211ukRAKC99+kR3mra83K3afvZ//Pdpu1nuMm089l5xU3s57s5n4HbuIEOAAAAAAAAA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DVc3oAgFfbe58eAeBH1lqnRwD4kWnn1bT/yWnrO+154SbTzmeAb+F8Bm7j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11ukR4GX23qdHgJdxPt9t2nllP3MT7y83sb4An8n5fLdp/5MwkRv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PacHAAAA4LPtvU+P8FZrrdMj8Ies792cV9xk2n4GAPgUbqADAAAAAAAAQAI6AAAAAAAAAFQCOgAAAAAAAABUAjoAAAAAAAAAVAI6AAAAAAAAAFQCOgAAAAAAAABUAjoAAAAAAAAAVAI6AAAAAAAAAFQCOgAAAAAAAABUAjoAAAAAAAAAVAI6AAAAAAAAAFQCOgAAAAAAAABUAjoAAAAAAAAAVAI6AAAAAAAAAFQCOgAAAAAAAABUAjoAAAAAAAAAVAI6AAAAAAB2ma1rAAAS2ElEQVQ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T1nB4AAAButPc+PcJbrbVOj/BW0553Gu/v3aat7zTT9vM03t+7eX8BgE/h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99+kRAPiPtdbpEd5q2vdo2vpOY33he037Hk3jfOYm084r7y8A38QNdAAAAAAAAABI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qp7TAwC82lrr9AgAwOX23qdHeCv/V/C9vL93m/Y9msb63m3a+Ww/323afgbu5wY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a++9Tw8BAAAAAAAAAKe5gQ4AAAAAAAAA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P/aswMBAAAAAEH7Uy9SGkE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1U2YiWbGMxu7AAAAAElFTkSuQmCC" id="203" name="Google Shape;203;p8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8"/>
          <p:cNvSpPr/>
          <p:nvPr/>
        </p:nvSpPr>
        <p:spPr>
          <a:xfrm>
            <a:off x="1115616" y="1726072"/>
            <a:ext cx="3672408" cy="98537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8"/>
          <p:cNvSpPr/>
          <p:nvPr/>
        </p:nvSpPr>
        <p:spPr>
          <a:xfrm>
            <a:off x="568500" y="1895600"/>
            <a:ext cx="34275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dk1"/>
                </a:solidFill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№СтС-502321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Андреев Артём Сергеевич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8"/>
          <p:cNvSpPr/>
          <p:nvPr/>
        </p:nvSpPr>
        <p:spPr>
          <a:xfrm>
            <a:off x="611559" y="2711450"/>
            <a:ext cx="3384375" cy="3021806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7" name="Google Shape;207;p8" title="freepik__the-style-is-candid-image-photography-with-natural__33891.jpe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81236" y="2821337"/>
            <a:ext cx="2802025" cy="280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2023-02-08T09:03:57Z</dcterms:created>
  <dc:creator>Позднякова Елена Николаевна</dc:creator>
</cp:coreProperties>
</file>