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2" r:id="rId6"/>
    <p:sldId id="275" r:id="rId7"/>
    <p:sldId id="273" r:id="rId8"/>
    <p:sldId id="261" r:id="rId9"/>
    <p:sldId id="274" r:id="rId10"/>
    <p:sldId id="263" r:id="rId11"/>
    <p:sldId id="264" r:id="rId12"/>
    <p:sldId id="267" r:id="rId13"/>
    <p:sldId id="268" r:id="rId14"/>
    <p:sldId id="276" r:id="rId15"/>
    <p:sldId id="269" r:id="rId16"/>
    <p:sldId id="270" r:id="rId17"/>
  </p:sldIdLst>
  <p:sldSz cx="15119350" cy="10691813"/>
  <p:notesSz cx="9928225" cy="1435735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rial Black" panose="020B0A04020102020204" pitchFamily="34" charset="0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7F7"/>
    <a:srgbClr val="1B9CE3"/>
    <a:srgbClr val="585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1134" y="4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39952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805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6504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03196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4075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3550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9576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4901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1475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0079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5721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0993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6286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8014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68544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4885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197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9.png"/><Relationship Id="rId9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YaCuAi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</a:rPr>
              <a:t>https://pt.2035.university/project/yacuai-programma-voditel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</a:rPr>
              <a:t>Программа-водитель для беспилотного перемещения реализованная в продукте – беспилотная поломоечная машина 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30632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DBC1FD98-22CC-0F17-E79E-1FC57A810E35}"/>
              </a:ext>
            </a:extLst>
          </p:cNvPr>
          <p:cNvSpPr/>
          <p:nvPr/>
        </p:nvSpPr>
        <p:spPr>
          <a:xfrm>
            <a:off x="5761039" y="2079245"/>
            <a:ext cx="3597271" cy="2098415"/>
          </a:xfrm>
          <a:prstGeom prst="roundRect">
            <a:avLst/>
          </a:prstGeom>
          <a:solidFill>
            <a:srgbClr val="585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Мы закладываем решение нескольких проблем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D1C1A985-0BC0-D292-428B-5FDBA1B159FB}"/>
              </a:ext>
            </a:extLst>
          </p:cNvPr>
          <p:cNvSpPr/>
          <p:nvPr/>
        </p:nvSpPr>
        <p:spPr>
          <a:xfrm>
            <a:off x="413871" y="4861207"/>
            <a:ext cx="4982546" cy="2302054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Большие затраты предприятий на уборку коммерческих помещений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5E9717E0-DC70-C413-63B8-80189DA271FD}"/>
              </a:ext>
            </a:extLst>
          </p:cNvPr>
          <p:cNvSpPr/>
          <p:nvPr/>
        </p:nvSpPr>
        <p:spPr>
          <a:xfrm>
            <a:off x="10041688" y="4790180"/>
            <a:ext cx="4982546" cy="2302054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Невозможность уборки в ночное время с выключенным светом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46986858-139F-6C2B-CB93-1F2579265A3D}"/>
              </a:ext>
            </a:extLst>
          </p:cNvPr>
          <p:cNvSpPr/>
          <p:nvPr/>
        </p:nvSpPr>
        <p:spPr>
          <a:xfrm>
            <a:off x="4987752" y="7092234"/>
            <a:ext cx="4982546" cy="2302054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Низкое качество уборки больших площадей</a:t>
            </a:r>
            <a:endParaRPr lang="en-US" sz="2800" dirty="0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940C40B6-78BB-3D8E-D8A6-5A7A32D58311}"/>
              </a:ext>
            </a:extLst>
          </p:cNvPr>
          <p:cNvCxnSpPr/>
          <p:nvPr/>
        </p:nvCxnSpPr>
        <p:spPr>
          <a:xfrm flipH="1">
            <a:off x="3779520" y="3268425"/>
            <a:ext cx="1402080" cy="11610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F7CD1422-24DB-6138-5192-C217A482D618}"/>
              </a:ext>
            </a:extLst>
          </p:cNvPr>
          <p:cNvCxnSpPr>
            <a:cxnSpLocks/>
          </p:cNvCxnSpPr>
          <p:nvPr/>
        </p:nvCxnSpPr>
        <p:spPr>
          <a:xfrm>
            <a:off x="7551956" y="4225742"/>
            <a:ext cx="80647" cy="26019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="" xmlns:a16="http://schemas.microsoft.com/office/drawing/2014/main" id="{F775BEAD-F0C9-FAEA-6724-729AD65126B0}"/>
              </a:ext>
            </a:extLst>
          </p:cNvPr>
          <p:cNvCxnSpPr>
            <a:cxnSpLocks/>
          </p:cNvCxnSpPr>
          <p:nvPr/>
        </p:nvCxnSpPr>
        <p:spPr>
          <a:xfrm>
            <a:off x="9919866" y="3128452"/>
            <a:ext cx="1285973" cy="13393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C3B8E9A-DA05-B59B-1811-A2E1F793E626}"/>
              </a:ext>
            </a:extLst>
          </p:cNvPr>
          <p:cNvSpPr txBox="1"/>
          <p:nvPr/>
        </p:nvSpPr>
        <p:spPr>
          <a:xfrm>
            <a:off x="806779" y="2466733"/>
            <a:ext cx="2682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858" y="1951440"/>
            <a:ext cx="3849106" cy="32877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7A88A790-9EF9-34CF-3388-106D4CBD6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1536" y="1951440"/>
            <a:ext cx="4185820" cy="31393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50275" y="7510928"/>
            <a:ext cx="4782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Экономия </a:t>
            </a:r>
            <a:r>
              <a:rPr lang="ru-RU" sz="2400" b="1" u="sng" dirty="0" smtClean="0"/>
              <a:t>100-150 </a:t>
            </a:r>
            <a:r>
              <a:rPr lang="ru-RU" sz="2400" b="1" u="sng" dirty="0"/>
              <a:t>тыс. руб</a:t>
            </a:r>
            <a:r>
              <a:rPr lang="ru-RU" sz="2400" dirty="0"/>
              <a:t>. на </a:t>
            </a:r>
            <a:r>
              <a:rPr lang="ru-RU" sz="2400" b="1" dirty="0"/>
              <a:t>1</a:t>
            </a:r>
            <a:r>
              <a:rPr lang="ru-RU" sz="2400" dirty="0"/>
              <a:t> </a:t>
            </a:r>
            <a:r>
              <a:rPr lang="ru-RU" sz="2400" dirty="0" smtClean="0"/>
              <a:t>магазин. Срезаем до 80% на оплате ручного труда </a:t>
            </a:r>
            <a:endParaRPr lang="ru-RU" sz="24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6601724" y="3097367"/>
            <a:ext cx="1454623" cy="564880"/>
          </a:xfrm>
          <a:prstGeom prst="rightArrow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293491" y="5939626"/>
            <a:ext cx="3806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Тщательная уборка по </a:t>
            </a:r>
            <a:r>
              <a:rPr lang="ru-RU" sz="2400" b="1" u="sng" dirty="0" smtClean="0"/>
              <a:t>всей</a:t>
            </a:r>
            <a:r>
              <a:rPr lang="ru-RU" sz="2400" dirty="0" smtClean="0"/>
              <a:t> территории (99%)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328058" y="6088040"/>
            <a:ext cx="4552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err="1" smtClean="0"/>
              <a:t>Отсутвие</a:t>
            </a:r>
            <a:r>
              <a:rPr lang="ru-RU" sz="2400" b="1" u="sng" dirty="0" smtClean="0"/>
              <a:t> затрат </a:t>
            </a:r>
            <a:r>
              <a:rPr lang="ru-RU" sz="2400" dirty="0" smtClean="0"/>
              <a:t>на освещение, робот умеет убирать с выключенным светом </a:t>
            </a:r>
            <a:endParaRPr lang="ru-RU" sz="24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631635" y="4790661"/>
            <a:ext cx="2146852" cy="1148965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255565" y="4790661"/>
            <a:ext cx="0" cy="2325756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770225" y="4832546"/>
            <a:ext cx="1911311" cy="1179688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5"/>
          <p:cNvSpPr/>
          <p:nvPr/>
        </p:nvSpPr>
        <p:spPr>
          <a:xfrm>
            <a:off x="806779" y="1763686"/>
            <a:ext cx="13898700" cy="770482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1087947" y="2571232"/>
            <a:ext cx="6017700" cy="608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000" dirty="0">
                <a:solidFill>
                  <a:schemeClr val="bg1"/>
                </a:solidFill>
              </a:rPr>
              <a:t>Ключевым продуктом считаем поломоечную машину для коммерческих помещений, которая передвигается с использованием беспилотных технологий.</a:t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</a:pPr>
            <a:r>
              <a:rPr lang="ru-RU" sz="2000" dirty="0">
                <a:solidFill>
                  <a:schemeClr val="bg1"/>
                </a:solidFill>
              </a:rPr>
              <a:t>Созданная нами беспилотная поломоечная машина, позволяет: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</a:t>
            </a:r>
            <a:r>
              <a:rPr lang="ru-RU" sz="2000" b="1" dirty="0">
                <a:solidFill>
                  <a:schemeClr val="bg1"/>
                </a:solidFill>
              </a:rPr>
              <a:t>автоматизировать</a:t>
            </a:r>
            <a:r>
              <a:rPr lang="ru-RU" sz="2000" dirty="0">
                <a:solidFill>
                  <a:schemeClr val="bg1"/>
                </a:solidFill>
              </a:rPr>
              <a:t> процессы и избавиться от ручного труда, что дает повысить эффективность и </a:t>
            </a:r>
            <a:r>
              <a:rPr lang="ru-RU" sz="2000" b="1" dirty="0">
                <a:solidFill>
                  <a:schemeClr val="bg1"/>
                </a:solidFill>
              </a:rPr>
              <a:t>экономия на заработных платах </a:t>
            </a:r>
            <a:r>
              <a:rPr lang="ru-RU" sz="2000" dirty="0">
                <a:solidFill>
                  <a:schemeClr val="bg1"/>
                </a:solidFill>
              </a:rPr>
              <a:t>(100-150 тыс. руб. на 1 магазин)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робот может работать в </a:t>
            </a:r>
            <a:r>
              <a:rPr lang="ru-RU" sz="2000" b="1" dirty="0">
                <a:solidFill>
                  <a:schemeClr val="bg1"/>
                </a:solidFill>
              </a:rPr>
              <a:t>любое</a:t>
            </a:r>
            <a:r>
              <a:rPr lang="ru-RU" sz="2000" dirty="0">
                <a:solidFill>
                  <a:schemeClr val="bg1"/>
                </a:solidFill>
              </a:rPr>
              <a:t> время суток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Уникальная система позиционирования, позволяет перемещаться </a:t>
            </a:r>
            <a:r>
              <a:rPr lang="ru-RU" sz="2000" b="1" dirty="0">
                <a:solidFill>
                  <a:schemeClr val="bg1"/>
                </a:solidFill>
              </a:rPr>
              <a:t>на 40% быстрее </a:t>
            </a:r>
            <a:r>
              <a:rPr lang="ru-RU" sz="2000" dirty="0">
                <a:solidFill>
                  <a:schemeClr val="bg1"/>
                </a:solidFill>
              </a:rPr>
              <a:t>конкурентов и не допускает столкновения с проблемными зонами такими как стекла и отражающие поверхности</a:t>
            </a:r>
            <a:endParaRPr sz="2000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A88A790-9EF9-34CF-3388-106D4CBD6E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406" y="2714469"/>
            <a:ext cx="7017165" cy="5262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Целевая аудитория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A12BC9-0F48-8A56-9357-C3F926D510F9}"/>
              </a:ext>
            </a:extLst>
          </p:cNvPr>
          <p:cNvSpPr txBox="1"/>
          <p:nvPr/>
        </p:nvSpPr>
        <p:spPr>
          <a:xfrm>
            <a:off x="1281690" y="9294003"/>
            <a:ext cx="7090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* А </a:t>
            </a:r>
            <a:r>
              <a:rPr lang="ru-RU" sz="2000" dirty="0"/>
              <a:t>также вокзалы и метрополитен  </a:t>
            </a:r>
            <a:endParaRPr lang="en-US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21D71E6-3E64-5D4B-43D3-B7169561F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022" y="1659249"/>
            <a:ext cx="13199305" cy="73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9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613" y="1622637"/>
            <a:ext cx="15150952" cy="8070305"/>
          </a:xfrm>
          <a:prstGeom prst="rect">
            <a:avLst/>
          </a:prstGeom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 smtClean="0">
                <a:latin typeface="Arial Black"/>
                <a:ea typeface="Arial Black"/>
                <a:cs typeface="Arial Black"/>
                <a:sym typeface="Arial Black"/>
              </a:rPr>
              <a:t>Безопасность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79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279298" y="2416925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697" y="2057950"/>
            <a:ext cx="13557600" cy="47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6AF2D24D-2295-6006-6E1E-468E51F9B1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766505"/>
              </p:ext>
            </p:extLst>
          </p:nvPr>
        </p:nvGraphicFramePr>
        <p:xfrm>
          <a:off x="1280160" y="1763687"/>
          <a:ext cx="13045440" cy="728056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2174240">
                  <a:extLst>
                    <a:ext uri="{9D8B030D-6E8A-4147-A177-3AD203B41FA5}">
                      <a16:colId xmlns="" xmlns:a16="http://schemas.microsoft.com/office/drawing/2014/main" val="3348321506"/>
                    </a:ext>
                  </a:extLst>
                </a:gridCol>
                <a:gridCol w="2174240">
                  <a:extLst>
                    <a:ext uri="{9D8B030D-6E8A-4147-A177-3AD203B41FA5}">
                      <a16:colId xmlns="" xmlns:a16="http://schemas.microsoft.com/office/drawing/2014/main" val="2173614108"/>
                    </a:ext>
                  </a:extLst>
                </a:gridCol>
                <a:gridCol w="2174240">
                  <a:extLst>
                    <a:ext uri="{9D8B030D-6E8A-4147-A177-3AD203B41FA5}">
                      <a16:colId xmlns="" xmlns:a16="http://schemas.microsoft.com/office/drawing/2014/main" val="449020597"/>
                    </a:ext>
                  </a:extLst>
                </a:gridCol>
                <a:gridCol w="2174240">
                  <a:extLst>
                    <a:ext uri="{9D8B030D-6E8A-4147-A177-3AD203B41FA5}">
                      <a16:colId xmlns="" xmlns:a16="http://schemas.microsoft.com/office/drawing/2014/main" val="4279045288"/>
                    </a:ext>
                  </a:extLst>
                </a:gridCol>
                <a:gridCol w="2174240">
                  <a:extLst>
                    <a:ext uri="{9D8B030D-6E8A-4147-A177-3AD203B41FA5}">
                      <a16:colId xmlns="" xmlns:a16="http://schemas.microsoft.com/office/drawing/2014/main" val="3441408406"/>
                    </a:ext>
                  </a:extLst>
                </a:gridCol>
                <a:gridCol w="2174240">
                  <a:extLst>
                    <a:ext uri="{9D8B030D-6E8A-4147-A177-3AD203B41FA5}">
                      <a16:colId xmlns="" xmlns:a16="http://schemas.microsoft.com/office/drawing/2014/main" val="1407726415"/>
                    </a:ext>
                  </a:extLst>
                </a:gridCol>
              </a:tblGrid>
              <a:tr h="1456112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YaCuAi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Karcher</a:t>
                      </a:r>
                      <a:endParaRPr lang="en-US" sz="20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Avidbots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Bluebotics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Tennant</a:t>
                      </a:r>
                      <a:endParaRPr lang="ru-RU" sz="20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779064949"/>
                  </a:ext>
                </a:extLst>
              </a:tr>
              <a:tr h="14561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Локальность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059318305"/>
                  </a:ext>
                </a:extLst>
              </a:tr>
              <a:tr h="14561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Логистика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40832940"/>
                  </a:ext>
                </a:extLst>
              </a:tr>
              <a:tr h="14561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Маршрутизация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RTLS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SLAM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789625791"/>
                  </a:ext>
                </a:extLst>
              </a:tr>
              <a:tr h="14561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Нейронная сеть как собственная разработка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22407577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144FF88-F8B0-8AA6-BC0E-4D50D9C6EE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311" y="3300795"/>
            <a:ext cx="1227255" cy="9469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E4D1554-304F-D2C6-5B9F-FD11C72BA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107" y="4864176"/>
            <a:ext cx="1227255" cy="9469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0A1D481-E727-81C3-E221-3B2924E8E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310" y="7803987"/>
            <a:ext cx="1227255" cy="9469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37A14F3-2C8C-0197-5982-5CDA562D0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0003" y="7713466"/>
            <a:ext cx="1227255" cy="9469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BB2FBC9-EC99-48EB-E51D-CFB4806A2B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6384" y="3406204"/>
            <a:ext cx="945568" cy="105761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42C3DEB9-4979-12EC-C134-283792AFE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5309" y="3482802"/>
            <a:ext cx="945568" cy="105761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A0BBC09A-4CE2-86E5-085C-F7A5CB8EB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3450" y="3482802"/>
            <a:ext cx="945568" cy="10576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CFC2F656-FFE8-5B10-7413-C83944E24C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9416" y="4904323"/>
            <a:ext cx="945568" cy="10576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93B31599-3228-DAA5-E4B8-F91D690311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1436" y="4868531"/>
            <a:ext cx="945568" cy="105761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6C2184AA-BC40-EC86-681B-5EF1AB2D5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2983" y="4864176"/>
            <a:ext cx="945568" cy="10576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A1814B43-F638-0475-7470-8BD5D9730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0011" y="3414789"/>
            <a:ext cx="945568" cy="105761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6F7010BE-98BE-461B-0346-A7847496EA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3304" y="4864176"/>
            <a:ext cx="945568" cy="105761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3791388D-D195-A8A5-B22A-18D5B2CE91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805" y="7803987"/>
            <a:ext cx="945568" cy="105761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7E1D3996-AF32-7075-0D65-D8DAF7393E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0011" y="7742377"/>
            <a:ext cx="945568" cy="105761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242EB3AB-AF18-2A7A-5FC1-104D599E8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9126" y="7721936"/>
            <a:ext cx="1227255" cy="94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3DD1D0D-B34B-E545-123D-417ECB26A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09" y="6939984"/>
            <a:ext cx="13728332" cy="2927975"/>
          </a:xfrm>
          <a:prstGeom prst="rect">
            <a:avLst/>
          </a:prstGeom>
        </p:spPr>
      </p:pic>
      <p:pic>
        <p:nvPicPr>
          <p:cNvPr id="166" name="Google Shape;166;p17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5B09F4B-9158-2B4B-B002-799EDA3046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589"/>
          <a:stretch/>
        </p:blipFill>
        <p:spPr>
          <a:xfrm>
            <a:off x="865811" y="1933748"/>
            <a:ext cx="13126522" cy="5429888"/>
          </a:xfrm>
          <a:prstGeom prst="rect">
            <a:avLst/>
          </a:prstGeom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pic>
        <p:nvPicPr>
          <p:cNvPr id="167" name="Google Shape;16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>
            <a:off x="992700" y="2164550"/>
            <a:ext cx="13557600" cy="47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096BB01-65C7-317F-E253-812C02047B9F}"/>
              </a:ext>
            </a:extLst>
          </p:cNvPr>
          <p:cNvSpPr txBox="1"/>
          <p:nvPr/>
        </p:nvSpPr>
        <p:spPr>
          <a:xfrm>
            <a:off x="6380480" y="2405613"/>
            <a:ext cx="8900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О</a:t>
            </a:r>
            <a:r>
              <a:rPr lang="ru-RU" sz="2800" b="0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бщий объём целевого рынка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60E68D3-9420-3784-FC64-1EECCC8C1357}"/>
              </a:ext>
            </a:extLst>
          </p:cNvPr>
          <p:cNvSpPr txBox="1"/>
          <p:nvPr/>
        </p:nvSpPr>
        <p:spPr>
          <a:xfrm>
            <a:off x="6965067" y="3791412"/>
            <a:ext cx="8900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Д</a:t>
            </a:r>
            <a:r>
              <a:rPr lang="ru-RU" sz="2800" b="0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оступный объём рынка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4D54C9D-57DD-5C6F-BB48-8EBF3B627202}"/>
              </a:ext>
            </a:extLst>
          </p:cNvPr>
          <p:cNvSpPr txBox="1"/>
          <p:nvPr/>
        </p:nvSpPr>
        <p:spPr>
          <a:xfrm>
            <a:off x="6853399" y="5269640"/>
            <a:ext cx="8900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Р</a:t>
            </a:r>
            <a:r>
              <a:rPr lang="ru-RU" sz="2800" b="0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еально достижимый объём рынка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4975A3C-29F5-AAE6-0B05-C5C762AEC94E}"/>
              </a:ext>
            </a:extLst>
          </p:cNvPr>
          <p:cNvSpPr txBox="1"/>
          <p:nvPr/>
        </p:nvSpPr>
        <p:spPr>
          <a:xfrm>
            <a:off x="8257180" y="3212112"/>
            <a:ext cx="1910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300 млрд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8A8BE95-7A86-AAD2-3265-5CDAB7FEE8F9}"/>
              </a:ext>
            </a:extLst>
          </p:cNvPr>
          <p:cNvSpPr txBox="1"/>
          <p:nvPr/>
        </p:nvSpPr>
        <p:spPr>
          <a:xfrm>
            <a:off x="8789338" y="4545510"/>
            <a:ext cx="1784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30 млн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7053662-F97C-2C74-276C-635C6F168C71}"/>
              </a:ext>
            </a:extLst>
          </p:cNvPr>
          <p:cNvSpPr txBox="1"/>
          <p:nvPr/>
        </p:nvSpPr>
        <p:spPr>
          <a:xfrm>
            <a:off x="9069936" y="5997726"/>
            <a:ext cx="109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3 млн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8CF8BAE-62CA-66EA-82F3-8FDA23346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453" y="1526215"/>
            <a:ext cx="4948510" cy="8782098"/>
          </a:xfrm>
          <a:prstGeom prst="rect">
            <a:avLst/>
          </a:prstGeom>
        </p:spPr>
      </p:pic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470AE50-067C-4C0A-3E2B-778D3B764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027" y="1636173"/>
            <a:ext cx="4948510" cy="867214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97AC62D-3249-9792-8909-899331A6B103}"/>
              </a:ext>
            </a:extLst>
          </p:cNvPr>
          <p:cNvSpPr/>
          <p:nvPr/>
        </p:nvSpPr>
        <p:spPr>
          <a:xfrm>
            <a:off x="1792267" y="8299960"/>
            <a:ext cx="3877669" cy="1313376"/>
          </a:xfrm>
          <a:prstGeom prst="rect">
            <a:avLst/>
          </a:prstGeom>
          <a:solidFill>
            <a:srgbClr val="EA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581FCBB-6BE9-1768-9160-5786F06186A6}"/>
              </a:ext>
            </a:extLst>
          </p:cNvPr>
          <p:cNvSpPr/>
          <p:nvPr/>
        </p:nvSpPr>
        <p:spPr>
          <a:xfrm>
            <a:off x="8635799" y="4064000"/>
            <a:ext cx="3109161" cy="310291"/>
          </a:xfrm>
          <a:prstGeom prst="rect">
            <a:avLst/>
          </a:prstGeom>
          <a:solidFill>
            <a:srgbClr val="1B9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A9C1D33-DA05-4D68-57FD-E02E530D922B}"/>
              </a:ext>
            </a:extLst>
          </p:cNvPr>
          <p:cNvSpPr/>
          <p:nvPr/>
        </p:nvSpPr>
        <p:spPr>
          <a:xfrm>
            <a:off x="8351520" y="5917263"/>
            <a:ext cx="3820160" cy="3126981"/>
          </a:xfrm>
          <a:prstGeom prst="rect">
            <a:avLst/>
          </a:prstGeom>
          <a:solidFill>
            <a:srgbClr val="EA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24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30.000 </a:t>
            </a:r>
            <a:r>
              <a:rPr lang="ru-RU" sz="2400" b="1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руб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месяц (в промышленном клининг-роботе)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sz="24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ru-RU" sz="24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20.000 </a:t>
            </a:r>
            <a:r>
              <a:rPr lang="ru-RU" sz="2400" b="1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руб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месяц (для складского робота)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87EEC6B-518C-2C87-AB1A-A82300B9A62A}"/>
              </a:ext>
            </a:extLst>
          </p:cNvPr>
          <p:cNvSpPr txBox="1"/>
          <p:nvPr/>
        </p:nvSpPr>
        <p:spPr>
          <a:xfrm>
            <a:off x="8590280" y="4031380"/>
            <a:ext cx="3342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EAF7F7"/>
                </a:solidFill>
              </a:rPr>
              <a:t>Ежемесячный платеж за софт</a:t>
            </a:r>
            <a:endParaRPr lang="en-US" sz="2000" dirty="0">
              <a:solidFill>
                <a:srgbClr val="EAF7F7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D787BCF-F6B8-04B9-3034-901C0CF46F64}"/>
              </a:ext>
            </a:extLst>
          </p:cNvPr>
          <p:cNvSpPr/>
          <p:nvPr/>
        </p:nvSpPr>
        <p:spPr>
          <a:xfrm>
            <a:off x="1991360" y="3958196"/>
            <a:ext cx="3706867" cy="1220234"/>
          </a:xfrm>
          <a:prstGeom prst="rect">
            <a:avLst/>
          </a:prstGeom>
          <a:solidFill>
            <a:srgbClr val="1B9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5B95552-8889-5EC4-6943-003472298EF4}"/>
              </a:ext>
            </a:extLst>
          </p:cNvPr>
          <p:cNvSpPr txBox="1"/>
          <p:nvPr/>
        </p:nvSpPr>
        <p:spPr>
          <a:xfrm>
            <a:off x="3048329" y="4118151"/>
            <a:ext cx="166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AF7F7"/>
                </a:solidFill>
              </a:rPr>
              <a:t>Продажа</a:t>
            </a:r>
            <a:endParaRPr lang="en-US" sz="2400" dirty="0">
              <a:solidFill>
                <a:srgbClr val="EAF7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2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/>
          <p:nvPr/>
        </p:nvSpPr>
        <p:spPr>
          <a:xfrm>
            <a:off x="737648" y="1722994"/>
            <a:ext cx="13898700" cy="392123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bg1"/>
              </a:solidFill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bg1"/>
                </a:solidFill>
              </a:rPr>
              <a:t>Готовы и протестированы 2 технологии.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Нейронная сеть и система локализации в пространстве. Имеем полностью готовый продукт – беспилотная поломоечная машина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Мы уже имеем рабочий сайт (</a:t>
            </a:r>
            <a:r>
              <a:rPr lang="ru-RU" sz="2000" b="0" i="0" u="sng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https://yacuai.com/ru/unit/</a:t>
            </a:r>
            <a:r>
              <a:rPr lang="ru-RU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Закрыли первый этап продвижения и договорились о первых пилотах.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  <a:t>На сегодняшний день есть договоренность на пилот с Лентой (имеется официальный документ). А также с Х5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retail group,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  <a:t>московский метрополитен</a:t>
            </a: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. </a:t>
            </a:r>
            <a:endParaRPr sz="20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1F1F702-988E-37A7-9240-EE3D15C7C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543" y="5883984"/>
            <a:ext cx="4422272" cy="44540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630DCE-3E12-6A00-E451-AE1A139FB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758" y="5824194"/>
            <a:ext cx="4490990" cy="4454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79505">
            <a:off x="2485915" y="4722642"/>
            <a:ext cx="4408499" cy="5442451"/>
          </a:xfrm>
          <a:prstGeom prst="rect">
            <a:avLst/>
          </a:prstGeom>
        </p:spPr>
      </p:pic>
      <p:pic>
        <p:nvPicPr>
          <p:cNvPr id="202" name="Google Shape;202;p20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384416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2544D86E-1E97-E765-C5F1-6CB4E00A4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477926"/>
              </p:ext>
            </p:extLst>
          </p:nvPr>
        </p:nvGraphicFramePr>
        <p:xfrm>
          <a:off x="501557" y="4421593"/>
          <a:ext cx="14345915" cy="76541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2869183">
                  <a:extLst>
                    <a:ext uri="{9D8B030D-6E8A-4147-A177-3AD203B41FA5}">
                      <a16:colId xmlns="" xmlns:a16="http://schemas.microsoft.com/office/drawing/2014/main" val="1435609780"/>
                    </a:ext>
                  </a:extLst>
                </a:gridCol>
                <a:gridCol w="2869183">
                  <a:extLst>
                    <a:ext uri="{9D8B030D-6E8A-4147-A177-3AD203B41FA5}">
                      <a16:colId xmlns="" xmlns:a16="http://schemas.microsoft.com/office/drawing/2014/main" val="530514421"/>
                    </a:ext>
                  </a:extLst>
                </a:gridCol>
                <a:gridCol w="2869183">
                  <a:extLst>
                    <a:ext uri="{9D8B030D-6E8A-4147-A177-3AD203B41FA5}">
                      <a16:colId xmlns="" xmlns:a16="http://schemas.microsoft.com/office/drawing/2014/main" val="3773947164"/>
                    </a:ext>
                  </a:extLst>
                </a:gridCol>
                <a:gridCol w="2869183">
                  <a:extLst>
                    <a:ext uri="{9D8B030D-6E8A-4147-A177-3AD203B41FA5}">
                      <a16:colId xmlns="" xmlns:a16="http://schemas.microsoft.com/office/drawing/2014/main" val="1366400730"/>
                    </a:ext>
                  </a:extLst>
                </a:gridCol>
                <a:gridCol w="2869183">
                  <a:extLst>
                    <a:ext uri="{9D8B030D-6E8A-4147-A177-3AD203B41FA5}">
                      <a16:colId xmlns="" xmlns:a16="http://schemas.microsoft.com/office/drawing/2014/main" val="305820217"/>
                    </a:ext>
                  </a:extLst>
                </a:gridCol>
              </a:tblGrid>
              <a:tr h="765410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4ый квартал 2022</a:t>
                      </a:r>
                      <a:endParaRPr lang="en-US" sz="2000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2023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2024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580847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6E55A73-EA76-E4E2-DCCF-ECBDAAFA2B0A}"/>
              </a:ext>
            </a:extLst>
          </p:cNvPr>
          <p:cNvSpPr txBox="1"/>
          <p:nvPr/>
        </p:nvSpPr>
        <p:spPr>
          <a:xfrm rot="18524359">
            <a:off x="570161" y="1911572"/>
            <a:ext cx="30333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Проверка работоспособности продукта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Доработка функционала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DADD983-7E8F-FD6D-B5E2-2CA87404FB73}"/>
              </a:ext>
            </a:extLst>
          </p:cNvPr>
          <p:cNvSpPr txBox="1"/>
          <p:nvPr/>
        </p:nvSpPr>
        <p:spPr>
          <a:xfrm rot="18365071">
            <a:off x="3800250" y="2389203"/>
            <a:ext cx="22312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</a:rPr>
              <a:t>Проведение пилотов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1754815-12D7-123E-780D-B537263E0CFC}"/>
              </a:ext>
            </a:extLst>
          </p:cNvPr>
          <p:cNvSpPr txBox="1"/>
          <p:nvPr/>
        </p:nvSpPr>
        <p:spPr>
          <a:xfrm rot="18477066">
            <a:off x="12458134" y="2551342"/>
            <a:ext cx="2428789" cy="725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chemeClr val="tx1"/>
                </a:solidFill>
              </a:rPr>
              <a:t>Масштабирование производства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CF21808D-634F-19AA-5ECE-4D988E15C6BE}"/>
              </a:ext>
            </a:extLst>
          </p:cNvPr>
          <p:cNvSpPr txBox="1"/>
          <p:nvPr/>
        </p:nvSpPr>
        <p:spPr>
          <a:xfrm rot="18349408">
            <a:off x="6599472" y="2058814"/>
            <a:ext cx="2577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Заключение договоров с ритейлерами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1987DC6-24B4-671D-448C-3EFD0151BA9C}"/>
              </a:ext>
            </a:extLst>
          </p:cNvPr>
          <p:cNvSpPr txBox="1"/>
          <p:nvPr/>
        </p:nvSpPr>
        <p:spPr>
          <a:xfrm rot="18415583">
            <a:off x="9685902" y="2311142"/>
            <a:ext cx="2428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Продажа роботов и программы водителя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086831" y="4535918"/>
            <a:ext cx="3796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3ий квартал 2022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5831">
            <a:off x="10119168" y="5150363"/>
            <a:ext cx="4590143" cy="3310035"/>
          </a:xfrm>
          <a:prstGeom prst="rect">
            <a:avLst/>
          </a:prstGeom>
        </p:spPr>
      </p:pic>
      <p:pic>
        <p:nvPicPr>
          <p:cNvPr id="239" name="Google Shape;239;p23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3"/>
          <p:cNvSpPr/>
          <p:nvPr/>
        </p:nvSpPr>
        <p:spPr>
          <a:xfrm>
            <a:off x="778489" y="1756086"/>
            <a:ext cx="13898700" cy="177405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1110739" y="1908737"/>
            <a:ext cx="13234200" cy="134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</a:rPr>
              <a:t>Привлекаем инвестиции за долю: от </a:t>
            </a:r>
            <a:r>
              <a:rPr lang="ru-RU" sz="2400" u="sng" dirty="0">
                <a:solidFill>
                  <a:schemeClr val="bg1"/>
                </a:solidFill>
              </a:rPr>
              <a:t>30 000 </a:t>
            </a:r>
            <a:r>
              <a:rPr lang="ru-RU" sz="2400" u="sng" dirty="0" smtClean="0">
                <a:solidFill>
                  <a:schemeClr val="bg1"/>
                </a:solidFill>
              </a:rPr>
              <a:t>000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рублей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Инвесторами могут быть как самостоятельные инвесторы, так и крупные компании с возможностью покупки продукта заранее с дисконтом </a:t>
            </a:r>
            <a:endParaRPr sz="18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78489" y="3863174"/>
            <a:ext cx="97850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Мы ставим цель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на первый год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на </a:t>
            </a:r>
            <a:r>
              <a:rPr lang="ru-RU" sz="2000" u="sng" dirty="0">
                <a:solidFill>
                  <a:schemeClr val="tx1"/>
                </a:solidFill>
                <a:latin typeface="Arial" panose="020B0604020202020204" pitchFamily="34" charset="0"/>
              </a:rPr>
              <a:t>100 </a:t>
            </a:r>
            <a:r>
              <a:rPr lang="ru-RU" sz="20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клининг</a:t>
            </a:r>
            <a:r>
              <a:rPr lang="ru-RU" sz="20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-роботов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 (проданных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лицензий):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489" y="5558837"/>
            <a:ext cx="260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100 х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208" y="4433668"/>
            <a:ext cx="2773554" cy="31571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7288" y="7190689"/>
            <a:ext cx="3220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1.500.000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817228" y="5528059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=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236166" y="5558836"/>
            <a:ext cx="5327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150.000.000</a:t>
            </a:r>
            <a:endParaRPr lang="ru-RU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78489" y="8315858"/>
            <a:ext cx="260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100 х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412753" y="8223524"/>
            <a:ext cx="23050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СОФТ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20328" y="8844632"/>
            <a:ext cx="4373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30.000 / </a:t>
            </a:r>
            <a:r>
              <a:rPr lang="ru-RU" sz="2000" dirty="0" err="1" smtClean="0"/>
              <a:t>мес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4372047" y="8315858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=</a:t>
            </a:r>
            <a:endParaRPr lang="ru-RU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4825383" y="8338793"/>
            <a:ext cx="5327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18.000.000</a:t>
            </a:r>
            <a:endParaRPr lang="ru-RU" sz="28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7727839" y="7390744"/>
            <a:ext cx="2313849" cy="1217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8110330" y="5882001"/>
            <a:ext cx="1931358" cy="657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528308" y="6371714"/>
            <a:ext cx="3070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168.000.000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  </a:t>
            </a:r>
            <a:r>
              <a:rPr lang="ru-RU" sz="1800" u="sng" dirty="0" smtClean="0"/>
              <a:t>за 1ый год</a:t>
            </a:r>
            <a:endParaRPr lang="ru-RU" sz="1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D0489E5-FF1D-4E8C-4AA3-2F5ADFC42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700" y="7160227"/>
            <a:ext cx="5926423" cy="3531446"/>
          </a:xfrm>
          <a:prstGeom prst="rect">
            <a:avLst/>
          </a:prstGeom>
        </p:spPr>
      </p:pic>
      <p:pic>
        <p:nvPicPr>
          <p:cNvPr id="252" name="Google Shape;252;p24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4"/>
          <p:cNvSpPr/>
          <p:nvPr/>
        </p:nvSpPr>
        <p:spPr>
          <a:xfrm>
            <a:off x="790575" y="2091000"/>
            <a:ext cx="13898700" cy="520031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5381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 данном этапе мы рассматриваем несколько способов взаимодействия с партнерами:</a:t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dirty="0">
                <a:solidFill>
                  <a:schemeClr val="lt1"/>
                </a:solidFill>
              </a:rPr>
              <a:t>1. </a:t>
            </a:r>
            <a:r>
              <a:rPr lang="ru-RU" sz="2500" dirty="0" err="1">
                <a:solidFill>
                  <a:schemeClr val="lt1"/>
                </a:solidFill>
              </a:rPr>
              <a:t>Дистрибьюторство</a:t>
            </a:r>
            <a:r>
              <a:rPr lang="ru-RU" sz="2500" dirty="0">
                <a:solidFill>
                  <a:schemeClr val="lt1"/>
                </a:solidFill>
              </a:rPr>
              <a:t>. То есть продажа продукта за определенный процент от суммы продаж.</a:t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dirty="0">
                <a:solidFill>
                  <a:schemeClr val="lt1"/>
                </a:solidFill>
              </a:rPr>
              <a:t> - Покупка с дисконтом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/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dirty="0">
                <a:solidFill>
                  <a:schemeClr val="lt1"/>
                </a:solidFill>
              </a:rPr>
              <a:t>2. Кооперация с компаниями по созданию «железа», машин по типу </a:t>
            </a:r>
            <a:r>
              <a:rPr lang="en-US" sz="2500" dirty="0">
                <a:solidFill>
                  <a:schemeClr val="lt1"/>
                </a:solidFill>
              </a:rPr>
              <a:t>AGV, </a:t>
            </a:r>
            <a:r>
              <a:rPr lang="ru-RU" sz="2500" dirty="0">
                <a:solidFill>
                  <a:schemeClr val="lt1"/>
                </a:solidFill>
              </a:rPr>
              <a:t>в которые мы будем внедрять программу водителя для получения готового беспилотного транспорта или техники.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>
                <a:solidFill>
                  <a:schemeClr val="lt1"/>
                </a:solidFill>
              </a:rPr>
              <a:t>3. Клининговые компании. Которые хотят снизить свои расходы, путем уменьшения штата и времени работы </a:t>
            </a:r>
            <a:endParaRPr sz="25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D0489E5-FF1D-4E8C-4AA3-2F5ADFC42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700" y="5891335"/>
            <a:ext cx="7100804" cy="4231238"/>
          </a:xfrm>
          <a:prstGeom prst="rect">
            <a:avLst/>
          </a:prstGeom>
        </p:spPr>
      </p:pic>
      <p:pic>
        <p:nvPicPr>
          <p:cNvPr id="252" name="Google Shape;252;p24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4"/>
          <p:cNvSpPr/>
          <p:nvPr/>
        </p:nvSpPr>
        <p:spPr>
          <a:xfrm>
            <a:off x="790575" y="2091001"/>
            <a:ext cx="13898700" cy="307734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 smtClean="0">
                <a:solidFill>
                  <a:schemeClr val="lt1"/>
                </a:solidFill>
              </a:rPr>
              <a:t>Мы всегда открыты к любому типу коммуникации, нам нужны:</a:t>
            </a:r>
            <a:br>
              <a:rPr lang="ru-RU" sz="2500" i="0" u="none" strike="noStrike" cap="none" dirty="0" smtClean="0">
                <a:solidFill>
                  <a:schemeClr val="lt1"/>
                </a:solidFill>
              </a:rPr>
            </a:br>
            <a:endParaRPr lang="ru-RU" sz="2500" i="0" u="none" strike="noStrike" cap="none" dirty="0" smtClean="0">
              <a:solidFill>
                <a:schemeClr val="lt1"/>
              </a:solidFill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 smtClean="0">
                <a:solidFill>
                  <a:schemeClr val="lt1"/>
                </a:solidFill>
              </a:rPr>
              <a:t>- Контакты крупных </a:t>
            </a:r>
            <a:r>
              <a:rPr lang="ru-RU" sz="2500" dirty="0" err="1" smtClean="0">
                <a:solidFill>
                  <a:schemeClr val="lt1"/>
                </a:solidFill>
              </a:rPr>
              <a:t>ритейлеров</a:t>
            </a:r>
            <a:r>
              <a:rPr lang="ru-RU" sz="2500" dirty="0" smtClean="0">
                <a:solidFill>
                  <a:schemeClr val="lt1"/>
                </a:solidFill>
              </a:rPr>
              <a:t> и логистических компаний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- Контакты лиц метрополитена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i="0" u="none" strike="noStrike" cap="none" dirty="0" smtClean="0">
                <a:solidFill>
                  <a:schemeClr val="lt1"/>
                </a:solidFill>
              </a:rPr>
              <a:t>- Любые комментари</a:t>
            </a:r>
            <a:r>
              <a:rPr lang="ru-RU" sz="2500" dirty="0" smtClean="0">
                <a:solidFill>
                  <a:schemeClr val="lt1"/>
                </a:solidFill>
              </a:rPr>
              <a:t>и и предложения по теме проекта или компании</a:t>
            </a:r>
            <a:endParaRPr sz="25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 smtClean="0">
                <a:latin typeface="Arial Black"/>
                <a:ea typeface="Arial Black"/>
                <a:cs typeface="Arial Black"/>
                <a:sym typeface="Arial Black"/>
              </a:rPr>
              <a:t>Запросы проекта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3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5"/>
          <p:cNvSpPr/>
          <p:nvPr/>
        </p:nvSpPr>
        <p:spPr>
          <a:xfrm>
            <a:off x="222423" y="2243399"/>
            <a:ext cx="14287677" cy="130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нашей команды 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63831" y="7539158"/>
            <a:ext cx="3877451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/>
              <a:t>Руководитель проекта 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Формирование и управление командой. Разработка стратегии коммерциализации проекта. Финансирование. Проецирование своего десятилетнего опыта в логистике на новый проект.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95D073E-C7F4-F677-9326-02430D2AE3C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/>
          <a:stretch>
            <a:fillRect/>
          </a:stretch>
        </p:blipFill>
        <p:spPr>
          <a:xfrm>
            <a:off x="277923" y="3720103"/>
            <a:ext cx="2998500" cy="3282556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222423" y="7141652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/>
              <a:t>Гаспарян</a:t>
            </a:r>
            <a:r>
              <a:rPr lang="ru-RU" sz="2400" b="1" dirty="0"/>
              <a:t> Роберт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014041" y="7455348"/>
            <a:ext cx="3599333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/>
              <a:t>Ведущий программист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Разработка методов измерения и восприятия, архитектуры и основных алгоритмов беспилотного вождения, математических и кинематических моделей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C5B60E-6A57-6E52-F342-0E72D5ECD86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tretch>
            <a:fillRect/>
          </a:stretch>
        </p:blipFill>
        <p:spPr>
          <a:xfrm>
            <a:off x="4183150" y="3704628"/>
            <a:ext cx="2998500" cy="3314717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099874" y="7133048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Руднев Глеб</a:t>
            </a: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314591" y="7391279"/>
            <a:ext cx="3812911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/>
              <a:t>Ведущий разработчик 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Разработка и поддержка </a:t>
            </a:r>
            <a:r>
              <a:rPr lang="ru-RU" sz="2000" dirty="0" err="1"/>
              <a:t>backend</a:t>
            </a:r>
            <a:r>
              <a:rPr lang="ru-RU" sz="2000" dirty="0"/>
              <a:t>-сервиса, </a:t>
            </a:r>
            <a:r>
              <a:rPr lang="ru-RU" sz="2000" dirty="0" err="1"/>
              <a:t>web</a:t>
            </a:r>
            <a:r>
              <a:rPr lang="ru-RU" sz="2000" dirty="0"/>
              <a:t>-приложений и API-сервиса, разработка и администрирование СУБД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97E387F-4E1A-E688-7323-5A6BBF577988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8"/>
          <a:stretch>
            <a:fillRect/>
          </a:stretch>
        </p:blipFill>
        <p:spPr>
          <a:xfrm>
            <a:off x="7892325" y="3721314"/>
            <a:ext cx="2998500" cy="3298031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88028" y="7124558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Сейидов Тимур</a:t>
            </a:r>
            <a:endParaRPr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2584" y="3704628"/>
            <a:ext cx="2827516" cy="329803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490607" y="7048545"/>
            <a:ext cx="328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Касьян</a:t>
            </a:r>
            <a:r>
              <a:rPr lang="ru-RU" sz="2000" b="1" dirty="0" smtClean="0"/>
              <a:t> </a:t>
            </a:r>
            <a:r>
              <a:rPr lang="ru-RU" sz="2400" b="1" dirty="0" smtClean="0"/>
              <a:t>Владислава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184655" y="7407224"/>
            <a:ext cx="3657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Руководитель отдела продаж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035437" y="8202619"/>
            <a:ext cx="41218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- Продвижение продукта. Привлечение клиентов. Работа с иностранными партнерами. Коммерциализация проекта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858632659"/>
              </p:ext>
            </p:extLst>
          </p:nvPr>
        </p:nvGraphicFramePr>
        <p:xfrm>
          <a:off x="681709" y="6639338"/>
          <a:ext cx="7061338" cy="3240159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2271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896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80053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000" dirty="0"/>
                        <a:t>https://yacuai.com/ru/unit/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80053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(963) 299-19-94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80053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info@yacuai.com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2432</TotalTime>
  <Words>394</Words>
  <Application>Microsoft Office PowerPoint</Application>
  <PresentationFormat>Произвольный</PresentationFormat>
  <Paragraphs>123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Arial</vt:lpstr>
      <vt:lpstr>Arial Black</vt:lpstr>
      <vt:lpstr>Arial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Целевая аудитория</vt:lpstr>
      <vt:lpstr>Безопасность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Предложение для инвестора</vt:lpstr>
      <vt:lpstr>Предложение для Партнера</vt:lpstr>
      <vt:lpstr>Запросы проекта </vt:lpstr>
      <vt:lpstr>Команда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User</dc:creator>
  <cp:lastModifiedBy>Vlada</cp:lastModifiedBy>
  <cp:revision>57</cp:revision>
  <dcterms:modified xsi:type="dcterms:W3CDTF">2022-07-06T12:43:35Z</dcterms:modified>
</cp:coreProperties>
</file>