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gJjBrn8NxVdysQuwhkHfHG81cJ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BED11A-BB3B-4E71-8563-2368399150D4}">
  <a:tblStyle styleId="{5CBED11A-BB3B-4E71-8563-2368399150D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fill>
          <a:solidFill>
            <a:srgbClr val="D4E2CE"/>
          </a:solidFill>
        </a:fill>
      </a:tcStyle>
    </a:band1H>
    <a:band2H>
      <a:tcTxStyle/>
    </a:band2H>
    <a:band1V>
      <a:tcTxStyle/>
      <a:tcStyle>
        <a:fill>
          <a:solidFill>
            <a:srgbClr val="D4E2CE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6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Диаграмма соотношений степеней ожогов</a:t>
            </a:r>
          </a:p>
        </c:rich>
      </c:tx>
      <c:layout>
        <c:manualLayout>
          <c:xMode val="edge"/>
          <c:yMode val="edge"/>
          <c:x val="0.12394480303377113"/>
          <c:y val="0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Диаграма соотношений степеней ожогов</c:v>
                </c:pt>
              </c:strCache>
            </c:strRef>
          </c:tx>
          <c:explosion val="2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1 степень</c:v>
                </c:pt>
                <c:pt idx="1">
                  <c:v>2 степень</c:v>
                </c:pt>
                <c:pt idx="2">
                  <c:v>3 степень </c:v>
                </c:pt>
                <c:pt idx="3">
                  <c:v>4 степень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0.52200000000000002</c:v>
                </c:pt>
                <c:pt idx="1">
                  <c:v>0.255</c:v>
                </c:pt>
                <c:pt idx="2" formatCode="0%">
                  <c:v>0.17</c:v>
                </c:pt>
                <c:pt idx="3">
                  <c:v>5.2999999999999999E-2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674006398055209E-2"/>
          <c:y val="5.8661273898139785E-2"/>
          <c:w val="0.88918434813968861"/>
          <c:h val="0.91910732469916667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cat>
            <c:strRef>
              <c:f>Лист1!$B$2:$B$37</c:f>
              <c:strCache>
                <c:ptCount val="36"/>
                <c:pt idx="0">
                  <c:v>октябрь</c:v>
                </c:pt>
                <c:pt idx="1">
                  <c:v>ноябрь</c:v>
                </c:pt>
                <c:pt idx="2">
                  <c:v>декабрь</c:v>
                </c:pt>
                <c:pt idx="3">
                  <c:v>январь</c:v>
                </c:pt>
                <c:pt idx="4">
                  <c:v>февраль</c:v>
                </c:pt>
                <c:pt idx="5">
                  <c:v>март</c:v>
                </c:pt>
                <c:pt idx="6">
                  <c:v>апрель</c:v>
                </c:pt>
                <c:pt idx="7">
                  <c:v>май</c:v>
                </c:pt>
                <c:pt idx="8">
                  <c:v>июнь</c:v>
                </c:pt>
                <c:pt idx="9">
                  <c:v>июль</c:v>
                </c:pt>
                <c:pt idx="10">
                  <c:v>август</c:v>
                </c:pt>
                <c:pt idx="11">
                  <c:v>сентябрь</c:v>
                </c:pt>
                <c:pt idx="12">
                  <c:v>октябрь</c:v>
                </c:pt>
                <c:pt idx="13">
                  <c:v>ноябрь</c:v>
                </c:pt>
                <c:pt idx="14">
                  <c:v>декабрь</c:v>
                </c:pt>
                <c:pt idx="15">
                  <c:v>январь</c:v>
                </c:pt>
                <c:pt idx="16">
                  <c:v>февраль</c:v>
                </c:pt>
                <c:pt idx="17">
                  <c:v>март</c:v>
                </c:pt>
                <c:pt idx="18">
                  <c:v>апрель</c:v>
                </c:pt>
                <c:pt idx="19">
                  <c:v>май</c:v>
                </c:pt>
                <c:pt idx="20">
                  <c:v>июнь</c:v>
                </c:pt>
                <c:pt idx="21">
                  <c:v>июль</c:v>
                </c:pt>
                <c:pt idx="22">
                  <c:v>август</c:v>
                </c:pt>
                <c:pt idx="23">
                  <c:v>сентябрь</c:v>
                </c:pt>
                <c:pt idx="24">
                  <c:v>октябрь</c:v>
                </c:pt>
                <c:pt idx="25">
                  <c:v>ноябрь</c:v>
                </c:pt>
                <c:pt idx="26">
                  <c:v>декабрь</c:v>
                </c:pt>
                <c:pt idx="27">
                  <c:v>январь</c:v>
                </c:pt>
                <c:pt idx="28">
                  <c:v>февраль</c:v>
                </c:pt>
                <c:pt idx="29">
                  <c:v>март</c:v>
                </c:pt>
                <c:pt idx="30">
                  <c:v>апрель</c:v>
                </c:pt>
                <c:pt idx="31">
                  <c:v>май</c:v>
                </c:pt>
                <c:pt idx="32">
                  <c:v>июнь</c:v>
                </c:pt>
                <c:pt idx="33">
                  <c:v>июль</c:v>
                </c:pt>
                <c:pt idx="34">
                  <c:v>август</c:v>
                </c:pt>
                <c:pt idx="35">
                  <c:v>сентябрь</c:v>
                </c:pt>
              </c:strCache>
            </c:strRef>
          </c:cat>
          <c:val>
            <c:numRef>
              <c:f>Лист1!$C$2:$C$37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-1500000</c:v>
                </c:pt>
                <c:pt idx="4">
                  <c:v>-1000000</c:v>
                </c:pt>
                <c:pt idx="5">
                  <c:v>-500000</c:v>
                </c:pt>
                <c:pt idx="6">
                  <c:v>0</c:v>
                </c:pt>
                <c:pt idx="7">
                  <c:v>0</c:v>
                </c:pt>
                <c:pt idx="8">
                  <c:v>-250000</c:v>
                </c:pt>
                <c:pt idx="9">
                  <c:v>-250000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-1000000</c:v>
                </c:pt>
                <c:pt idx="14">
                  <c:v>-1000000</c:v>
                </c:pt>
                <c:pt idx="15">
                  <c:v>-200000</c:v>
                </c:pt>
                <c:pt idx="16">
                  <c:v>-250000</c:v>
                </c:pt>
                <c:pt idx="17">
                  <c:v>-250000</c:v>
                </c:pt>
                <c:pt idx="18">
                  <c:v>0</c:v>
                </c:pt>
                <c:pt idx="19">
                  <c:v>40000</c:v>
                </c:pt>
                <c:pt idx="20">
                  <c:v>40000</c:v>
                </c:pt>
                <c:pt idx="21">
                  <c:v>40000</c:v>
                </c:pt>
                <c:pt idx="22">
                  <c:v>833760</c:v>
                </c:pt>
                <c:pt idx="23">
                  <c:v>900000</c:v>
                </c:pt>
                <c:pt idx="24">
                  <c:v>1400000</c:v>
                </c:pt>
                <c:pt idx="25">
                  <c:v>1400000</c:v>
                </c:pt>
                <c:pt idx="26">
                  <c:v>1400000</c:v>
                </c:pt>
                <c:pt idx="27">
                  <c:v>1400000</c:v>
                </c:pt>
                <c:pt idx="28">
                  <c:v>1400000</c:v>
                </c:pt>
                <c:pt idx="29">
                  <c:v>1400000</c:v>
                </c:pt>
                <c:pt idx="30">
                  <c:v>1400000</c:v>
                </c:pt>
                <c:pt idx="31">
                  <c:v>1400000</c:v>
                </c:pt>
                <c:pt idx="32">
                  <c:v>1400000</c:v>
                </c:pt>
                <c:pt idx="33">
                  <c:v>1600000</c:v>
                </c:pt>
                <c:pt idx="34">
                  <c:v>2400000</c:v>
                </c:pt>
                <c:pt idx="35">
                  <c:v>3400000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3409408"/>
        <c:axId val="151433600"/>
      </c:barChart>
      <c:catAx>
        <c:axId val="13340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51433600"/>
        <c:crosses val="autoZero"/>
        <c:auto val="1"/>
        <c:lblAlgn val="ctr"/>
        <c:lblOffset val="100"/>
        <c:noMultiLvlLbl val="0"/>
      </c:catAx>
      <c:valAx>
        <c:axId val="151433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409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6" name="Google Shape;2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56" name="Google Shape;25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Ранозаживляющая мазь «Заживика» для лечения термических ожогов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1370543" y="1645609"/>
            <a:ext cx="3980392" cy="3986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 всем мире, ожоги находятся на 4 месте среди наиболее распространенных видов травмы. По данным ВОЗ ежегодно обращается за медицинской помощью с ожогами примерно 6 миллионов человек.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b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73" name="Google Shape;173;p2"/>
          <p:cNvGraphicFramePr/>
          <p:nvPr/>
        </p:nvGraphicFramePr>
        <p:xfrm>
          <a:off x="5545666" y="1769532"/>
          <a:ext cx="5596467" cy="3877733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803275" y="1556606"/>
            <a:ext cx="858625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Наиболее эффективным решением является создание мази, которая: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обладает высокой эффективностью в лечении термических ожогов;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обеспечивает быстрое обезболивание;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ускоряет заживление и защиту от инфекций;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вызывает аллергических реакций.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Целевой аудиторией являются медицинские учреждения предоставляющие лечение термических ожогов. А также посетители обычных аптек, покупающие мазь для домашнего использования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755650" y="1393401"/>
            <a:ext cx="9203769" cy="4864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с ожогами будут склонны покупать более эффективное средство для облегчения боли и стимулирования заживления.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Технические характеристики продукта, функциональные и эксплуатационные свойства продукта: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Охлаждение и обезболивание;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Защита раненой поверхности;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Стимуляция заживления;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Уменьшение рубцевания;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Сведение аллергической реакции к минимуму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Уровень готовности продукта TRL- 5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достигаем нужного эффекта благодаря уникальному составу: этиловый эфир 5-(4-этоксибензоил)-5,7-дигидроспиро[циклопентан-1,6-[1,2,3]триазоло[5,1-</a:t>
            </a:r>
            <a:r>
              <a:rPr b="0" i="1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][1,3,4]тиадиазин]-3-карбоновой кислоты, а также мазевую основу - ланолин, ДМСО и очищенную воду.</a:t>
            </a:r>
            <a:endParaRPr/>
          </a:p>
          <a:p>
            <a:pPr indent="-25844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90" name="Google Shape;19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60487" y="1680209"/>
            <a:ext cx="2200280" cy="171492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"/>
          <p:cNvSpPr/>
          <p:nvPr/>
        </p:nvSpPr>
        <p:spPr>
          <a:xfrm>
            <a:off x="10086326" y="3599206"/>
            <a:ext cx="174860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1 Строение 1,2,3, триазоло[5,1-b]-1,3,4-тиадиазина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8" name="Google Shape;198;p5"/>
          <p:cNvSpPr txBox="1"/>
          <p:nvPr/>
        </p:nvSpPr>
        <p:spPr>
          <a:xfrm>
            <a:off x="5969000" y="1481668"/>
            <a:ext cx="5754689" cy="4148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Противоожоговые препараты имеют достаточно высокую долю на рынке, в связи с распространенностью ожогов среди людей.</a:t>
            </a:r>
            <a:br>
              <a:rPr lang="ru-RU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Масштабированию бизнеса по производству противоожоговой мази будет способствовать высокая конкурентоспособность на рынке благодаря появлению новых свойств у препарата.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0" name="Google Shape;200;p5"/>
          <p:cNvSpPr/>
          <p:nvPr/>
        </p:nvSpPr>
        <p:spPr>
          <a:xfrm>
            <a:off x="113524" y="1380931"/>
            <a:ext cx="4901682" cy="5019869"/>
          </a:xfrm>
          <a:prstGeom prst="ellipse">
            <a:avLst/>
          </a:prstGeom>
          <a:solidFill>
            <a:srgbClr val="DDEA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629817" y="2659225"/>
            <a:ext cx="3847323" cy="3741575"/>
          </a:xfrm>
          <a:prstGeom prst="ellipse">
            <a:avLst/>
          </a:prstGeom>
          <a:solidFill>
            <a:srgbClr val="9CC2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373155" y="4018287"/>
            <a:ext cx="2360645" cy="2379306"/>
          </a:xfrm>
          <a:prstGeom prst="ellipse">
            <a:avLst/>
          </a:prstGeom>
          <a:solidFill>
            <a:srgbClr val="1E4E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845977" y="2023579"/>
            <a:ext cx="35922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противоожоговых средств</a:t>
            </a:r>
            <a:endParaRPr/>
          </a:p>
        </p:txBody>
      </p:sp>
      <p:sp>
        <p:nvSpPr>
          <p:cNvPr id="204" name="Google Shape;204;p5"/>
          <p:cNvSpPr txBox="1"/>
          <p:nvPr/>
        </p:nvSpPr>
        <p:spPr>
          <a:xfrm>
            <a:off x="2109497" y="1621196"/>
            <a:ext cx="9097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70,31%</a:t>
            </a:r>
            <a:endParaRPr/>
          </a:p>
        </p:txBody>
      </p:sp>
      <p:sp>
        <p:nvSpPr>
          <p:cNvPr id="205" name="Google Shape;205;p5"/>
          <p:cNvSpPr txBox="1"/>
          <p:nvPr/>
        </p:nvSpPr>
        <p:spPr>
          <a:xfrm>
            <a:off x="2149151" y="2717154"/>
            <a:ext cx="8304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48,4%</a:t>
            </a:r>
            <a:endParaRPr/>
          </a:p>
        </p:txBody>
      </p:sp>
      <p:sp>
        <p:nvSpPr>
          <p:cNvPr id="206" name="Google Shape;206;p5"/>
          <p:cNvSpPr txBox="1"/>
          <p:nvPr/>
        </p:nvSpPr>
        <p:spPr>
          <a:xfrm>
            <a:off x="2102497" y="4015080"/>
            <a:ext cx="923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19,29%</a:t>
            </a:r>
            <a:endParaRPr/>
          </a:p>
        </p:txBody>
      </p:sp>
      <p:sp>
        <p:nvSpPr>
          <p:cNvPr id="207" name="Google Shape;207;p5"/>
          <p:cNvSpPr txBox="1"/>
          <p:nvPr/>
        </p:nvSpPr>
        <p:spPr>
          <a:xfrm>
            <a:off x="923729" y="3292349"/>
            <a:ext cx="32812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противоожоговых мазей</a:t>
            </a:r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1897226" y="4868252"/>
            <a:ext cx="14897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рынок</a:t>
            </a:r>
            <a:endParaRPr/>
          </a:p>
        </p:txBody>
      </p:sp>
      <p:sp>
        <p:nvSpPr>
          <p:cNvPr id="209" name="Google Shape;209;p5"/>
          <p:cNvSpPr/>
          <p:nvPr/>
        </p:nvSpPr>
        <p:spPr>
          <a:xfrm>
            <a:off x="291324" y="1390262"/>
            <a:ext cx="4901682" cy="5019869"/>
          </a:xfrm>
          <a:prstGeom prst="ellipse">
            <a:avLst/>
          </a:prstGeom>
          <a:solidFill>
            <a:srgbClr val="DDEA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5"/>
          <p:cNvSpPr/>
          <p:nvPr/>
        </p:nvSpPr>
        <p:spPr>
          <a:xfrm>
            <a:off x="629817" y="2659225"/>
            <a:ext cx="3847323" cy="3741575"/>
          </a:xfrm>
          <a:prstGeom prst="ellipse">
            <a:avLst/>
          </a:prstGeom>
          <a:solidFill>
            <a:srgbClr val="9CC2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5"/>
          <p:cNvSpPr/>
          <p:nvPr/>
        </p:nvSpPr>
        <p:spPr>
          <a:xfrm>
            <a:off x="1373155" y="4018287"/>
            <a:ext cx="2360645" cy="2379306"/>
          </a:xfrm>
          <a:prstGeom prst="ellipse">
            <a:avLst/>
          </a:prstGeom>
          <a:solidFill>
            <a:srgbClr val="1E4E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845977" y="2023579"/>
            <a:ext cx="35922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противоожоговых средств</a:t>
            </a:r>
            <a:endParaRPr/>
          </a:p>
        </p:txBody>
      </p:sp>
      <p:sp>
        <p:nvSpPr>
          <p:cNvPr id="213" name="Google Shape;213;p5"/>
          <p:cNvSpPr txBox="1"/>
          <p:nvPr/>
        </p:nvSpPr>
        <p:spPr>
          <a:xfrm>
            <a:off x="2109497" y="1621196"/>
            <a:ext cx="9097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70,31%</a:t>
            </a:r>
            <a:endParaRPr/>
          </a:p>
        </p:txBody>
      </p:sp>
      <p:sp>
        <p:nvSpPr>
          <p:cNvPr id="214" name="Google Shape;214;p5"/>
          <p:cNvSpPr txBox="1"/>
          <p:nvPr/>
        </p:nvSpPr>
        <p:spPr>
          <a:xfrm>
            <a:off x="2149151" y="2717154"/>
            <a:ext cx="8304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48,4%</a:t>
            </a:r>
            <a:endParaRPr/>
          </a:p>
        </p:txBody>
      </p:sp>
      <p:sp>
        <p:nvSpPr>
          <p:cNvPr id="215" name="Google Shape;215;p5"/>
          <p:cNvSpPr txBox="1"/>
          <p:nvPr/>
        </p:nvSpPr>
        <p:spPr>
          <a:xfrm>
            <a:off x="2102497" y="4015080"/>
            <a:ext cx="923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19,29%</a:t>
            </a:r>
            <a:endParaRPr/>
          </a:p>
        </p:txBody>
      </p:sp>
      <p:sp>
        <p:nvSpPr>
          <p:cNvPr id="216" name="Google Shape;216;p5"/>
          <p:cNvSpPr txBox="1"/>
          <p:nvPr/>
        </p:nvSpPr>
        <p:spPr>
          <a:xfrm>
            <a:off x="923729" y="3292349"/>
            <a:ext cx="32812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противоожоговых мазей</a:t>
            </a:r>
            <a:endParaRPr/>
          </a:p>
        </p:txBody>
      </p:sp>
      <p:sp>
        <p:nvSpPr>
          <p:cNvPr id="217" name="Google Shape;217;p5"/>
          <p:cNvSpPr txBox="1"/>
          <p:nvPr/>
        </p:nvSpPr>
        <p:spPr>
          <a:xfrm>
            <a:off x="1897226" y="4868252"/>
            <a:ext cx="14897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 рынок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"/>
          <p:cNvSpPr/>
          <p:nvPr/>
        </p:nvSpPr>
        <p:spPr>
          <a:xfrm>
            <a:off x="803275" y="1413510"/>
            <a:ext cx="2036333" cy="708660"/>
          </a:xfrm>
          <a:prstGeom prst="triangle">
            <a:avLst>
              <a:gd fmla="val 100000" name="adj"/>
            </a:avLst>
          </a:prstGeom>
          <a:solidFill>
            <a:srgbClr val="009999"/>
          </a:solidFill>
          <a:ln cap="flat" cmpd="sng" w="12700">
            <a:solidFill>
              <a:srgbClr val="0099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25" name="Google Shape;225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7" name="Google Shape;227;p6"/>
          <p:cNvGraphicFramePr/>
          <p:nvPr/>
        </p:nvGraphicFramePr>
        <p:xfrm>
          <a:off x="803275" y="14034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{5CBED11A-BB3B-4E71-8563-2368399150D4}</a:tableStyleId>
              </a:tblPr>
              <a:tblGrid>
                <a:gridCol w="2048975"/>
                <a:gridCol w="2168775"/>
                <a:gridCol w="1870875"/>
                <a:gridCol w="2107250"/>
                <a:gridCol w="2048975"/>
              </a:tblGrid>
              <a:tr h="714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Образование рубцовой ткани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Скорость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з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аживления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Гипоаллергенный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(50 гр)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/>
                    </a:solidFill>
                  </a:tcPr>
                </a:tc>
              </a:tr>
              <a:tr h="71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Заживика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16803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</a:t>
                      </a:r>
                      <a:endParaRPr sz="2400">
                        <a:solidFill>
                          <a:srgbClr val="16803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16803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дней</a:t>
                      </a:r>
                      <a:endParaRPr sz="2400">
                        <a:solidFill>
                          <a:srgbClr val="16803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640</a:t>
                      </a: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руб.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Левомеколь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30%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дней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16803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225 руб.</a:t>
                      </a:r>
                      <a:endParaRPr sz="2400">
                        <a:solidFill>
                          <a:srgbClr val="16803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Бепантен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25%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16803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дней</a:t>
                      </a:r>
                      <a:endParaRPr sz="2400">
                        <a:solidFill>
                          <a:srgbClr val="16803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980 руб.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Пантенол EVO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25%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дней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 руб. 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Эплан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999">
                        <a:alpha val="2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40%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 дня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608 руб.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Знак минус линии в горизонтальном положении " id="228" name="Google Shape;2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9066" y="3001963"/>
            <a:ext cx="431268" cy="431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нак минус линии в горизонтальном положении " id="229" name="Google Shape;22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0178" y="3722426"/>
            <a:ext cx="431268" cy="431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нак минус линии в горизонтальном положении " id="230" name="Google Shape;23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0179" y="4432830"/>
            <a:ext cx="431268" cy="431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обавить " id="231" name="Google Shape;23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4147" y="2253193"/>
            <a:ext cx="423332" cy="423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обавить " id="232" name="Google Shape;23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8115" y="5106460"/>
            <a:ext cx="423332" cy="423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39" name="Google Shape;239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1" name="Google Shape;241;p7"/>
          <p:cNvSpPr/>
          <p:nvPr/>
        </p:nvSpPr>
        <p:spPr>
          <a:xfrm>
            <a:off x="4843997" y="3175684"/>
            <a:ext cx="2091193" cy="978010"/>
          </a:xfrm>
          <a:prstGeom prst="rect">
            <a:avLst/>
          </a:prstGeom>
          <a:solidFill>
            <a:srgbClr val="009999">
              <a:alpha val="29803"/>
            </a:srgbClr>
          </a:solidFill>
          <a:ln cap="flat" cmpd="sng" w="9525">
            <a:solidFill>
              <a:srgbClr val="41404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b="1"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5704725" y="2798858"/>
            <a:ext cx="369735" cy="349858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9999">
              <a:alpha val="49803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4392430" y="1649895"/>
            <a:ext cx="2994331" cy="1148963"/>
          </a:xfrm>
          <a:prstGeom prst="ellipse">
            <a:avLst/>
          </a:prstGeom>
          <a:solidFill>
            <a:srgbClr val="009999">
              <a:alpha val="29803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Технология производства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44" name="Google Shape;244;p7"/>
          <p:cNvCxnSpPr>
            <a:stCxn id="241" idx="3"/>
          </p:cNvCxnSpPr>
          <p:nvPr/>
        </p:nvCxnSpPr>
        <p:spPr>
          <a:xfrm flipH="1" rot="10800000">
            <a:off x="6935190" y="2051289"/>
            <a:ext cx="1763400" cy="1613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5" name="Google Shape;245;p7"/>
          <p:cNvCxnSpPr>
            <a:stCxn id="241" idx="1"/>
          </p:cNvCxnSpPr>
          <p:nvPr/>
        </p:nvCxnSpPr>
        <p:spPr>
          <a:xfrm rot="10800000">
            <a:off x="3124997" y="2051289"/>
            <a:ext cx="1719000" cy="1613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46" name="Google Shape;246;p7"/>
          <p:cNvCxnSpPr>
            <a:stCxn id="247" idx="0"/>
            <a:endCxn id="241" idx="2"/>
          </p:cNvCxnSpPr>
          <p:nvPr/>
        </p:nvCxnSpPr>
        <p:spPr>
          <a:xfrm rot="10800000">
            <a:off x="5889595" y="4153769"/>
            <a:ext cx="0" cy="684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248" name="Google Shape;248;p7"/>
          <p:cNvSpPr/>
          <p:nvPr/>
        </p:nvSpPr>
        <p:spPr>
          <a:xfrm>
            <a:off x="8698727" y="1885454"/>
            <a:ext cx="1979875" cy="331966"/>
          </a:xfrm>
          <a:prstGeom prst="roundRect">
            <a:avLst>
              <a:gd fmla="val 16667" name="adj"/>
            </a:avLst>
          </a:prstGeom>
          <a:solidFill>
            <a:srgbClr val="009999">
              <a:alpha val="29803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Покупатель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7"/>
          <p:cNvSpPr txBox="1"/>
          <p:nvPr/>
        </p:nvSpPr>
        <p:spPr>
          <a:xfrm>
            <a:off x="8491994" y="2410052"/>
            <a:ext cx="271125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Аптека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Больницы и госпитали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военнослужащих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Дистрибьютор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(онлайн-платформы)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1184744" y="1892410"/>
            <a:ext cx="1940119" cy="331966"/>
          </a:xfrm>
          <a:prstGeom prst="roundRect">
            <a:avLst>
              <a:gd fmla="val 16667" name="adj"/>
            </a:avLst>
          </a:prstGeom>
          <a:solidFill>
            <a:srgbClr val="009999">
              <a:alpha val="29803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Партнеры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7"/>
          <p:cNvSpPr txBox="1"/>
          <p:nvPr/>
        </p:nvSpPr>
        <p:spPr>
          <a:xfrm>
            <a:off x="990600" y="2410052"/>
            <a:ext cx="263520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центры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(ожоговое отделение)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УрФУ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5013789" y="4838369"/>
            <a:ext cx="1751611" cy="341906"/>
          </a:xfrm>
          <a:prstGeom prst="roundRect">
            <a:avLst>
              <a:gd fmla="val 16667" name="adj"/>
            </a:avLst>
          </a:prstGeom>
          <a:solidFill>
            <a:srgbClr val="009999">
              <a:alpha val="29803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Поставщик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" name="Google Shape;252;p7"/>
          <p:cNvSpPr txBox="1"/>
          <p:nvPr/>
        </p:nvSpPr>
        <p:spPr>
          <a:xfrm>
            <a:off x="4843997" y="5462546"/>
            <a:ext cx="2419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Завод «Медсинтез»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59" name="Google Shape;259;p8"/>
          <p:cNvSpPr txBox="1"/>
          <p:nvPr/>
        </p:nvSpPr>
        <p:spPr>
          <a:xfrm>
            <a:off x="2574925" y="5072062"/>
            <a:ext cx="4857750" cy="161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0" name="Google Shape;260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61" name="Google Shape;261;p8"/>
          <p:cNvGraphicFramePr/>
          <p:nvPr/>
        </p:nvGraphicFramePr>
        <p:xfrm>
          <a:off x="803275" y="1466849"/>
          <a:ext cx="9725025" cy="4114801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68" name="Google Shape;268;p9"/>
          <p:cNvSpPr txBox="1"/>
          <p:nvPr/>
        </p:nvSpPr>
        <p:spPr>
          <a:xfrm>
            <a:off x="990600" y="4292599"/>
            <a:ext cx="9728200" cy="203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9" name="Google Shape;269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70" name="Google Shape;2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7547" y="2169920"/>
            <a:ext cx="10678585" cy="3045810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71" name="Google Shape;271;p9"/>
          <p:cNvSpPr txBox="1"/>
          <p:nvPr/>
        </p:nvSpPr>
        <p:spPr>
          <a:xfrm>
            <a:off x="990600" y="1561869"/>
            <a:ext cx="26615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Календарный план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"/>
          <p:cNvSpPr txBox="1"/>
          <p:nvPr/>
        </p:nvSpPr>
        <p:spPr>
          <a:xfrm>
            <a:off x="565399" y="1204338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 txBox="1"/>
          <p:nvPr/>
        </p:nvSpPr>
        <p:spPr>
          <a:xfrm>
            <a:off x="1503892" y="3476625"/>
            <a:ext cx="539725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Адрес: Свердловская область, г. Екатеринбург, ул. Мира, 19, офис 310В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Заполнитель " id="280" name="Google Shape;28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849" y="3570063"/>
            <a:ext cx="614447" cy="614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