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37" roundtripDataSignature="AMtx7mgHPejzrVr5vmubJMz/EQwXhhVf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E07A92-56FB-487C-AA0F-3EF6ED782A14}">
  <a:tblStyle styleId="{98E07A92-56FB-487C-AA0F-3EF6ED782A1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ЭКО-ХРОНО</a:t>
            </a:r>
            <a:endParaRPr sz="3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9048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ЭКО-ХРОНО - энергия будущего, забота о нашей  планете!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390403" y="1829884"/>
            <a:ext cx="6153300" cy="25216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836"/>
              <a:buNone/>
            </a:pPr>
            <a:r>
              <a:rPr lang="ru" sz="1600"/>
              <a:t>Актуальность заключается в  отказе от использования невозобновляемых природных ресурсов и сокращении урона наносимого экологии. </a:t>
            </a:r>
            <a:endParaRPr sz="16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836"/>
              <a:buNone/>
            </a:pPr>
            <a:r>
              <a:rPr lang="ru" sz="1600"/>
              <a:t>Проект решает проблему по утилизации отходов отрасли животноводства. </a:t>
            </a:r>
            <a:endParaRPr sz="16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836"/>
              <a:buNone/>
            </a:pPr>
            <a:r>
              <a:rPr lang="ru" sz="1600"/>
              <a:t>Проект направлен на сокращение объемов хранения отходов животноводства и снижение затрат на энергоресурсы и удобрения.</a:t>
            </a:r>
            <a:endParaRPr sz="160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21766" y="94404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1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01716" y="159465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</a:rPr>
              <a:t>ЦЕЛЕВАЯ АУДИТОРИЯ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300873" y="24986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>
                <a:solidFill>
                  <a:srgbClr val="132C40"/>
                </a:solidFill>
              </a:rPr>
              <a:t>Средние и крупные сельскохозяйственные предприятия животноводческого направления. </a:t>
            </a:r>
            <a:endParaRPr sz="20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>
                <a:solidFill>
                  <a:srgbClr val="132C40"/>
                </a:solidFill>
              </a:rPr>
              <a:t>Проект ориентирован на предприятия со среднегодовым поголовьем крупного рогатого скота от 800 голов.</a:t>
            </a:r>
            <a:endParaRPr sz="20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>
                <a:solidFill>
                  <a:srgbClr val="132C40"/>
                </a:solidFill>
              </a:rPr>
              <a:t>Сегментом проекта является сельское хозяйство.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7" y="2568881"/>
            <a:ext cx="8127300" cy="11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>
                <a:solidFill>
                  <a:srgbClr val="132C40"/>
                </a:solidFill>
              </a:rPr>
              <a:t>Проблемой является не безопасная утилизация отходов отрасли животноводства, а также высокие затраты на сфере энергоресурсы.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198315" y="13778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198316" y="682898"/>
            <a:ext cx="8589808" cy="1073385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В основе решения проблем лежит технология переработки отходов отрасли животноводства в биогаз. В качестве отправной точки стартапа выступают теоретические знания и опыт практического применения полученных знаний.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167534" y="1480800"/>
            <a:ext cx="4026195" cy="3277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22860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 установки: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Диаметр биореактора: 4.5 м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Конструкция биореактора модульная,</a:t>
            </a:r>
            <a:endParaRPr/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длина модуля: 12 м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Полезный объем биореактора: 840 м3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Общая длина зигзагообразной конструкции</a:t>
            </a:r>
            <a:endParaRPr/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биореактора: 53 м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Кол-во модулей (может наращиваться или</a:t>
            </a:r>
            <a:endParaRPr/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уменьшатся): 5 шт.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Режим брожения: мезофильно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термофильный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3705898" y="1783266"/>
            <a:ext cx="5259731" cy="2677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22860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Технологический процесс брожения:</a:t>
            </a:r>
            <a:endParaRPr/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непрерывный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Время брожения: от 12 до 18 суток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Влажность загружаемого субстрата: 75 %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Избыточное давление биогаза: 2 кПа (200 мм. вод. ст.)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Температура брожения в мезофильной секции: от 30С до 40С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Температура брожения в термофильной секции: от 45С до 57С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Количество жидких удобрений на выходе: 65 т/сут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2860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 перемешивания: 4 раза в сутки по 10 минут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1" y="186339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504046" y="1225665"/>
            <a:ext cx="7832669" cy="30515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Мы, стартап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«Эко-хроно»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Помогаем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средним и крупным предприятиям животноводческой отрасли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безопасной утилизацией отходов животноводства, а также </a:t>
            </a: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решить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вопрос сс тепло- и энергообеспечением и закупкой удобрений для отрасли растениеводства.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ситуации когда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 них нет специализированной территории для безопасного сбора отходов, и отсутствует возможность постоянного обеспечения удаленных секторов производства энергией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помощью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новой технологии биогазовых установок</a:t>
            </a:r>
            <a:endParaRPr b="0" i="0" sz="2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Получать пользу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 отходов животноводства и экономить на этом</a:t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401716" y="368415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322137" y="1175460"/>
            <a:ext cx="8304411" cy="36532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Ожидается, что установленная мощность биогазовой установки будет иметь среднегодовой темп роста 3,15% в течение прогнозируемого периода 2022–2027 годов, достигнув значения 21,5 ГВт к 2027 году по сравнению с 17,46 ГВт в 2020 году.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возобновляемых источников, таких как биогаз, может помочь уменьшить растущий углеродный след и тем самым снизить среднюю скорость повышения температуры в мире.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Рынок биогазовых установок в первую очередь обусловлен поддержкой государственной политики и увеличением доли смесей биогаза и биометана.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Россия обладает хорошими предпосылками для быстрого и эффективного развития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биоэнергетики. Это обусловлено тем, что страна обладает большим потенциалом биомассы,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доступной для производства энергии. Постоянным источником биомассы для производства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биогаза могут служить органическая фракция твердых коммунальных отходов и органическая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фракция отходов животноводства и птицеводства, а также донные иловые отложения.</a:t>
            </a:r>
            <a:endParaRPr b="0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>
            <p:ph type="title"/>
          </p:nvPr>
        </p:nvSpPr>
        <p:spPr>
          <a:xfrm>
            <a:off x="401716" y="36841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01716" y="2165596"/>
            <a:ext cx="8437484" cy="2414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" sz="18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Конкурентов на рынке в Омской области на данный момент нет.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" sz="18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 как мы первые на рынке в Омской области, то первостепенной задачей в плане продвижения нашего рынка будет активная маркетинговая кампания. Конкуренцию могут составить аналогичные компании из другиз регионов, нашим преимуществом перед ними будет локальныя близость к клиенту.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" sz="18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Одним из возможных пиар ходов будет выставка АгроОмск.</a:t>
            </a:r>
            <a:endParaRPr b="0" i="0" sz="18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/>
        </p:nvSpPr>
        <p:spPr>
          <a:xfrm>
            <a:off x="401716" y="2125489"/>
            <a:ext cx="7958215" cy="19543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планируем получать доход от установки биогазовых комплексов с учётом индивидуального подхода к заказчику. Помимо продажи и установки, мы буудем получать прибыль с обслуживания оборудования, а также с обучения персонала для предприятия. 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/>
          <p:nvPr>
            <p:ph idx="1" type="body"/>
          </p:nvPr>
        </p:nvSpPr>
        <p:spPr>
          <a:xfrm>
            <a:off x="456817" y="2198513"/>
            <a:ext cx="7993200" cy="17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/>
              <a:t>На данный момент мы располагаем теоретическими знаниями и практическим опытом в сфере использования биогазовых установок. Также у нас уже имеется корпоративный заказ на установку биогазового оборудования. 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{98E07A92-56FB-487C-AA0F-3EF6ED782A14}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Мальцев Максим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Пузанов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Додонова Екатерина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3" name="Google Shape;253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12"/>
          <p:cNvGraphicFramePr/>
          <p:nvPr/>
        </p:nvGraphicFramePr>
        <p:xfrm>
          <a:off x="456835" y="233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{98E07A92-56FB-487C-AA0F-3EF6ED782A14}</a:tableStyleId>
              </a:tblPr>
              <a:tblGrid>
                <a:gridCol w="3341400"/>
                <a:gridCol w="1679950"/>
                <a:gridCol w="2510675"/>
              </a:tblGrid>
              <a:tr h="48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</a:rPr>
                        <a:t>Окончательное оформление проекта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Пушкин Сергей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</a:rPr>
                        <a:t>Расчет экономического эффекта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Маринина Рената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</a:rPr>
                        <a:t>Оценка окупаемости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Полонская Лиана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</a:rPr>
                        <a:t>Анализ поставщиков оборудования 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Колмогорова Алиса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3" name="Google Shape;263;p12"/>
          <p:cNvSpPr txBox="1"/>
          <p:nvPr/>
        </p:nvSpPr>
        <p:spPr>
          <a:xfrm>
            <a:off x="401725" y="1872400"/>
            <a:ext cx="5021400" cy="4677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 txBox="1"/>
          <p:nvPr>
            <p:ph type="title"/>
          </p:nvPr>
        </p:nvSpPr>
        <p:spPr>
          <a:xfrm>
            <a:off x="272292" y="10443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13"/>
          <p:cNvSpPr txBox="1"/>
          <p:nvPr>
            <p:ph idx="1" type="body"/>
          </p:nvPr>
        </p:nvSpPr>
        <p:spPr>
          <a:xfrm>
            <a:off x="542265" y="1759572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Мальцев Максим Олегович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70" name="Google Shape;270;p13"/>
          <p:cNvSpPr txBox="1"/>
          <p:nvPr>
            <p:ph idx="1" type="body"/>
          </p:nvPr>
        </p:nvSpPr>
        <p:spPr>
          <a:xfrm>
            <a:off x="886216" y="2474844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+7-960-995-59-29</a:t>
            </a:r>
            <a:endParaRPr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mo.maltsev2018@.omgau.org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198316" y="119740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292" y="21841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9" name="Google Shape;27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9123" y="10604"/>
            <a:ext cx="3429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