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e1c64ffc51_0_13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e1c64ffc51_0_13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e1c64ffc51_0_13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3e1c64ffc51_0_13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e1c64ffc51_0_12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e1c64ffc51_0_12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e1c64ffc51_0_12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e1c64ffc51_0_12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e1c64ffc51_0_12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e1c64ffc51_0_12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e1c64ffc51_0_13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e1c64ffc51_0_13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e1c64ffc51_0_13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e1c64ffc51_0_13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e1c64ffc51_0_13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e1c64ffc51_0_13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e1c64ffc51_0_13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3e1c64ffc51_0_13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e1c64ffc51_0_13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e1c64ffc51_0_13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5400000">
            <a:off x="7500300" y="505"/>
            <a:ext cx="1643700" cy="1643700"/>
          </a:xfrm>
          <a:prstGeom prst="diagStripe">
            <a:avLst>
              <a:gd fmla="val 0" name="adj"/>
            </a:avLst>
          </a:prstGeom>
          <a:solidFill>
            <a:schemeClr val="lt1">
              <a:alpha val="303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490"/>
            <a:ext cx="5153705" cy="5134399"/>
            <a:chOff x="0" y="75"/>
            <a:chExt cx="5153705" cy="515295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455" y="-225"/>
              <a:ext cx="5152800" cy="51537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150" y="1145825"/>
              <a:ext cx="3996600" cy="3996900"/>
            </a:xfrm>
            <a:prstGeom prst="diagStripe">
              <a:avLst>
                <a:gd fmla="val 58774" name="adj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-5400000">
              <a:off x="1646" y="-75"/>
              <a:ext cx="2299800" cy="23001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flipH="1">
              <a:off x="652821" y="590035"/>
              <a:ext cx="2300100" cy="2299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3537150" y="1578400"/>
            <a:ext cx="5017500" cy="15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5083950" y="3924925"/>
            <a:ext cx="34707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11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107" name="Google Shape;107;p11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11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11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11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11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1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11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11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11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11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11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11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11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11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5" name="Google Shape;125;p11"/>
          <p:cNvSpPr txBox="1"/>
          <p:nvPr>
            <p:ph hasCustomPrompt="1" type="title"/>
          </p:nvPr>
        </p:nvSpPr>
        <p:spPr>
          <a:xfrm>
            <a:off x="823850" y="1284675"/>
            <a:ext cx="47760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6" name="Google Shape;126;p11"/>
          <p:cNvSpPr txBox="1"/>
          <p:nvPr>
            <p:ph idx="1" type="body"/>
          </p:nvPr>
        </p:nvSpPr>
        <p:spPr>
          <a:xfrm>
            <a:off x="823850" y="2643124"/>
            <a:ext cx="4776000" cy="121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7" name="Google Shape;12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21" name="Google Shape;21;p3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3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" name="Google Shape;30;p3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3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" name="Google Shape;39;p3"/>
          <p:cNvSpPr txBox="1"/>
          <p:nvPr>
            <p:ph type="title"/>
          </p:nvPr>
        </p:nvSpPr>
        <p:spPr>
          <a:xfrm>
            <a:off x="823850" y="2053000"/>
            <a:ext cx="4587000" cy="11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0" name="Google Shape;40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4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43" name="Google Shape;43;p4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4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" name="Google Shape;45;p4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6" name="Google Shape;46;p4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7" name="Google Shape;47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oogle Shape;49;p5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0" name="Google Shape;50;p5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5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3" name="Google Shape;53;p5"/>
          <p:cNvSpPr txBox="1"/>
          <p:nvPr>
            <p:ph idx="1" type="body"/>
          </p:nvPr>
        </p:nvSpPr>
        <p:spPr>
          <a:xfrm>
            <a:off x="1297500" y="1567550"/>
            <a:ext cx="34032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5"/>
          <p:cNvSpPr txBox="1"/>
          <p:nvPr>
            <p:ph idx="2" type="body"/>
          </p:nvPr>
        </p:nvSpPr>
        <p:spPr>
          <a:xfrm>
            <a:off x="4933221" y="1567550"/>
            <a:ext cx="34032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5" name="Google Shape;5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6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8" name="Google Shape;58;p6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6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" name="Google Shape;60;p6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1" name="Google Shape;6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7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64" name="Google Shape;64;p7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7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p7"/>
          <p:cNvSpPr txBox="1"/>
          <p:nvPr>
            <p:ph type="title"/>
          </p:nvPr>
        </p:nvSpPr>
        <p:spPr>
          <a:xfrm>
            <a:off x="1297500" y="393750"/>
            <a:ext cx="3798900" cy="149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7" name="Google Shape;67;p7"/>
          <p:cNvSpPr txBox="1"/>
          <p:nvPr>
            <p:ph idx="1" type="body"/>
          </p:nvPr>
        </p:nvSpPr>
        <p:spPr>
          <a:xfrm>
            <a:off x="1297500" y="1972550"/>
            <a:ext cx="3798900" cy="241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8" name="Google Shape;6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8"/>
          <p:cNvGrpSpPr/>
          <p:nvPr/>
        </p:nvGrpSpPr>
        <p:grpSpPr>
          <a:xfrm>
            <a:off x="4406400" y="0"/>
            <a:ext cx="4737600" cy="5143500"/>
            <a:chOff x="4406400" y="0"/>
            <a:chExt cx="4737600" cy="5143500"/>
          </a:xfrm>
        </p:grpSpPr>
        <p:sp>
          <p:nvSpPr>
            <p:cNvPr id="71" name="Google Shape;71;p8"/>
            <p:cNvSpPr/>
            <p:nvPr/>
          </p:nvSpPr>
          <p:spPr>
            <a:xfrm rot="5400000">
              <a:off x="4407900" y="-1500"/>
              <a:ext cx="47346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8"/>
            <p:cNvSpPr/>
            <p:nvPr/>
          </p:nvSpPr>
          <p:spPr>
            <a:xfrm rot="5400000">
              <a:off x="4840825" y="6000"/>
              <a:ext cx="42987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8"/>
            <p:cNvSpPr/>
            <p:nvPr/>
          </p:nvSpPr>
          <p:spPr>
            <a:xfrm rot="-5400000">
              <a:off x="5618399" y="123664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8"/>
            <p:cNvSpPr/>
            <p:nvPr/>
          </p:nvSpPr>
          <p:spPr>
            <a:xfrm flipH="1">
              <a:off x="5849857" y="144407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8"/>
            <p:cNvSpPr/>
            <p:nvPr/>
          </p:nvSpPr>
          <p:spPr>
            <a:xfrm rot="-5400000">
              <a:off x="5987081" y="246974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8"/>
            <p:cNvSpPr/>
            <p:nvPr/>
          </p:nvSpPr>
          <p:spPr>
            <a:xfrm flipH="1">
              <a:off x="6222115" y="267717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8"/>
            <p:cNvSpPr/>
            <p:nvPr/>
          </p:nvSpPr>
          <p:spPr>
            <a:xfrm rot="-5400000">
              <a:off x="6675341" y="186224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8"/>
            <p:cNvSpPr/>
            <p:nvPr/>
          </p:nvSpPr>
          <p:spPr>
            <a:xfrm flipH="1">
              <a:off x="6908099" y="206968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8"/>
            <p:cNvSpPr/>
            <p:nvPr/>
          </p:nvSpPr>
          <p:spPr>
            <a:xfrm rot="-5400000">
              <a:off x="6861141" y="247808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8"/>
            <p:cNvSpPr/>
            <p:nvPr/>
          </p:nvSpPr>
          <p:spPr>
            <a:xfrm flipH="1">
              <a:off x="7965266" y="269319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8"/>
            <p:cNvSpPr/>
            <p:nvPr/>
          </p:nvSpPr>
          <p:spPr>
            <a:xfrm flipH="1">
              <a:off x="8145082" y="330903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 rot="-5400000">
              <a:off x="7047599" y="309534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 flipH="1">
              <a:off x="7276649" y="330278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8"/>
            <p:cNvSpPr/>
            <p:nvPr/>
          </p:nvSpPr>
          <p:spPr>
            <a:xfrm rot="-5400000">
              <a:off x="7227414" y="37111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8"/>
            <p:cNvSpPr/>
            <p:nvPr/>
          </p:nvSpPr>
          <p:spPr>
            <a:xfrm flipH="1">
              <a:off x="7462448" y="391862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8"/>
            <p:cNvSpPr/>
            <p:nvPr/>
          </p:nvSpPr>
          <p:spPr>
            <a:xfrm rot="-5400000">
              <a:off x="8102491" y="37188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 flipH="1">
              <a:off x="8334533" y="392629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 rot="-5400000">
              <a:off x="8288290" y="433470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9" name="Google Shape;89;p8"/>
          <p:cNvSpPr txBox="1"/>
          <p:nvPr>
            <p:ph type="title"/>
          </p:nvPr>
        </p:nvSpPr>
        <p:spPr>
          <a:xfrm>
            <a:off x="823850" y="866775"/>
            <a:ext cx="4587000" cy="352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0" name="Google Shape;9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9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93" name="Google Shape;93;p9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9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" name="Google Shape;95;p9"/>
          <p:cNvSpPr txBox="1"/>
          <p:nvPr>
            <p:ph type="title"/>
          </p:nvPr>
        </p:nvSpPr>
        <p:spPr>
          <a:xfrm>
            <a:off x="1297500" y="1658325"/>
            <a:ext cx="3036300" cy="17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96" name="Google Shape;96;p9"/>
          <p:cNvSpPr txBox="1"/>
          <p:nvPr>
            <p:ph idx="1" type="subTitle"/>
          </p:nvPr>
        </p:nvSpPr>
        <p:spPr>
          <a:xfrm>
            <a:off x="1297500" y="3538000"/>
            <a:ext cx="30363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97" name="Google Shape;97;p9"/>
          <p:cNvSpPr txBox="1"/>
          <p:nvPr>
            <p:ph idx="2" type="body"/>
          </p:nvPr>
        </p:nvSpPr>
        <p:spPr>
          <a:xfrm>
            <a:off x="4648200" y="1696600"/>
            <a:ext cx="3676800" cy="234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8" name="Google Shape;9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10"/>
          <p:cNvGrpSpPr/>
          <p:nvPr/>
        </p:nvGrpSpPr>
        <p:grpSpPr>
          <a:xfrm>
            <a:off x="0" y="4128572"/>
            <a:ext cx="698925" cy="684657"/>
            <a:chOff x="0" y="3785672"/>
            <a:chExt cx="698925" cy="684657"/>
          </a:xfrm>
        </p:grpSpPr>
        <p:sp>
          <p:nvSpPr>
            <p:cNvPr id="101" name="Google Shape;101;p10"/>
            <p:cNvSpPr/>
            <p:nvPr/>
          </p:nvSpPr>
          <p:spPr>
            <a:xfrm rot="-5400000">
              <a:off x="0" y="3785672"/>
              <a:ext cx="544800" cy="544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961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10"/>
            <p:cNvSpPr/>
            <p:nvPr/>
          </p:nvSpPr>
          <p:spPr>
            <a:xfrm flipH="1">
              <a:off x="154125" y="3925529"/>
              <a:ext cx="544800" cy="544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961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" name="Google Shape;103;p10"/>
          <p:cNvSpPr txBox="1"/>
          <p:nvPr>
            <p:ph idx="1" type="body"/>
          </p:nvPr>
        </p:nvSpPr>
        <p:spPr>
          <a:xfrm>
            <a:off x="812725" y="4305375"/>
            <a:ext cx="6936000" cy="523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04" name="Google Shape;10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focus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Lato"/>
              <a:buChar char="●"/>
              <a:defRPr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 spd="med">
    <p:fade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3"/>
          <p:cNvSpPr txBox="1"/>
          <p:nvPr>
            <p:ph type="ctrTitle"/>
          </p:nvPr>
        </p:nvSpPr>
        <p:spPr>
          <a:xfrm>
            <a:off x="3537150" y="1578400"/>
            <a:ext cx="5017500" cy="15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highlight>
                  <a:schemeClr val="dk1"/>
                </a:highlight>
                <a:latin typeface="Merriweather"/>
                <a:ea typeface="Merriweather"/>
                <a:cs typeface="Merriweather"/>
                <a:sym typeface="Merriweather"/>
              </a:rPr>
              <a:t>Добрые ящики</a:t>
            </a:r>
            <a:endParaRPr b="1">
              <a:highlight>
                <a:schemeClr val="dk1"/>
              </a:highlight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35" name="Google Shape;135;p13"/>
          <p:cNvSpPr txBox="1"/>
          <p:nvPr>
            <p:ph idx="1" type="subTitle"/>
          </p:nvPr>
        </p:nvSpPr>
        <p:spPr>
          <a:xfrm>
            <a:off x="4310550" y="2472825"/>
            <a:ext cx="34707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88"/>
              <a:buFont typeface="Arial"/>
              <a:buNone/>
            </a:pPr>
            <a:r>
              <a:rPr lang="ru" sz="2013">
                <a:latin typeface="Merriweather"/>
                <a:ea typeface="Merriweather"/>
                <a:cs typeface="Merriweather"/>
                <a:sym typeface="Merriweather"/>
              </a:rPr>
              <a:t>Стартап-проект</a:t>
            </a:r>
            <a:endParaRPr sz="2013"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88"/>
              <a:buFont typeface="Arial"/>
              <a:buNone/>
            </a:pPr>
            <a:r>
              <a:t/>
            </a:r>
            <a:endParaRPr sz="2013"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88"/>
              <a:buNone/>
            </a:pPr>
            <a:r>
              <a:t/>
            </a:r>
            <a:endParaRPr sz="2013"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2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4000">
                <a:latin typeface="Merriweather SemiBold"/>
                <a:ea typeface="Merriweather SemiBold"/>
                <a:cs typeface="Merriweather SemiBold"/>
                <a:sym typeface="Merriweather SemiBold"/>
              </a:rPr>
              <a:t>Команда проекта</a:t>
            </a:r>
            <a:endParaRPr sz="4000">
              <a:latin typeface="Merriweather SemiBold"/>
              <a:ea typeface="Merriweather SemiBold"/>
              <a:cs typeface="Merriweather SemiBold"/>
              <a:sym typeface="Merriweather SemiBold"/>
            </a:endParaRPr>
          </a:p>
        </p:txBody>
      </p:sp>
      <p:sp>
        <p:nvSpPr>
          <p:cNvPr id="192" name="Google Shape;192;p22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latin typeface="Merriweather SemiBold"/>
                <a:ea typeface="Merriweather SemiBold"/>
                <a:cs typeface="Merriweather SemiBold"/>
                <a:sym typeface="Merriweather SemiBold"/>
              </a:rPr>
              <a:t>Лидер: Андреев Леонид Александрович</a:t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latin typeface="Merriweather SemiBold"/>
                <a:ea typeface="Merriweather SemiBold"/>
                <a:cs typeface="Merriweather SemiBold"/>
                <a:sym typeface="Merriweather SemiBold"/>
              </a:rPr>
              <a:t>Участники: Пикульников Степан Павлович и Руденко Лада Андреевна</a:t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3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4000">
                <a:latin typeface="Merriweather"/>
                <a:ea typeface="Merriweather"/>
                <a:cs typeface="Merriweather"/>
                <a:sym typeface="Merriweather"/>
              </a:rPr>
              <a:t>Итог</a:t>
            </a:r>
            <a:endParaRPr b="1" sz="40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98" name="Google Shape;198;p23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10000"/>
          </a:bodyPr>
          <a:lstStyle/>
          <a:p>
            <a:pPr indent="-298768" lvl="0" marL="457200" rtl="0" algn="l">
              <a:spcBef>
                <a:spcPts val="0"/>
              </a:spcBef>
              <a:spcAft>
                <a:spcPts val="0"/>
              </a:spcAft>
              <a:buSzPct val="100000"/>
              <a:buFont typeface="Merriweather SemiBold"/>
              <a:buChar char="●"/>
            </a:pPr>
            <a:r>
              <a:rPr lang="ru">
                <a:latin typeface="Merriweather SemiBold"/>
                <a:ea typeface="Merriweather SemiBold"/>
                <a:cs typeface="Merriweather SemiBold"/>
                <a:sym typeface="Merriweather SemiBold"/>
              </a:rPr>
              <a:t>Соответствие научно-техническому прогрессу в сфере экологии и социального предпринимательства.</a:t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-298768" lvl="0" marL="457200" rtl="0" algn="l">
              <a:spcBef>
                <a:spcPts val="1200"/>
              </a:spcBef>
              <a:spcAft>
                <a:spcPts val="0"/>
              </a:spcAft>
              <a:buSzPct val="100000"/>
              <a:buFont typeface="Merriweather SemiBold"/>
              <a:buChar char="●"/>
            </a:pPr>
            <a:r>
              <a:rPr lang="ru">
                <a:latin typeface="Merriweather SemiBold"/>
                <a:ea typeface="Merriweather SemiBold"/>
                <a:cs typeface="Merriweather SemiBold"/>
                <a:sym typeface="Merriweather SemiBold"/>
              </a:rPr>
              <a:t>Решает проблему нехватки гуманитарной помощи на СВО и утилизации вещей.</a:t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-298768" lvl="0" marL="457200" rtl="0" algn="l">
              <a:spcBef>
                <a:spcPts val="1200"/>
              </a:spcBef>
              <a:spcAft>
                <a:spcPts val="0"/>
              </a:spcAft>
              <a:buSzPct val="100000"/>
              <a:buFont typeface="Merriweather SemiBold"/>
              <a:buChar char="●"/>
            </a:pPr>
            <a:r>
              <a:rPr lang="ru">
                <a:latin typeface="Merriweather SemiBold"/>
                <a:ea typeface="Merriweather SemiBold"/>
                <a:cs typeface="Merriweather SemiBold"/>
                <a:sym typeface="Merriweather SemiBold"/>
              </a:rPr>
              <a:t>Конкурентов в регионе практически нет, спрос есть.</a:t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-298768" lvl="0" marL="457200" rtl="0" algn="l">
              <a:spcBef>
                <a:spcPts val="1200"/>
              </a:spcBef>
              <a:spcAft>
                <a:spcPts val="0"/>
              </a:spcAft>
              <a:buSzPct val="100000"/>
              <a:buFont typeface="Merriweather SemiBold"/>
              <a:buChar char="●"/>
            </a:pPr>
            <a:r>
              <a:rPr lang="ru">
                <a:latin typeface="Merriweather SemiBold"/>
                <a:ea typeface="Merriweather SemiBold"/>
                <a:cs typeface="Merriweather SemiBold"/>
                <a:sym typeface="Merriweather SemiBold"/>
              </a:rPr>
              <a:t>Проект уже имеет задел (TRL): созданы контейнеры, один работает, поставщик найден.</a:t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4"/>
          <p:cNvSpPr txBox="1"/>
          <p:nvPr>
            <p:ph type="title"/>
          </p:nvPr>
        </p:nvSpPr>
        <p:spPr>
          <a:xfrm>
            <a:off x="1256675" y="3032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4000">
                <a:latin typeface="Merriweather"/>
                <a:ea typeface="Merriweather"/>
                <a:cs typeface="Merriweather"/>
                <a:sym typeface="Merriweather"/>
              </a:rPr>
              <a:t>О проекте</a:t>
            </a:r>
            <a:endParaRPr b="1" sz="40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41" name="Google Shape;141;p14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Merriweather SemiBold"/>
              <a:buChar char="●"/>
            </a:pPr>
            <a:r>
              <a:rPr lang="ru" sz="1100">
                <a:highlight>
                  <a:schemeClr val="dk1"/>
                </a:highlight>
                <a:latin typeface="Merriweather SemiBold"/>
                <a:ea typeface="Merriweather SemiBold"/>
                <a:cs typeface="Merriweather SemiBold"/>
                <a:sym typeface="Merriweather SemiBold"/>
              </a:rPr>
              <a:t>Направление: TechNet (рынок НТИ), сквозные технологии – новые производственные технологии.</a:t>
            </a:r>
            <a:endParaRPr sz="1100">
              <a:highlight>
                <a:schemeClr val="dk1"/>
              </a:highlight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highlight>
                <a:schemeClr val="dk1"/>
              </a:highlight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Font typeface="Merriweather SemiBold"/>
              <a:buChar char="●"/>
            </a:pPr>
            <a:r>
              <a:rPr lang="ru" sz="1100">
                <a:highlight>
                  <a:schemeClr val="dk1"/>
                </a:highlight>
                <a:latin typeface="Merriweather SemiBold"/>
                <a:ea typeface="Merriweather SemiBold"/>
                <a:cs typeface="Merriweather SemiBold"/>
                <a:sym typeface="Merriweather SemiBold"/>
              </a:rPr>
              <a:t>Цель: помощь нуждающимся и военнослужащим в зоне СВО.</a:t>
            </a:r>
            <a:endParaRPr sz="1100">
              <a:highlight>
                <a:schemeClr val="dk1"/>
              </a:highlight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highlight>
                <a:schemeClr val="dk1"/>
              </a:highlight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Font typeface="Merriweather SemiBold"/>
              <a:buChar char="●"/>
            </a:pPr>
            <a:r>
              <a:rPr lang="ru" sz="1100">
                <a:highlight>
                  <a:schemeClr val="dk1"/>
                </a:highlight>
                <a:latin typeface="Merriweather SemiBold"/>
                <a:ea typeface="Merriweather SemiBold"/>
                <a:cs typeface="Merriweather SemiBold"/>
                <a:sym typeface="Merriweather SemiBold"/>
              </a:rPr>
              <a:t>Продукт: ящики для сбора одежды/обуви + лазерный датчик заполненности + ПО для удалённого мониторинга.</a:t>
            </a:r>
            <a:endParaRPr sz="1100">
              <a:highlight>
                <a:schemeClr val="dk1"/>
              </a:highlight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highlight>
                <a:schemeClr val="dk1"/>
              </a:highlight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Font typeface="Merriweather SemiBold"/>
              <a:buChar char="●"/>
            </a:pPr>
            <a:r>
              <a:rPr lang="ru" sz="1100">
                <a:highlight>
                  <a:schemeClr val="dk1"/>
                </a:highlight>
                <a:latin typeface="Merriweather SemiBold"/>
                <a:ea typeface="Merriweather SemiBold"/>
                <a:cs typeface="Merriweather SemiBold"/>
                <a:sym typeface="Merriweather SemiBold"/>
              </a:rPr>
              <a:t>География старта: Оренбургская область, г. Оренбург.</a:t>
            </a:r>
            <a:endParaRPr sz="1100">
              <a:highlight>
                <a:schemeClr val="dk1"/>
              </a:highlight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highlight>
                <a:schemeClr val="dk1"/>
              </a:highlight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100">
              <a:highlight>
                <a:schemeClr val="dk1"/>
              </a:highlight>
              <a:latin typeface="Merriweather SemiBold"/>
              <a:ea typeface="Merriweather SemiBold"/>
              <a:cs typeface="Merriweather SemiBold"/>
              <a:sym typeface="Merriweather Semi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5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4000">
                <a:latin typeface="Merriweather"/>
                <a:ea typeface="Merriweather"/>
                <a:cs typeface="Merriweather"/>
                <a:sym typeface="Merriweather"/>
              </a:rPr>
              <a:t>Проблема</a:t>
            </a:r>
            <a:endParaRPr b="1" sz="40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47" name="Google Shape;147;p15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-298768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Merriweather SemiBold"/>
              <a:buChar char="●"/>
            </a:pPr>
            <a:r>
              <a:rPr lang="ru">
                <a:latin typeface="Merriweather SemiBold"/>
                <a:ea typeface="Merriweather SemiBold"/>
                <a:cs typeface="Merriweather SemiBold"/>
                <a:sym typeface="Merriweather SemiBold"/>
              </a:rPr>
              <a:t>Существующие центры сбора работают только в определённые дни и часы – людям неудобно.</a:t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-298768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Merriweather SemiBold"/>
              <a:buChar char="●"/>
            </a:pPr>
            <a:r>
              <a:rPr lang="ru">
                <a:latin typeface="Merriweather SemiBold"/>
                <a:ea typeface="Merriweather SemiBold"/>
                <a:cs typeface="Merriweather SemiBold"/>
                <a:sym typeface="Merriweather SemiBold"/>
              </a:rPr>
              <a:t>Нехватка гуманитарной помощи для СВО и нуждающихся.</a:t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-298768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Merriweather SemiBold"/>
              <a:buChar char="●"/>
            </a:pPr>
            <a:r>
              <a:rPr lang="ru">
                <a:latin typeface="Merriweather SemiBold"/>
                <a:ea typeface="Merriweather SemiBold"/>
                <a:cs typeface="Merriweather SemiBold"/>
                <a:sym typeface="Merriweather SemiBold"/>
              </a:rPr>
              <a:t>Многие просто выбрасывают вещи на мусорку, хотя они могли бы быть использованы повторно.</a:t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-298768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Merriweather SemiBold"/>
              <a:buChar char="●"/>
            </a:pPr>
            <a:r>
              <a:rPr lang="ru">
                <a:latin typeface="Merriweather SemiBold"/>
                <a:ea typeface="Merriweather SemiBold"/>
                <a:cs typeface="Merriweather SemiBold"/>
                <a:sym typeface="Merriweather SemiBold"/>
              </a:rPr>
              <a:t>В Оренбургской области нет ящиков для сбора вещей для вторичного использования </a:t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6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4000">
                <a:latin typeface="Merriweather"/>
                <a:ea typeface="Merriweather"/>
                <a:cs typeface="Merriweather"/>
                <a:sym typeface="Merriweather"/>
              </a:rPr>
              <a:t>Решение</a:t>
            </a:r>
            <a:endParaRPr b="1" sz="40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53" name="Google Shape;153;p16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-298768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Merriweather SemiBold"/>
              <a:buChar char="●"/>
            </a:pPr>
            <a:r>
              <a:rPr lang="ru">
                <a:latin typeface="Merriweather SemiBold"/>
                <a:ea typeface="Merriweather SemiBold"/>
                <a:cs typeface="Merriweather SemiBold"/>
                <a:sym typeface="Merriweather SemiBold"/>
              </a:rPr>
              <a:t>Установка контейнеров и в помещениях (ТЦ, магазины), и на улицах (с защитой от влаги).</a:t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-298768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Merriweather SemiBold"/>
              <a:buChar char="●"/>
            </a:pPr>
            <a:r>
              <a:rPr lang="ru">
                <a:latin typeface="Merriweather SemiBold"/>
                <a:ea typeface="Merriweather SemiBold"/>
                <a:cs typeface="Merriweather SemiBold"/>
                <a:sym typeface="Merriweather SemiBold"/>
              </a:rPr>
              <a:t>Датчик CNDINGTEK DF701 (лазерный, измеряет наполняемость).</a:t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-298768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Merriweather SemiBold"/>
              <a:buChar char="●"/>
            </a:pPr>
            <a:r>
              <a:rPr lang="ru">
                <a:latin typeface="Merriweather SemiBold"/>
                <a:ea typeface="Merriweather SemiBold"/>
                <a:cs typeface="Merriweather SemiBold"/>
                <a:sym typeface="Merriweather SemiBold"/>
              </a:rPr>
              <a:t>ПО в комплекте – можно отслеживать заполнение удалённо, оптимизировать логистику.</a:t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-298768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Merriweather SemiBold"/>
              <a:buChar char="●"/>
            </a:pPr>
            <a:r>
              <a:rPr lang="ru">
                <a:latin typeface="Merriweather SemiBold"/>
                <a:ea typeface="Merriweather SemiBold"/>
                <a:cs typeface="Merriweather SemiBold"/>
                <a:sym typeface="Merriweather SemiBold"/>
              </a:rPr>
              <a:t>Один контейнер уже работает в ТЦ «Мармелад» (доказательство реализуемости).</a:t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7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4000">
                <a:highlight>
                  <a:schemeClr val="dk1"/>
                </a:highlight>
                <a:latin typeface="Merriweather"/>
                <a:ea typeface="Merriweather"/>
                <a:cs typeface="Merriweather"/>
                <a:sym typeface="Merriweather"/>
              </a:rPr>
              <a:t>Технология</a:t>
            </a:r>
            <a:endParaRPr b="1" sz="4000">
              <a:highlight>
                <a:schemeClr val="dk1"/>
              </a:highlight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59" name="Google Shape;159;p17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10000"/>
          </a:bodyPr>
          <a:lstStyle/>
          <a:p>
            <a:pPr indent="-298768" lvl="0" marL="457200" rtl="0" algn="l">
              <a:spcBef>
                <a:spcPts val="0"/>
              </a:spcBef>
              <a:spcAft>
                <a:spcPts val="0"/>
              </a:spcAft>
              <a:buSzPct val="100000"/>
              <a:buFont typeface="Merriweather SemiBold"/>
              <a:buChar char="●"/>
            </a:pPr>
            <a:r>
              <a:rPr lang="ru">
                <a:highlight>
                  <a:schemeClr val="dk1"/>
                </a:highlight>
                <a:latin typeface="Merriweather SemiBold"/>
                <a:ea typeface="Merriweather SemiBold"/>
                <a:cs typeface="Merriweather SemiBold"/>
                <a:sym typeface="Merriweather SemiBold"/>
              </a:rPr>
              <a:t>Датчик CNDINGTEK DF701 уже применяется для измерения наполняемости мусорных баков – технология готовая.</a:t>
            </a:r>
            <a:endParaRPr>
              <a:highlight>
                <a:schemeClr val="dk1"/>
              </a:highlight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chemeClr val="dk1"/>
              </a:highlight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-298768" lvl="0" marL="457200" rtl="0" algn="l">
              <a:spcBef>
                <a:spcPts val="1200"/>
              </a:spcBef>
              <a:spcAft>
                <a:spcPts val="0"/>
              </a:spcAft>
              <a:buSzPct val="100000"/>
              <a:buFont typeface="Merriweather SemiBold"/>
              <a:buChar char="●"/>
            </a:pPr>
            <a:r>
              <a:rPr lang="ru">
                <a:highlight>
                  <a:schemeClr val="dk1"/>
                </a:highlight>
                <a:latin typeface="Merriweather SemiBold"/>
                <a:ea typeface="Merriweather SemiBold"/>
                <a:cs typeface="Merriweather SemiBold"/>
                <a:sym typeface="Merriweather SemiBold"/>
              </a:rPr>
              <a:t>Цена датчика намного ниже конкурентов, характеристики практически не уступают.</a:t>
            </a:r>
            <a:endParaRPr>
              <a:highlight>
                <a:schemeClr val="dk1"/>
              </a:highlight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chemeClr val="dk1"/>
              </a:highlight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-298768" lvl="0" marL="457200" rtl="0" algn="l">
              <a:spcBef>
                <a:spcPts val="1200"/>
              </a:spcBef>
              <a:spcAft>
                <a:spcPts val="0"/>
              </a:spcAft>
              <a:buSzPct val="100000"/>
              <a:buFont typeface="Merriweather SemiBold"/>
              <a:buChar char="●"/>
            </a:pPr>
            <a:r>
              <a:rPr lang="ru">
                <a:highlight>
                  <a:schemeClr val="dk1"/>
                </a:highlight>
                <a:latin typeface="Merriweather SemiBold"/>
                <a:ea typeface="Merriweather SemiBold"/>
                <a:cs typeface="Merriweather SemiBold"/>
                <a:sym typeface="Merriweather SemiBold"/>
              </a:rPr>
              <a:t>ПО идёт в комплекте, при необходимости дорабатывается.</a:t>
            </a:r>
            <a:endParaRPr>
              <a:highlight>
                <a:schemeClr val="dk1"/>
              </a:highlight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chemeClr val="dk1"/>
              </a:highlight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-298768" lvl="0" marL="457200" rtl="0" algn="l">
              <a:spcBef>
                <a:spcPts val="1200"/>
              </a:spcBef>
              <a:spcAft>
                <a:spcPts val="0"/>
              </a:spcAft>
              <a:buSzPct val="100000"/>
              <a:buFont typeface="Merriweather SemiBold"/>
              <a:buChar char="●"/>
            </a:pPr>
            <a:r>
              <a:rPr lang="ru">
                <a:highlight>
                  <a:schemeClr val="dk1"/>
                </a:highlight>
                <a:latin typeface="Merriweather SemiBold"/>
                <a:ea typeface="Merriweather SemiBold"/>
                <a:cs typeface="Merriweather SemiBold"/>
                <a:sym typeface="Merriweather SemiBold"/>
              </a:rPr>
              <a:t>Волонтёры готовы помогать с реализацией.</a:t>
            </a:r>
            <a:endParaRPr>
              <a:highlight>
                <a:schemeClr val="dk1"/>
              </a:highlight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highlight>
                <a:schemeClr val="dk1"/>
              </a:highlight>
              <a:latin typeface="Merriweather SemiBold"/>
              <a:ea typeface="Merriweather SemiBold"/>
              <a:cs typeface="Merriweather SemiBold"/>
              <a:sym typeface="Merriweather Semi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8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4000">
                <a:latin typeface="Merriweather"/>
                <a:ea typeface="Merriweather"/>
                <a:cs typeface="Merriweather"/>
                <a:sym typeface="Merriweather"/>
              </a:rPr>
              <a:t>Целевая аудитория</a:t>
            </a:r>
            <a:endParaRPr b="1" sz="40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65" name="Google Shape;165;p18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Font typeface="Merriweather SemiBold"/>
              <a:buChar char="●"/>
            </a:pPr>
            <a:r>
              <a:rPr lang="ru">
                <a:latin typeface="Merriweather SemiBold"/>
                <a:ea typeface="Merriweather SemiBold"/>
                <a:cs typeface="Merriweather SemiBold"/>
                <a:sym typeface="Merriweather SemiBold"/>
              </a:rPr>
              <a:t>B2B: благотворительные фонды, организации по сбору вещей.</a:t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-311150" lvl="0" marL="457200" rtl="0" algn="l">
              <a:spcBef>
                <a:spcPts val="1200"/>
              </a:spcBef>
              <a:spcAft>
                <a:spcPts val="0"/>
              </a:spcAft>
              <a:buSzPts val="1300"/>
              <a:buFont typeface="Merriweather SemiBold"/>
              <a:buChar char="●"/>
            </a:pPr>
            <a:r>
              <a:rPr lang="ru">
                <a:latin typeface="Merriweather SemiBold"/>
                <a:ea typeface="Merriweather SemiBold"/>
                <a:cs typeface="Merriweather SemiBold"/>
                <a:sym typeface="Merriweather SemiBold"/>
              </a:rPr>
              <a:t>Региональный оператор по вывозу ТБО (потенциальный партнёр).</a:t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-311150" lvl="0" marL="457200" rtl="0" algn="l">
              <a:spcBef>
                <a:spcPts val="1200"/>
              </a:spcBef>
              <a:spcAft>
                <a:spcPts val="0"/>
              </a:spcAft>
              <a:buSzPts val="1300"/>
              <a:buFont typeface="Merriweather SemiBold"/>
              <a:buChar char="●"/>
            </a:pPr>
            <a:r>
              <a:rPr lang="ru">
                <a:latin typeface="Merriweather SemiBold"/>
                <a:ea typeface="Merriweather SemiBold"/>
                <a:cs typeface="Merriweather SemiBold"/>
                <a:sym typeface="Merriweather SemiBold"/>
              </a:rPr>
              <a:t>Социальные фонды, которые передают вещи нуждающимся.</a:t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-311150" lvl="0" marL="457200" rtl="0" algn="l">
              <a:spcBef>
                <a:spcPts val="1200"/>
              </a:spcBef>
              <a:spcAft>
                <a:spcPts val="0"/>
              </a:spcAft>
              <a:buSzPts val="1300"/>
              <a:buFont typeface="Merriweather SemiBold"/>
              <a:buChar char="●"/>
            </a:pPr>
            <a:r>
              <a:rPr lang="ru">
                <a:latin typeface="Merriweather SemiBold"/>
                <a:ea typeface="Merriweather SemiBold"/>
                <a:cs typeface="Merriweather SemiBold"/>
                <a:sym typeface="Merriweather SemiBold"/>
              </a:rPr>
              <a:t>География: Оренбург и область.</a:t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9"/>
          <p:cNvSpPr txBox="1"/>
          <p:nvPr>
            <p:ph type="title"/>
          </p:nvPr>
        </p:nvSpPr>
        <p:spPr>
          <a:xfrm>
            <a:off x="483325" y="-49450"/>
            <a:ext cx="7569600" cy="1338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4000">
                <a:latin typeface="Merriweather"/>
                <a:ea typeface="Merriweather"/>
                <a:cs typeface="Merriweather"/>
                <a:sym typeface="Merriweather"/>
              </a:rPr>
              <a:t>Конкурентные преимущества</a:t>
            </a:r>
            <a:endParaRPr b="1" sz="40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71" name="Google Shape;171;p19"/>
          <p:cNvSpPr txBox="1"/>
          <p:nvPr>
            <p:ph idx="1" type="body"/>
          </p:nvPr>
        </p:nvSpPr>
        <p:spPr>
          <a:xfrm>
            <a:off x="358625" y="1382450"/>
            <a:ext cx="3774600" cy="158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Merriweather SemiBold"/>
              <a:buChar char="●"/>
            </a:pPr>
            <a:r>
              <a:rPr lang="ru" sz="1100">
                <a:latin typeface="Merriweather SemiBold"/>
                <a:ea typeface="Merriweather SemiBold"/>
                <a:cs typeface="Merriweather SemiBold"/>
                <a:sym typeface="Merriweather SemiBold"/>
              </a:rPr>
              <a:t>Наши конкуренты: «Второе дыхание», «Сдать вещи РФ», «Фонд Лавка радостей», «Благодарный шкаф», «Лепта».</a:t>
            </a:r>
            <a:endParaRPr sz="1100"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-298450" lvl="0" marL="457200" rtl="0" algn="l">
              <a:spcBef>
                <a:spcPts val="1200"/>
              </a:spcBef>
              <a:spcAft>
                <a:spcPts val="0"/>
              </a:spcAft>
              <a:buSzPts val="1100"/>
              <a:buFont typeface="Merriweather SemiBold"/>
              <a:buChar char="●"/>
            </a:pPr>
            <a:r>
              <a:rPr lang="ru" sz="1100">
                <a:latin typeface="Merriweather SemiBold"/>
                <a:ea typeface="Merriweather SemiBold"/>
                <a:cs typeface="Merriweather SemiBold"/>
                <a:sym typeface="Merriweather SemiBold"/>
              </a:rPr>
              <a:t>Н</a:t>
            </a:r>
            <a:r>
              <a:rPr lang="ru" sz="1100">
                <a:latin typeface="Merriweather SemiBold"/>
                <a:ea typeface="Merriweather SemiBold"/>
                <a:cs typeface="Merriweather SemiBold"/>
                <a:sym typeface="Merriweather SemiBold"/>
              </a:rPr>
              <a:t>аше преимущество:</a:t>
            </a:r>
            <a:endParaRPr sz="1100"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-298450" lvl="0" marL="457200" rtl="0" algn="l">
              <a:spcBef>
                <a:spcPts val="1200"/>
              </a:spcBef>
              <a:spcAft>
                <a:spcPts val="0"/>
              </a:spcAft>
              <a:buSzPts val="1100"/>
              <a:buFont typeface="Merriweather SemiBold"/>
              <a:buChar char="●"/>
            </a:pPr>
            <a:r>
              <a:rPr lang="ru" sz="1100">
                <a:latin typeface="Merriweather SemiBold"/>
                <a:ea typeface="Merriweather SemiBold"/>
                <a:cs typeface="Merriweather SemiBold"/>
                <a:sym typeface="Merriweather SemiBold"/>
              </a:rPr>
              <a:t>Контейнеры доступнее (и улица, и помещения).</a:t>
            </a:r>
            <a:endParaRPr sz="1100"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100">
              <a:latin typeface="Merriweather SemiBold"/>
              <a:ea typeface="Merriweather SemiBold"/>
              <a:cs typeface="Merriweather SemiBold"/>
              <a:sym typeface="Merriweather SemiBold"/>
            </a:endParaRPr>
          </a:p>
        </p:txBody>
      </p:sp>
      <p:sp>
        <p:nvSpPr>
          <p:cNvPr id="172" name="Google Shape;172;p19"/>
          <p:cNvSpPr txBox="1"/>
          <p:nvPr>
            <p:ph idx="1" type="body"/>
          </p:nvPr>
        </p:nvSpPr>
        <p:spPr>
          <a:xfrm>
            <a:off x="5077950" y="1358375"/>
            <a:ext cx="3855300" cy="158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Merriweather SemiBold"/>
              <a:buChar char="●"/>
            </a:pPr>
            <a:r>
              <a:rPr lang="ru" sz="1100">
                <a:latin typeface="Merriweather SemiBold"/>
                <a:ea typeface="Merriweather SemiBold"/>
                <a:cs typeface="Merriweather SemiBold"/>
                <a:sym typeface="Merriweather SemiBold"/>
              </a:rPr>
              <a:t>В Оренбургской области таких ящиков вообще нет – мы первые.</a:t>
            </a:r>
            <a:endParaRPr sz="1100"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-298450" lvl="0" marL="457200" rtl="0" algn="l">
              <a:spcBef>
                <a:spcPts val="1200"/>
              </a:spcBef>
              <a:spcAft>
                <a:spcPts val="0"/>
              </a:spcAft>
              <a:buSzPts val="1100"/>
              <a:buFont typeface="Merriweather SemiBold"/>
              <a:buChar char="●"/>
            </a:pPr>
            <a:r>
              <a:rPr lang="ru" sz="1100">
                <a:latin typeface="Merriweather SemiBold"/>
                <a:ea typeface="Merriweather SemiBold"/>
                <a:cs typeface="Merriweather SemiBold"/>
                <a:sym typeface="Merriweather SemiBold"/>
              </a:rPr>
              <a:t>Низкая стоимость решения (датчик дешёвый).</a:t>
            </a:r>
            <a:endParaRPr sz="1100"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-298450" lvl="0" marL="457200" rtl="0" algn="l">
              <a:spcBef>
                <a:spcPts val="1200"/>
              </a:spcBef>
              <a:spcAft>
                <a:spcPts val="0"/>
              </a:spcAft>
              <a:buSzPts val="1100"/>
              <a:buFont typeface="Merriweather SemiBold"/>
              <a:buChar char="●"/>
            </a:pPr>
            <a:r>
              <a:rPr lang="ru" sz="1100">
                <a:latin typeface="Merriweather SemiBold"/>
                <a:ea typeface="Merriweather SemiBold"/>
                <a:cs typeface="Merriweather SemiBold"/>
                <a:sym typeface="Merriweather SemiBold"/>
              </a:rPr>
              <a:t>Контейнеры доступнее (и улица, и помещения).</a:t>
            </a:r>
            <a:endParaRPr sz="1100"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100">
              <a:latin typeface="Merriweather SemiBold"/>
              <a:ea typeface="Merriweather SemiBold"/>
              <a:cs typeface="Merriweather SemiBold"/>
              <a:sym typeface="Merriweather SemiBold"/>
            </a:endParaRPr>
          </a:p>
        </p:txBody>
      </p:sp>
      <p:sp>
        <p:nvSpPr>
          <p:cNvPr id="173" name="Google Shape;173;p19"/>
          <p:cNvSpPr txBox="1"/>
          <p:nvPr>
            <p:ph idx="1" type="body"/>
          </p:nvPr>
        </p:nvSpPr>
        <p:spPr>
          <a:xfrm>
            <a:off x="1823875" y="3688250"/>
            <a:ext cx="4888500" cy="133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Merriweather SemiBold"/>
              <a:buChar char="●"/>
            </a:pPr>
            <a:r>
              <a:rPr lang="ru" sz="1100">
                <a:latin typeface="Merriweather SemiBold"/>
                <a:ea typeface="Merriweather SemiBold"/>
                <a:cs typeface="Merriweather SemiBold"/>
                <a:sym typeface="Merriweather SemiBold"/>
              </a:rPr>
              <a:t>В Оренбургской области таких ящиков вообще нет – мы первые.</a:t>
            </a:r>
            <a:endParaRPr sz="1100"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-298450" lvl="0" marL="457200" rtl="0" algn="l">
              <a:spcBef>
                <a:spcPts val="1200"/>
              </a:spcBef>
              <a:spcAft>
                <a:spcPts val="0"/>
              </a:spcAft>
              <a:buSzPts val="1100"/>
              <a:buFont typeface="Merriweather SemiBold"/>
              <a:buChar char="●"/>
            </a:pPr>
            <a:r>
              <a:rPr lang="ru" sz="1100">
                <a:latin typeface="Merriweather SemiBold"/>
                <a:ea typeface="Merriweather SemiBold"/>
                <a:cs typeface="Merriweather SemiBold"/>
                <a:sym typeface="Merriweather SemiBold"/>
              </a:rPr>
              <a:t>Удобство для населения и практичность использования.</a:t>
            </a:r>
            <a:endParaRPr sz="1100"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100">
              <a:latin typeface="Merriweather SemiBold"/>
              <a:ea typeface="Merriweather SemiBold"/>
              <a:cs typeface="Merriweather SemiBold"/>
              <a:sym typeface="Merriweather Semi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0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4000">
                <a:latin typeface="Merriweather"/>
                <a:ea typeface="Merriweather"/>
                <a:cs typeface="Merriweather"/>
                <a:sym typeface="Merriweather"/>
              </a:rPr>
              <a:t>Бизнес-модель</a:t>
            </a:r>
            <a:endParaRPr b="1" sz="40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79" name="Google Shape;179;p20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10000"/>
          </a:bodyPr>
          <a:lstStyle/>
          <a:p>
            <a:pPr indent="-298768" lvl="0" marL="457200" rtl="0" algn="l">
              <a:spcBef>
                <a:spcPts val="0"/>
              </a:spcBef>
              <a:spcAft>
                <a:spcPts val="0"/>
              </a:spcAft>
              <a:buSzPct val="100000"/>
              <a:buFont typeface="Merriweather SemiBold"/>
              <a:buChar char="●"/>
            </a:pPr>
            <a:r>
              <a:rPr lang="ru">
                <a:latin typeface="Merriweather SemiBold"/>
                <a:ea typeface="Merriweather SemiBold"/>
                <a:cs typeface="Merriweather SemiBold"/>
                <a:sym typeface="Merriweather SemiBold"/>
              </a:rPr>
              <a:t>Доход от снижения расходов на транспорт (ездят только при заполнении контейнера).</a:t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-298768" lvl="0" marL="457200" rtl="0" algn="l">
              <a:spcBef>
                <a:spcPts val="1200"/>
              </a:spcBef>
              <a:spcAft>
                <a:spcPts val="0"/>
              </a:spcAft>
              <a:buSzPct val="100000"/>
              <a:buFont typeface="Merriweather SemiBold"/>
              <a:buChar char="●"/>
            </a:pPr>
            <a:r>
              <a:rPr lang="ru">
                <a:latin typeface="Merriweather SemiBold"/>
                <a:ea typeface="Merriweather SemiBold"/>
                <a:cs typeface="Merriweather SemiBold"/>
                <a:sym typeface="Merriweather SemiBold"/>
              </a:rPr>
              <a:t>Привлечение спонсоров и реклама в соцсетях.</a:t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-298768" lvl="0" marL="457200" rtl="0" algn="l">
              <a:spcBef>
                <a:spcPts val="1200"/>
              </a:spcBef>
              <a:spcAft>
                <a:spcPts val="0"/>
              </a:spcAft>
              <a:buSzPct val="100000"/>
              <a:buFont typeface="Merriweather SemiBold"/>
              <a:buChar char="●"/>
            </a:pPr>
            <a:r>
              <a:rPr lang="ru">
                <a:latin typeface="Merriweather SemiBold"/>
                <a:ea typeface="Merriweather SemiBold"/>
                <a:cs typeface="Merriweather SemiBold"/>
                <a:sym typeface="Merriweather SemiBold"/>
              </a:rPr>
              <a:t>Партнёрство с региональным оператором по вывозу ТБО.</a:t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-298768" lvl="0" marL="457200" rtl="0" algn="l">
              <a:spcBef>
                <a:spcPts val="1200"/>
              </a:spcBef>
              <a:spcAft>
                <a:spcPts val="0"/>
              </a:spcAft>
              <a:buSzPct val="100000"/>
              <a:buFont typeface="Merriweather SemiBold"/>
              <a:buChar char="●"/>
            </a:pPr>
            <a:r>
              <a:rPr lang="ru">
                <a:latin typeface="Merriweather SemiBold"/>
                <a:ea typeface="Merriweather SemiBold"/>
                <a:cs typeface="Merriweather SemiBold"/>
                <a:sym typeface="Merriweather SemiBold"/>
              </a:rPr>
              <a:t>Установка в местах, доступных для всех граждан – это само по себе привлекает пользователей и поставщиков.</a:t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1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4000">
                <a:latin typeface="Merriweather"/>
                <a:ea typeface="Merriweather"/>
                <a:cs typeface="Merriweather"/>
                <a:sym typeface="Merriweather"/>
              </a:rPr>
              <a:t>План развития</a:t>
            </a:r>
            <a:endParaRPr b="1" sz="40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85" name="Google Shape;185;p21"/>
          <p:cNvSpPr txBox="1"/>
          <p:nvPr>
            <p:ph idx="1" type="body"/>
          </p:nvPr>
        </p:nvSpPr>
        <p:spPr>
          <a:xfrm>
            <a:off x="68400" y="2063200"/>
            <a:ext cx="4503600" cy="149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5435" lvl="0" marL="45720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210"/>
              <a:buFont typeface="Merriweather SemiBold"/>
              <a:buChar char="●"/>
            </a:pPr>
            <a:r>
              <a:rPr lang="ru" sz="1210">
                <a:latin typeface="Merriweather SemiBold"/>
                <a:ea typeface="Merriweather SemiBold"/>
                <a:cs typeface="Merriweather SemiBold"/>
                <a:sym typeface="Merriweather SemiBold"/>
              </a:rPr>
              <a:t>На момент выхода на самоокупаемость: 10 контейнеров.</a:t>
            </a:r>
            <a:endParaRPr sz="1210"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 sz="1210"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-305435" lvl="0" marL="45720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210"/>
              <a:buFont typeface="Merriweather SemiBold"/>
              <a:buChar char="●"/>
            </a:pPr>
            <a:r>
              <a:rPr lang="ru" sz="1210">
                <a:latin typeface="Merriweather SemiBold"/>
                <a:ea typeface="Merriweather SemiBold"/>
                <a:cs typeface="Merriweather SemiBold"/>
                <a:sym typeface="Merriweather SemiBold"/>
              </a:rPr>
              <a:t>Период выхода на самоокупаемость: 2 года.</a:t>
            </a:r>
            <a:endParaRPr sz="1210"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 sz="1210"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ctr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770"/>
              <a:buNone/>
            </a:pPr>
            <a:r>
              <a:t/>
            </a:r>
            <a:endParaRPr sz="1210">
              <a:latin typeface="Merriweather SemiBold"/>
              <a:ea typeface="Merriweather SemiBold"/>
              <a:cs typeface="Merriweather SemiBold"/>
              <a:sym typeface="Merriweather SemiBold"/>
            </a:endParaRPr>
          </a:p>
        </p:txBody>
      </p:sp>
      <p:sp>
        <p:nvSpPr>
          <p:cNvPr id="186" name="Google Shape;186;p21"/>
          <p:cNvSpPr txBox="1"/>
          <p:nvPr>
            <p:ph idx="1" type="body"/>
          </p:nvPr>
        </p:nvSpPr>
        <p:spPr>
          <a:xfrm>
            <a:off x="4628900" y="1307850"/>
            <a:ext cx="4081500" cy="261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55000" lnSpcReduction="20000"/>
          </a:bodyPr>
          <a:lstStyle/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-293052" lvl="0" marL="457200" rtl="0" algn="ctr">
              <a:spcBef>
                <a:spcPts val="1200"/>
              </a:spcBef>
              <a:spcAft>
                <a:spcPts val="0"/>
              </a:spcAft>
              <a:buSzPct val="100000"/>
              <a:buFont typeface="Merriweather SemiBold"/>
              <a:buChar char="●"/>
            </a:pPr>
            <a:r>
              <a:rPr lang="ru" sz="1845">
                <a:latin typeface="Merriweather SemiBold"/>
                <a:ea typeface="Merriweather SemiBold"/>
                <a:cs typeface="Merriweather SemiBold"/>
                <a:sym typeface="Merriweather SemiBold"/>
              </a:rPr>
              <a:t>Этапы:</a:t>
            </a:r>
            <a:endParaRPr sz="1845"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-274003" lvl="0" marL="457200" rtl="0" algn="ctr">
              <a:spcBef>
                <a:spcPts val="1200"/>
              </a:spcBef>
              <a:spcAft>
                <a:spcPts val="0"/>
              </a:spcAft>
              <a:buSzPct val="100000"/>
              <a:buFont typeface="Merriweather SemiBold"/>
              <a:buChar char="●"/>
            </a:pPr>
            <a:r>
              <a:rPr lang="ru">
                <a:latin typeface="Merriweather SemiBold"/>
                <a:ea typeface="Merriweather SemiBold"/>
                <a:cs typeface="Merriweather SemiBold"/>
                <a:sym typeface="Merriweather SemiBold"/>
              </a:rPr>
              <a:t>2 месяца – заказ датчиков, переговоры с поставщиком (стоимость ~15 000 руб.).</a:t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-274003" lvl="0" marL="457200" rtl="0" algn="ctr">
              <a:spcBef>
                <a:spcPts val="1200"/>
              </a:spcBef>
              <a:spcAft>
                <a:spcPts val="0"/>
              </a:spcAft>
              <a:buSzPct val="100000"/>
              <a:buFont typeface="Merriweather SemiBold"/>
              <a:buChar char="●"/>
            </a:pPr>
            <a:r>
              <a:rPr lang="ru">
                <a:latin typeface="Merriweather SemiBold"/>
                <a:ea typeface="Merriweather SemiBold"/>
                <a:cs typeface="Merriweather SemiBold"/>
                <a:sym typeface="Merriweather SemiBold"/>
              </a:rPr>
              <a:t>10 месяцев – поиск аудитории, форсинг проекта (~30 000 руб.).</a:t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-274003" lvl="0" marL="457200" rtl="0" algn="ctr">
              <a:spcBef>
                <a:spcPts val="1200"/>
              </a:spcBef>
              <a:spcAft>
                <a:spcPts val="0"/>
              </a:spcAft>
              <a:buSzPct val="100000"/>
              <a:buFont typeface="Merriweather SemiBold"/>
              <a:buChar char="●"/>
            </a:pPr>
            <a:r>
              <a:rPr lang="ru">
                <a:latin typeface="Merriweather SemiBold"/>
                <a:ea typeface="Merriweather SemiBold"/>
                <a:cs typeface="Merriweather SemiBold"/>
                <a:sym typeface="Merriweather SemiBold"/>
              </a:rPr>
              <a:t>Уже есть: поставщик датчиков (CNDINGTEK), работающий контейнер в ТЦ, волонтёры.</a:t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indent="0" lvl="0" marL="45720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Focus">
  <a:themeElements>
    <a:clrScheme name="Focus">
      <a:dk1>
        <a:srgbClr val="1B212C"/>
      </a:dk1>
      <a:lt1>
        <a:srgbClr val="FFFFFF"/>
      </a:lt1>
      <a:dk2>
        <a:srgbClr val="D9D9D9"/>
      </a:dk2>
      <a:lt2>
        <a:srgbClr val="82C7A5"/>
      </a:lt2>
      <a:accent1>
        <a:srgbClr val="0145AC"/>
      </a:accent1>
      <a:accent2>
        <a:srgbClr val="EECE1A"/>
      </a:accent2>
      <a:accent3>
        <a:srgbClr val="4E5567"/>
      </a:accent3>
      <a:accent4>
        <a:srgbClr val="F4D6AD"/>
      </a:accent4>
      <a:accent5>
        <a:srgbClr val="7890CD"/>
      </a:accent5>
      <a:accent6>
        <a:srgbClr val="F15E22"/>
      </a:accent6>
      <a:hlink>
        <a:srgbClr val="7890CD"/>
      </a:hlink>
      <a:folHlink>
        <a:srgbClr val="7890C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