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CCCCFF"/>
    <a:srgbClr val="33CCFF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48CAB-E009-4AB9-86C2-6704C7B64034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366F4-F6DB-4C13-9341-BA3F52D8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7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366F4-F6DB-4C13-9341-BA3F52D824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2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366F4-F6DB-4C13-9341-BA3F52D824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8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4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7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2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4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4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3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6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14C9-2223-4DED-A811-31D7B81D2EE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7907-560A-4262-BA02-D09ECF00B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2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72;&#1079;&#1088;&#1072;&#1073;&#1086;&#1090;&#1082;&#1072;%20&#1080;&#1085;&#1090;&#1077;&#1088;&#1092;&#1077;&#1081;&#1089;&#1072;%20&#1089;&#1072;&#1081;&#1090;&#1072;\studyflow-site\index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75" y="196946"/>
            <a:ext cx="7653051" cy="1885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>
                <a:latin typeface="Century" panose="02040604050505020304" pitchFamily="18" charset="0"/>
              </a:rPr>
              <a:t>Разработка интерфейса сайта для самообучения студентов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875" y="2346116"/>
            <a:ext cx="4942901" cy="587035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Book Antiqua" panose="02040602050305030304" pitchFamily="18" charset="0"/>
              </a:rPr>
              <a:t>Трек: Предпринимательский</a:t>
            </a:r>
          </a:p>
          <a:p>
            <a:pPr algn="l"/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27055" y="0"/>
            <a:ext cx="3664945" cy="168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27055" y="1685581"/>
            <a:ext cx="3664944" cy="1685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27055" y="3371162"/>
            <a:ext cx="3664945" cy="1685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27056" y="5056742"/>
            <a:ext cx="3664944" cy="18012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56742"/>
            <a:ext cx="8527055" cy="18012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7045" r="7281" b="20326"/>
          <a:stretch/>
        </p:blipFill>
        <p:spPr>
          <a:xfrm>
            <a:off x="135875" y="3207535"/>
            <a:ext cx="2906085" cy="1000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0" t="52691" r="11595" b="27389"/>
          <a:stretch/>
        </p:blipFill>
        <p:spPr>
          <a:xfrm>
            <a:off x="3060676" y="3197079"/>
            <a:ext cx="2208796" cy="10615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29" y="3302663"/>
            <a:ext cx="2776523" cy="7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C344047-7010-4E97-4682-7895A0F2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6740" y="-2678253"/>
            <a:ext cx="6858001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9D7222-A5FD-8E23-92E5-074A231B44C0}"/>
              </a:ext>
            </a:extLst>
          </p:cNvPr>
          <p:cNvSpPr/>
          <p:nvPr/>
        </p:nvSpPr>
        <p:spPr>
          <a:xfrm>
            <a:off x="299937" y="3762865"/>
            <a:ext cx="11491606" cy="27513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Проект предлагает инновационный «умный помощник», который не просто выдаёт ответы, а ведёт студента по логике решения, формируя навыки самостоятельной работы. Такой подход не только повышает качество образования, но и открывает студентам возможности для реализации собственных инициатив, развития предпринимательских компетенций и создания востребованных образовательных продуктов. Интерактивные методы обучения становятся основой для формирования нового поколения специалистов, способных не только усваивать знания, но и применять их на практике, запускать собственные проекты и вносить вклад в развитие экономики.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E349289-0A66-E3A2-E64C-F545002259D7}"/>
              </a:ext>
            </a:extLst>
          </p:cNvPr>
          <p:cNvSpPr/>
          <p:nvPr/>
        </p:nvSpPr>
        <p:spPr>
          <a:xfrm>
            <a:off x="350197" y="817124"/>
            <a:ext cx="11491606" cy="2412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Развитие студенческого предпринимательства особенно актуально в условиях, когда современные образовательные форматы требуют новых решений для персонализированной поддержки каждого обучающегося. Отсутствие индивидуального подхода и эффективных инструментов для удалённого и смешанного обучения снижает качество усвоения знаний. Существующие ГДЗ приучают к бездумному списыванию, а поиск репетитора часто оказывается долгим и дорогостоящим.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571" y="11252"/>
            <a:ext cx="6274340" cy="45274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entury" panose="02040604050505020304" pitchFamily="18" charset="0"/>
              </a:rPr>
              <a:t>Актуальность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73725"/>
            <a:ext cx="12192000" cy="1211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FB0551-6574-084A-166D-D0D6400B5BD1}"/>
              </a:ext>
            </a:extLst>
          </p:cNvPr>
          <p:cNvSpPr/>
          <p:nvPr/>
        </p:nvSpPr>
        <p:spPr>
          <a:xfrm>
            <a:off x="-25129" y="3440541"/>
            <a:ext cx="12192000" cy="1211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>
            <a:extLst>
              <a:ext uri="{FF2B5EF4-FFF2-40B4-BE49-F238E27FC236}">
                <a16:creationId xmlns:a16="http://schemas.microsoft.com/office/drawing/2014/main" id="{E39170C1-76C7-C8AA-9C46-BE16750C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754" y="-2614110"/>
            <a:ext cx="6854791" cy="121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5C7CC39C-133C-E524-4982-0E16995E2EDC}"/>
              </a:ext>
            </a:extLst>
          </p:cNvPr>
          <p:cNvSpPr/>
          <p:nvPr/>
        </p:nvSpPr>
        <p:spPr>
          <a:xfrm>
            <a:off x="88255" y="904321"/>
            <a:ext cx="5258348" cy="25509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426C4B4-508A-7297-7A05-57F4D03FFC1C}"/>
              </a:ext>
            </a:extLst>
          </p:cNvPr>
          <p:cNvSpPr/>
          <p:nvPr/>
        </p:nvSpPr>
        <p:spPr>
          <a:xfrm>
            <a:off x="5494079" y="974413"/>
            <a:ext cx="6599454" cy="24808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57738A7-8E3B-5D11-022A-CED9B97A6414}"/>
              </a:ext>
            </a:extLst>
          </p:cNvPr>
          <p:cNvSpPr/>
          <p:nvPr/>
        </p:nvSpPr>
        <p:spPr>
          <a:xfrm>
            <a:off x="5532556" y="3550651"/>
            <a:ext cx="6560977" cy="3223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B9750C22-8B38-196C-34B0-2578DFADB750}"/>
              </a:ext>
            </a:extLst>
          </p:cNvPr>
          <p:cNvSpPr/>
          <p:nvPr/>
        </p:nvSpPr>
        <p:spPr>
          <a:xfrm>
            <a:off x="120717" y="4816711"/>
            <a:ext cx="5258348" cy="19571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8C5DA80-14E5-094D-1A92-7DF74F4972B0}"/>
              </a:ext>
            </a:extLst>
          </p:cNvPr>
          <p:cNvSpPr/>
          <p:nvPr/>
        </p:nvSpPr>
        <p:spPr>
          <a:xfrm>
            <a:off x="137104" y="3511692"/>
            <a:ext cx="5258348" cy="12339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726678"/>
            <a:ext cx="12192000" cy="1211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0187" y="1016686"/>
            <a:ext cx="7759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" panose="02040604050505020304" pitchFamily="18" charset="0"/>
              </a:rPr>
              <a:t>Цель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0187" y="1315545"/>
            <a:ext cx="495501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Century" panose="02040604050505020304" pitchFamily="18" charset="0"/>
              </a:rPr>
              <a:t>Разработать схему интерфейса приложения, которое поможет студентам в учебной деятельности путем предоставления алгоритма решения задач до стадии MVP, а также проработка бизнес-модели по созданию и практическому функционированию сайта.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98133" y="1016686"/>
            <a:ext cx="11705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" panose="02040604050505020304" pitchFamily="18" charset="0"/>
              </a:rPr>
              <a:t>Команда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0302" y="1283392"/>
            <a:ext cx="19030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Ниязов </a:t>
            </a:r>
            <a:r>
              <a:rPr lang="ru-RU" dirty="0" err="1">
                <a:latin typeface="Century" panose="02040604050505020304" pitchFamily="18" charset="0"/>
              </a:rPr>
              <a:t>Давран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0302" y="2193185"/>
            <a:ext cx="19014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Быкова Ксения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03922" y="2504400"/>
            <a:ext cx="25738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Кондратьева Марина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6419" y="1329172"/>
            <a:ext cx="179408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Ефимов Борис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7062" y="1371084"/>
            <a:ext cx="21579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Ефимова Марина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2404" y="2489624"/>
            <a:ext cx="208262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Герасимов Юрий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187" y="4924201"/>
            <a:ext cx="12939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Century" panose="02040604050505020304" pitchFamily="18" charset="0"/>
              </a:rPr>
              <a:t>Проблема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4744" y="5238625"/>
            <a:ext cx="511164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Century" panose="02040604050505020304" pitchFamily="18" charset="0"/>
              </a:rPr>
              <a:t>Школьники и студенты часто нуждаются в помощи при выполнении учебных заданий, но не всегда рядом найдётся человек, способный помочь, и не любую информацию можно найти в Интернете.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3217" y="3594544"/>
            <a:ext cx="25042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Century" panose="02040604050505020304" pitchFamily="18" charset="0"/>
              </a:rPr>
              <a:t>Ожидаемый продукт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0187" y="3981300"/>
            <a:ext cx="51752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Century" panose="02040604050505020304" pitchFamily="18" charset="0"/>
              </a:rPr>
              <a:t>Создание сайта </a:t>
            </a:r>
            <a:r>
              <a:rPr lang="en-US" dirty="0">
                <a:latin typeface="Century" panose="02040604050505020304" pitchFamily="18" charset="0"/>
              </a:rPr>
              <a:t>StudyFlow </a:t>
            </a:r>
            <a:r>
              <a:rPr lang="ru-RU" dirty="0">
                <a:latin typeface="Century" panose="02040604050505020304" pitchFamily="18" charset="0"/>
              </a:rPr>
              <a:t>с интерактивным методом обучения до стадии </a:t>
            </a:r>
            <a:r>
              <a:rPr lang="en-US" dirty="0">
                <a:latin typeface="Century" panose="02040604050505020304" pitchFamily="18" charset="0"/>
              </a:rPr>
              <a:t>MVP</a:t>
            </a:r>
            <a:r>
              <a:rPr lang="ru-RU" dirty="0">
                <a:latin typeface="Century" panose="020406040505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1418" y="4109874"/>
            <a:ext cx="597594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Century" panose="02040604050505020304" pitchFamily="18" charset="0"/>
              </a:rPr>
              <a:t>- Школьники, обучающиеся в старших классах, которым необходим помощник для подготовки к ЕГЭ и ОГЭ (9, 10, 11 классы)</a:t>
            </a:r>
          </a:p>
          <a:p>
            <a:r>
              <a:rPr lang="ru-RU" dirty="0">
                <a:latin typeface="Century" panose="02040604050505020304" pitchFamily="18" charset="0"/>
              </a:rPr>
              <a:t>- Студенты среднего профессионального образования (молодые люди 16-20 лет)</a:t>
            </a:r>
          </a:p>
          <a:p>
            <a:r>
              <a:rPr lang="ru-RU" dirty="0">
                <a:latin typeface="Century" panose="02040604050505020304" pitchFamily="18" charset="0"/>
              </a:rPr>
              <a:t>- Студенты высшего образования (молодые люди 18-24 года)</a:t>
            </a:r>
          </a:p>
          <a:p>
            <a:r>
              <a:rPr lang="ru-RU" dirty="0">
                <a:latin typeface="Century" panose="02040604050505020304" pitchFamily="18" charset="0"/>
              </a:rPr>
              <a:t>- Магистры (молодые люди 22-26 лет)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9237" y="3701883"/>
            <a:ext cx="23615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Century" panose="02040604050505020304" pitchFamily="18" charset="0"/>
              </a:rPr>
              <a:t>Целевая аудитория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E89FB5-40AA-AC20-8211-CD6A711746F5}"/>
              </a:ext>
            </a:extLst>
          </p:cNvPr>
          <p:cNvSpPr txBox="1"/>
          <p:nvPr/>
        </p:nvSpPr>
        <p:spPr>
          <a:xfrm>
            <a:off x="3800268" y="84165"/>
            <a:ext cx="398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" panose="02040604050505020304" pitchFamily="18" charset="0"/>
              </a:rPr>
              <a:t>Вводная информация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314A3-7C29-9C5B-5BBB-28F338D78C6B}"/>
              </a:ext>
            </a:extLst>
          </p:cNvPr>
          <p:cNvSpPr txBox="1"/>
          <p:nvPr/>
        </p:nvSpPr>
        <p:spPr>
          <a:xfrm>
            <a:off x="8145141" y="1569553"/>
            <a:ext cx="143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Schoolbook" panose="02040604050505020304" pitchFamily="18" charset="0"/>
              </a:rPr>
              <a:t>Лидер, спикер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FAF5C-5E1D-78CF-ADBC-007C660B5F57}"/>
              </a:ext>
            </a:extLst>
          </p:cNvPr>
          <p:cNvSpPr txBox="1"/>
          <p:nvPr/>
        </p:nvSpPr>
        <p:spPr>
          <a:xfrm>
            <a:off x="9765649" y="1606627"/>
            <a:ext cx="2372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entury Schoolbook" panose="02040604050505020304" pitchFamily="18" charset="0"/>
              </a:rPr>
              <a:t>Разработчик сайта,</a:t>
            </a:r>
            <a:br>
              <a:rPr lang="ru-RU" sz="1400" dirty="0">
                <a:latin typeface="Century Schoolbook" panose="02040604050505020304" pitchFamily="18" charset="0"/>
              </a:rPr>
            </a:br>
            <a:r>
              <a:rPr lang="ru-RU" sz="1400" dirty="0">
                <a:latin typeface="Century Schoolbook" panose="02040604050505020304" pitchFamily="18" charset="0"/>
              </a:rPr>
              <a:t>технический специалист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EB8D2-A132-93B9-C68B-FDBD119A0653}"/>
              </a:ext>
            </a:extLst>
          </p:cNvPr>
          <p:cNvSpPr txBox="1"/>
          <p:nvPr/>
        </p:nvSpPr>
        <p:spPr>
          <a:xfrm>
            <a:off x="5655185" y="1666834"/>
            <a:ext cx="1901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entury Schoolbook" panose="02040604050505020304" pitchFamily="18" charset="0"/>
              </a:rPr>
              <a:t>Разработчик сайта,</a:t>
            </a:r>
            <a:br>
              <a:rPr lang="ru-RU" sz="1400" dirty="0">
                <a:latin typeface="Century Schoolbook" panose="02040604050505020304" pitchFamily="18" charset="0"/>
              </a:rPr>
            </a:br>
            <a:r>
              <a:rPr lang="ru-RU" sz="1400" dirty="0">
                <a:latin typeface="Century Schoolbook" panose="02040604050505020304" pitchFamily="18" charset="0"/>
              </a:rPr>
              <a:t>дизайнер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D415C-06FA-CF9B-1475-BDB24F0C779A}"/>
              </a:ext>
            </a:extLst>
          </p:cNvPr>
          <p:cNvSpPr txBox="1"/>
          <p:nvPr/>
        </p:nvSpPr>
        <p:spPr>
          <a:xfrm>
            <a:off x="5652404" y="2798747"/>
            <a:ext cx="2082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entury Schoolbook" panose="02040604050505020304" pitchFamily="18" charset="0"/>
              </a:rPr>
              <a:t>Разработчик сайта</a:t>
            </a:r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C2FB37-113E-0068-BB17-B7AA6BDABE60}"/>
              </a:ext>
            </a:extLst>
          </p:cNvPr>
          <p:cNvSpPr txBox="1"/>
          <p:nvPr/>
        </p:nvSpPr>
        <p:spPr>
          <a:xfrm>
            <a:off x="9811785" y="2788770"/>
            <a:ext cx="21579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entury Schoolbook" panose="02040604050505020304" pitchFamily="18" charset="0"/>
              </a:rPr>
              <a:t>Дизайнер, спикер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066610-03B0-3685-037A-BDA258B51025}"/>
              </a:ext>
            </a:extLst>
          </p:cNvPr>
          <p:cNvSpPr txBox="1"/>
          <p:nvPr/>
        </p:nvSpPr>
        <p:spPr>
          <a:xfrm>
            <a:off x="7827368" y="2510239"/>
            <a:ext cx="19686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entury Schoolbook" panose="02040604050505020304" pitchFamily="18" charset="0"/>
              </a:rPr>
              <a:t>Технический директор,</a:t>
            </a:r>
          </a:p>
          <a:p>
            <a:pPr algn="ctr"/>
            <a:r>
              <a:rPr lang="ru-RU" sz="1400" dirty="0">
                <a:latin typeface="Century Schoolbook" panose="02040604050505020304" pitchFamily="18" charset="0"/>
              </a:rPr>
              <a:t>спикер</a:t>
            </a:r>
          </a:p>
        </p:txBody>
      </p:sp>
    </p:spTree>
    <p:extLst>
      <p:ext uri="{BB962C8B-B14F-4D97-AF65-F5344CB8AC3E}">
        <p14:creationId xmlns:p14="http://schemas.microsoft.com/office/powerpoint/2010/main" val="204091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F18C18-75D0-175F-9531-B17AE2A14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0" cy="1219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E09F0-06D9-16B7-4AD4-E156642A3F04}"/>
              </a:ext>
            </a:extLst>
          </p:cNvPr>
          <p:cNvSpPr txBox="1"/>
          <p:nvPr/>
        </p:nvSpPr>
        <p:spPr>
          <a:xfrm>
            <a:off x="3786582" y="5398849"/>
            <a:ext cx="362673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entury" panose="02040604050505020304" pitchFamily="18" charset="0"/>
              </a:rPr>
              <a:t>Бизнес-Модель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7358" y="145916"/>
            <a:ext cx="3627507" cy="14396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Ценностное предложение: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Сайт для самообучения студентов с интерактивным методом </a:t>
            </a:r>
            <a:r>
              <a:rPr lang="en-US" i="1" dirty="0">
                <a:solidFill>
                  <a:schemeClr val="tx1"/>
                </a:solidFill>
              </a:rPr>
              <a:t>StudyFlow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6793" y="145916"/>
            <a:ext cx="4331222" cy="21618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Каналы сбыта:</a:t>
            </a:r>
          </a:p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Прямой канал: </a:t>
            </a:r>
            <a:r>
              <a:rPr lang="ru-RU" i="1" dirty="0">
                <a:ln w="0"/>
                <a:solidFill>
                  <a:schemeClr val="tx1"/>
                </a:solidFill>
              </a:rPr>
              <a:t>Платный контент сайта по подготовке к ЕГЭ и ОГЭ</a:t>
            </a:r>
          </a:p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Косвенный</a:t>
            </a:r>
            <a:r>
              <a:rPr lang="ru-RU" i="1" dirty="0">
                <a:ln w="0"/>
                <a:solidFill>
                  <a:schemeClr val="tx1"/>
                </a:solidFill>
              </a:rPr>
              <a:t>: Продажа системы работы сайта ВУЗам для добавления модулей с дисциплинами ВУЗа и </a:t>
            </a:r>
            <a:r>
              <a:rPr lang="ru-RU" i="1" dirty="0" err="1">
                <a:ln w="0"/>
                <a:solidFill>
                  <a:schemeClr val="tx1"/>
                </a:solidFill>
              </a:rPr>
              <a:t>ССУЗа</a:t>
            </a:r>
            <a:endParaRPr lang="ru-RU" i="1" dirty="0">
              <a:ln w="0"/>
              <a:solidFill>
                <a:schemeClr val="tx1"/>
              </a:solidFill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7358" y="3891064"/>
            <a:ext cx="3626733" cy="142259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Взаимодействие с клиентами: </a:t>
            </a:r>
            <a:r>
              <a:rPr lang="ru-RU" i="1" dirty="0">
                <a:ln w="0"/>
                <a:solidFill>
                  <a:schemeClr val="tx1"/>
                </a:solidFill>
              </a:rPr>
              <a:t>Обратная связь по работе сайта, пожелания по добавлению контента и материалов на платформе</a:t>
            </a: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26793" y="2388291"/>
            <a:ext cx="4331221" cy="1762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Источники доходов: </a:t>
            </a:r>
            <a:r>
              <a:rPr lang="ru-RU" i="1" dirty="0">
                <a:ln w="0"/>
                <a:solidFill>
                  <a:schemeClr val="tx1"/>
                </a:solidFill>
              </a:rPr>
              <a:t>Платный контент сайта, а именно: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>
                <a:ln w="0"/>
                <a:solidFill>
                  <a:schemeClr val="tx1"/>
                </a:solidFill>
              </a:rPr>
              <a:t>Платные попытки тренажёра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>
                <a:ln w="0"/>
                <a:solidFill>
                  <a:schemeClr val="tx1"/>
                </a:solidFill>
              </a:rPr>
              <a:t>Платные курсы по подготовке к ЕГЭ/ОГЭ, а также курсы по повышению квалификации</a:t>
            </a: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860" y="4150988"/>
            <a:ext cx="3450796" cy="2626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Ключевые ресурсы</a:t>
            </a:r>
            <a:r>
              <a:rPr lang="ru-RU" b="1" i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Материальные</a:t>
            </a:r>
            <a:r>
              <a:rPr lang="ru-RU" i="1" dirty="0">
                <a:ln w="0"/>
                <a:solidFill>
                  <a:schemeClr val="tx1"/>
                </a:solidFill>
              </a:rPr>
              <a:t>: Оборудование</a:t>
            </a:r>
          </a:p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Интеллектуальные</a:t>
            </a:r>
            <a:r>
              <a:rPr lang="ru-RU" i="1" dirty="0">
                <a:ln w="0"/>
                <a:solidFill>
                  <a:schemeClr val="tx1"/>
                </a:solidFill>
              </a:rPr>
              <a:t>: Программный код</a:t>
            </a:r>
            <a:br>
              <a:rPr lang="ru-RU" i="1" dirty="0">
                <a:ln w="0"/>
                <a:solidFill>
                  <a:schemeClr val="tx1"/>
                </a:solidFill>
              </a:rPr>
            </a:br>
            <a:r>
              <a:rPr lang="ru-RU" b="1" i="1" dirty="0">
                <a:ln w="0"/>
                <a:solidFill>
                  <a:schemeClr val="tx1"/>
                </a:solidFill>
              </a:rPr>
              <a:t>Человеческие</a:t>
            </a:r>
            <a:r>
              <a:rPr lang="ru-RU" i="1" dirty="0">
                <a:ln w="0"/>
                <a:solidFill>
                  <a:schemeClr val="tx1"/>
                </a:solidFill>
              </a:rPr>
              <a:t>: Разработчики сайта, технические специалисты</a:t>
            </a:r>
          </a:p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Финансовые</a:t>
            </a:r>
            <a:r>
              <a:rPr lang="ru-RU" i="1" dirty="0">
                <a:ln w="0"/>
                <a:solidFill>
                  <a:schemeClr val="tx1"/>
                </a:solidFill>
              </a:rPr>
              <a:t>: Грант и социальный контракт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3860" y="1226864"/>
            <a:ext cx="3450796" cy="2812548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Ключевые процессы: </a:t>
            </a:r>
            <a:r>
              <a:rPr lang="ru-RU" b="1" i="1" dirty="0">
                <a:solidFill>
                  <a:schemeClr val="tx1"/>
                </a:solidFill>
              </a:rPr>
              <a:t>Производственные:</a:t>
            </a:r>
            <a:r>
              <a:rPr lang="ru-RU" i="1" dirty="0">
                <a:solidFill>
                  <a:schemeClr val="tx1"/>
                </a:solidFill>
              </a:rPr>
              <a:t> Создание продукта, разработка, дизайн, производственные операции.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Сеть/Платформа:</a:t>
            </a:r>
            <a:r>
              <a:rPr lang="ru-RU" i="1" dirty="0">
                <a:solidFill>
                  <a:schemeClr val="tx1"/>
                </a:solidFill>
              </a:rPr>
              <a:t> Управление инфраструктурой, IT-системами, франчайзинг, маркетинговые каналы и продвижение.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860" y="153880"/>
            <a:ext cx="3450796" cy="961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Ключевые партнеры</a:t>
            </a:r>
            <a:r>
              <a:rPr lang="ru-RU" i="1" dirty="0">
                <a:ln w="0"/>
                <a:solidFill>
                  <a:schemeClr val="tx1"/>
                </a:solidFill>
              </a:rPr>
              <a:t>: Школы, ВУЗы и </a:t>
            </a:r>
            <a:r>
              <a:rPr lang="ru-RU" i="1" dirty="0" err="1">
                <a:ln w="0"/>
                <a:solidFill>
                  <a:schemeClr val="tx1"/>
                </a:solidFill>
              </a:rPr>
              <a:t>ССУЗы</a:t>
            </a: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6792" y="4231466"/>
            <a:ext cx="4331221" cy="2546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Структура затрат:</a:t>
            </a:r>
          </a:p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Постоянные затраты: </a:t>
            </a:r>
            <a:r>
              <a:rPr lang="ru-RU" i="1" dirty="0">
                <a:ln w="0"/>
                <a:solidFill>
                  <a:schemeClr val="tx1"/>
                </a:solidFill>
              </a:rPr>
              <a:t>Поддержка сайта, амортизация вычислительной техники, лицензии на программное обеспечение</a:t>
            </a:r>
            <a:endParaRPr lang="ru-RU" b="1" i="1" dirty="0">
              <a:ln w="0"/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ln w="0"/>
                <a:solidFill>
                  <a:schemeClr val="tx1"/>
                </a:solidFill>
              </a:rPr>
              <a:t>Переменные затраты: </a:t>
            </a:r>
            <a:r>
              <a:rPr lang="ru-RU" i="1" dirty="0">
                <a:ln w="0"/>
                <a:solidFill>
                  <a:schemeClr val="tx1"/>
                </a:solidFill>
              </a:rPr>
              <a:t>Оплата труда привлеченных специалистов, маркетинг и реклама, трафик и масштабирование серверов</a:t>
            </a:r>
            <a:endParaRPr lang="ru-RU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7358" y="1712067"/>
            <a:ext cx="3626733" cy="2093803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6616" y="1774545"/>
            <a:ext cx="3248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Сегмент рынка:</a:t>
            </a:r>
          </a:p>
          <a:p>
            <a:pPr algn="ctr"/>
            <a:r>
              <a:rPr lang="ru-RU" i="1" dirty="0"/>
              <a:t>Обучающиеся 9-11 классов, студенты СПО и студенты ВО, магистры, желающие заниматься саморазвитием и самообучением в различных сферах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60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654BBC-0415-7E26-B296-74A1991E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BD191F3-6D88-301E-E2E1-F5C49BDE5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445759"/>
              </p:ext>
            </p:extLst>
          </p:nvPr>
        </p:nvGraphicFramePr>
        <p:xfrm>
          <a:off x="322634" y="645152"/>
          <a:ext cx="11546732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4882">
                  <a:extLst>
                    <a:ext uri="{9D8B030D-6E8A-4147-A177-3AD203B41FA5}">
                      <a16:colId xmlns:a16="http://schemas.microsoft.com/office/drawing/2014/main" val="1152075679"/>
                    </a:ext>
                  </a:extLst>
                </a:gridCol>
                <a:gridCol w="5801850">
                  <a:extLst>
                    <a:ext uri="{9D8B030D-6E8A-4147-A177-3AD203B41FA5}">
                      <a16:colId xmlns:a16="http://schemas.microsoft.com/office/drawing/2014/main" val="1379901957"/>
                    </a:ext>
                  </a:extLst>
                </a:gridCol>
              </a:tblGrid>
              <a:tr h="365261">
                <a:tc>
                  <a:txBody>
                    <a:bodyPr/>
                    <a:lstStyle/>
                    <a:p>
                      <a:r>
                        <a:rPr lang="ru-RU" b="1" dirty="0"/>
                        <a:t>Сильные стороны (</a:t>
                      </a:r>
                      <a:r>
                        <a:rPr lang="en-US" b="1" dirty="0"/>
                        <a:t>Strengths)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Слабые стороны</a:t>
                      </a:r>
                      <a:r>
                        <a:rPr lang="en-US" b="1" dirty="0"/>
                        <a:t> (Weakness)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43418"/>
                  </a:ext>
                </a:extLst>
              </a:tr>
              <a:tr h="209144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Формат обучения с интерактивным методом (даже списывая, человек должен вникнуть, что списывает, а не просто так вставить ответ, программа иначе не пропустит)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Возможность добавления модулей по дисциплинам ВУЗов и </a:t>
                      </a:r>
                      <a:r>
                        <a:rPr lang="ru-RU" dirty="0" err="1"/>
                        <a:t>ССУЗов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Удобный формат сайта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Сам сайт является пока файлом с программным кодом, в дальнейшем для сильных изменений и выведение сайта на поисковые платформы нужен более сложный код и другое программное обеспечение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Временно нет возможности открыть сайт на смартфоне, так как это демо-версия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599310"/>
                  </a:ext>
                </a:extLst>
              </a:tr>
              <a:tr h="365261">
                <a:tc>
                  <a:txBody>
                    <a:bodyPr/>
                    <a:lstStyle/>
                    <a:p>
                      <a:r>
                        <a:rPr lang="ru-RU" b="1" dirty="0"/>
                        <a:t>Возможности </a:t>
                      </a:r>
                      <a:r>
                        <a:rPr lang="en-US" b="1" dirty="0"/>
                        <a:t>(Opportunities)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Угрозы</a:t>
                      </a:r>
                      <a:r>
                        <a:rPr lang="en-US" b="1" dirty="0"/>
                        <a:t> (Threats) 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64941"/>
                  </a:ext>
                </a:extLst>
              </a:tr>
              <a:tr h="277869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Использование более сильного программного обеспечения для открытия сайта без лишних программ и введений команд в командную строку на ПК, а также ввести возможность открыть сайт на смартфоне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Внедрение ИИ для распознавания ответов различного написания и форматов, а также добавление пояснений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Введение легализации сертификатов для прохождения курсов по повышению квалификации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Перспектива создания ООО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Высокая конкуренция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Курсы на сайте потребителям могут показаться дорогими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Проблемы с нагрузкой сайта (При высокой загруженности сайт может «упасть»)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Проблемы с легализацией и сертификацией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7906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85C1CC-AAA7-5A94-54A6-26DEA8998D19}"/>
              </a:ext>
            </a:extLst>
          </p:cNvPr>
          <p:cNvSpPr/>
          <p:nvPr/>
        </p:nvSpPr>
        <p:spPr>
          <a:xfrm>
            <a:off x="0" y="442019"/>
            <a:ext cx="12192000" cy="1211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455E1-F7EA-9BCC-4C29-ACC4B304A5CD}"/>
              </a:ext>
            </a:extLst>
          </p:cNvPr>
          <p:cNvSpPr txBox="1"/>
          <p:nvPr/>
        </p:nvSpPr>
        <p:spPr>
          <a:xfrm>
            <a:off x="4331241" y="-14862"/>
            <a:ext cx="3207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SWOT-</a:t>
            </a:r>
            <a:r>
              <a:rPr lang="ru-RU" sz="2400" b="1" dirty="0">
                <a:latin typeface="Book Antiqua" panose="02040602050305030304" pitchFamily="18" charset="0"/>
              </a:rPr>
              <a:t>анализ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489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3DEABD-1BA7-2798-0AD4-46F9A2EF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D007CB3-A19F-740B-41BF-853DAB2E22AB}"/>
              </a:ext>
            </a:extLst>
          </p:cNvPr>
          <p:cNvSpPr/>
          <p:nvPr/>
        </p:nvSpPr>
        <p:spPr>
          <a:xfrm>
            <a:off x="1230577" y="1199545"/>
            <a:ext cx="10123223" cy="78793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5610" y="80030"/>
            <a:ext cx="3960779" cy="622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Book Antiqua" panose="02040602050305030304" pitchFamily="18" charset="0"/>
              </a:rPr>
              <a:t>Демонстрация сайта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47579E5-35E8-BFA7-A39B-5B5F3D2CB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604" y="1344498"/>
            <a:ext cx="9875196" cy="49803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entury Schoolbook" panose="02040604050505020304" pitchFamily="18" charset="0"/>
              </a:rPr>
              <a:t>Наш сайт </a:t>
            </a:r>
            <a:r>
              <a:rPr lang="en-US" dirty="0">
                <a:latin typeface="Century Schoolbook" panose="02040604050505020304" pitchFamily="18" charset="0"/>
                <a:hlinkClick r:id="rId3"/>
              </a:rPr>
              <a:t>StudyFlow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9BEE3C-63F5-CF9E-6C8F-CACEDF3BE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391" y="2132437"/>
            <a:ext cx="8959593" cy="4574992"/>
          </a:xfrm>
          <a:prstGeom prst="rect">
            <a:avLst/>
          </a:prstGeom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D186F4-CE5F-7160-B36F-8A59E1594EB7}"/>
              </a:ext>
            </a:extLst>
          </p:cNvPr>
          <p:cNvSpPr/>
          <p:nvPr/>
        </p:nvSpPr>
        <p:spPr>
          <a:xfrm>
            <a:off x="0" y="684560"/>
            <a:ext cx="12192000" cy="1211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4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A71E0-368B-7316-5109-162DF9085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F40662D-2CD0-5276-0617-CB196B2EA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81225"/>
              </p:ext>
            </p:extLst>
          </p:nvPr>
        </p:nvGraphicFramePr>
        <p:xfrm>
          <a:off x="155643" y="136188"/>
          <a:ext cx="11780195" cy="6614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0936">
                  <a:extLst>
                    <a:ext uri="{9D8B030D-6E8A-4147-A177-3AD203B41FA5}">
                      <a16:colId xmlns:a16="http://schemas.microsoft.com/office/drawing/2014/main" val="1660672879"/>
                    </a:ext>
                  </a:extLst>
                </a:gridCol>
                <a:gridCol w="2225795">
                  <a:extLst>
                    <a:ext uri="{9D8B030D-6E8A-4147-A177-3AD203B41FA5}">
                      <a16:colId xmlns:a16="http://schemas.microsoft.com/office/drawing/2014/main" val="2417476291"/>
                    </a:ext>
                  </a:extLst>
                </a:gridCol>
                <a:gridCol w="1963366">
                  <a:extLst>
                    <a:ext uri="{9D8B030D-6E8A-4147-A177-3AD203B41FA5}">
                      <a16:colId xmlns:a16="http://schemas.microsoft.com/office/drawing/2014/main" val="1619023305"/>
                    </a:ext>
                  </a:extLst>
                </a:gridCol>
                <a:gridCol w="1963366">
                  <a:extLst>
                    <a:ext uri="{9D8B030D-6E8A-4147-A177-3AD203B41FA5}">
                      <a16:colId xmlns:a16="http://schemas.microsoft.com/office/drawing/2014/main" val="3941638916"/>
                    </a:ext>
                  </a:extLst>
                </a:gridCol>
                <a:gridCol w="1963366">
                  <a:extLst>
                    <a:ext uri="{9D8B030D-6E8A-4147-A177-3AD203B41FA5}">
                      <a16:colId xmlns:a16="http://schemas.microsoft.com/office/drawing/2014/main" val="1742442106"/>
                    </a:ext>
                  </a:extLst>
                </a:gridCol>
                <a:gridCol w="1963366">
                  <a:extLst>
                    <a:ext uri="{9D8B030D-6E8A-4147-A177-3AD203B41FA5}">
                      <a16:colId xmlns:a16="http://schemas.microsoft.com/office/drawing/2014/main" val="186612297"/>
                    </a:ext>
                  </a:extLst>
                </a:gridCol>
              </a:tblGrid>
              <a:tr h="1524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Ключевые факторы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Skillbox</a:t>
                      </a:r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Сайты ВУЗов для самообучения студентов дистанционного формата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Photomath</a:t>
                      </a:r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Нейросети (</a:t>
                      </a:r>
                      <a:r>
                        <a:rPr lang="ru-RU" sz="1800" dirty="0" err="1"/>
                        <a:t>ГигаЧат</a:t>
                      </a:r>
                      <a:r>
                        <a:rPr lang="ru-RU" sz="1800" dirty="0"/>
                        <a:t>, </a:t>
                      </a:r>
                      <a:r>
                        <a:rPr lang="en-US" sz="1800" dirty="0"/>
                        <a:t>DeepSeek, Claude, </a:t>
                      </a:r>
                      <a:r>
                        <a:rPr lang="ru-RU" sz="1800" dirty="0"/>
                        <a:t>Чат </a:t>
                      </a:r>
                      <a:r>
                        <a:rPr lang="en-US" sz="1800" dirty="0"/>
                        <a:t>GPT </a:t>
                      </a:r>
                      <a:r>
                        <a:rPr lang="ru-RU" sz="1800" dirty="0"/>
                        <a:t>и </a:t>
                      </a:r>
                      <a:r>
                        <a:rPr lang="ru-RU" sz="1800" dirty="0" err="1"/>
                        <a:t>т.д</a:t>
                      </a:r>
                      <a:r>
                        <a:rPr lang="ru-RU" sz="1800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Онлайн-школы к ЕГЭ/ОГЭ (99 баллов, </a:t>
                      </a:r>
                      <a:r>
                        <a:rPr lang="ru-RU" sz="1800" dirty="0" err="1"/>
                        <a:t>Умскул</a:t>
                      </a:r>
                      <a:r>
                        <a:rPr lang="ru-RU" sz="1800" dirty="0"/>
                        <a:t>, про100, </a:t>
                      </a:r>
                      <a:r>
                        <a:rPr lang="ru-RU" sz="1800" dirty="0" err="1"/>
                        <a:t>Фоксфорд</a:t>
                      </a:r>
                      <a:r>
                        <a:rPr lang="ru-RU" sz="1800" dirty="0"/>
                        <a:t> и т.д.)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3665"/>
                  </a:ext>
                </a:extLst>
              </a:tr>
              <a:tr h="1666167">
                <a:tc>
                  <a:txBody>
                    <a:bodyPr/>
                    <a:lstStyle/>
                    <a:p>
                      <a:r>
                        <a:rPr lang="ru-RU" sz="1800" dirty="0"/>
                        <a:t>Содержание платформы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Образовательные программы по различным направлениям с сертификацией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Образовательные модули по дисциплинам, созданные преподавателями ВУЗов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Быстрое решение математических примеров с пошаговым объяснением решения с помощью приложения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Поисковая система с быстрым ответом на различные вопросы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Образовательные программы по различным школьным предметам для подготовки к ЕГЭ/ОГЭ с видео-лекциями и заданиями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15196"/>
                  </a:ext>
                </a:extLst>
              </a:tr>
              <a:tr h="1838246">
                <a:tc>
                  <a:txBody>
                    <a:bodyPr/>
                    <a:lstStyle/>
                    <a:p>
                      <a:r>
                        <a:rPr lang="ru-RU" sz="1800" dirty="0"/>
                        <a:t>Преимущества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Skillbox</a:t>
                      </a:r>
                      <a:r>
                        <a:rPr lang="ru-RU" sz="1400" dirty="0"/>
                        <a:t>: Более 500 образовательных программ + сертификация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Преподаватели могут адаптировать модуль под программу направления обучения студентов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Доступное пошаговое объяснение каждого действия примера с показом, как шло решение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Подробное пояснение каждого пункта в ответе на вопрос, иногда не требуется конкретная формулировка, чтоб ИИ понял запрос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Видео-лекции с преподавателями, общение с кураторами, наличие конспектов под видео-лекциями, решение задач на каждую тему с дедлайнами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10494"/>
                  </a:ext>
                </a:extLst>
              </a:tr>
              <a:tr h="1286023">
                <a:tc>
                  <a:txBody>
                    <a:bodyPr/>
                    <a:lstStyle/>
                    <a:p>
                      <a:r>
                        <a:rPr lang="ru-RU" sz="1800" dirty="0"/>
                        <a:t>Недостатки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Высокая цена на курсы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Чаще всего для проверки знаний используются форматы тестов, которые списывают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Обычно на решение примера не смотрят и списывают только ответ, не разбираясь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Чаще всего объяснительные пункты игнорируются или не читаются, а просто копируются, а также ИИ может ошибаться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Направление и упор только на программу ЕГЭ/ОГЭ согласно ФИПИ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21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19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B057DC-5CC7-9087-B112-AF93C2BA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b="114"/>
          <a:stretch>
            <a:fillRect/>
          </a:stretch>
        </p:blipFill>
        <p:spPr>
          <a:xfrm rot="16200000">
            <a:off x="2660966" y="-2660967"/>
            <a:ext cx="6858001" cy="12179931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8631D35-13C0-FD53-7A38-65D8E8DD6AE8}"/>
              </a:ext>
            </a:extLst>
          </p:cNvPr>
          <p:cNvSpPr/>
          <p:nvPr/>
        </p:nvSpPr>
        <p:spPr>
          <a:xfrm>
            <a:off x="619327" y="1468876"/>
            <a:ext cx="10953345" cy="283075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В отличие от поисковиков и банков готовых решений, сайт предлагает интерактивный алгоритм. Вместо статичного текста — пошаговый конструктор, который подстраивается под уровень знаний пользователя (адаптивность) и объясняет "почему", а не только "что". А введенный на сайт ИИ поможет в дальнейшем распознавать ответы в любом формате.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74CA1-6A85-64AE-5C41-8D7FBB77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223" y="87549"/>
            <a:ext cx="5604753" cy="5006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Century" panose="02040604050505020304" pitchFamily="18" charset="0"/>
              </a:rPr>
              <a:t>Новизна</a:t>
            </a:r>
          </a:p>
        </p:txBody>
      </p:sp>
      <p:sp>
        <p:nvSpPr>
          <p:cNvPr id="5" name="AutoShape 2" descr="Изображение пина-истории">
            <a:extLst>
              <a:ext uri="{FF2B5EF4-FFF2-40B4-BE49-F238E27FC236}">
                <a16:creationId xmlns:a16="http://schemas.microsoft.com/office/drawing/2014/main" id="{13727339-4CCB-3998-D07C-E2BEF79DCB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EA0B16-EEB3-434F-6852-9AAA18D8C219}"/>
              </a:ext>
            </a:extLst>
          </p:cNvPr>
          <p:cNvSpPr/>
          <p:nvPr/>
        </p:nvSpPr>
        <p:spPr>
          <a:xfrm>
            <a:off x="0" y="726678"/>
            <a:ext cx="12192000" cy="1211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9E11BD-ABD0-E5AD-833D-5E7321BD7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71" y="4580140"/>
            <a:ext cx="1261656" cy="19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8CB2B5F2-C1FF-F09E-A282-453C7F6FF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5887" r="24195" b="36738"/>
          <a:stretch>
            <a:fillRect/>
          </a:stretch>
        </p:blipFill>
        <p:spPr bwMode="auto">
          <a:xfrm>
            <a:off x="364282" y="2900613"/>
            <a:ext cx="2495651" cy="18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DEEB044-56F9-E5B1-8127-72B21FA7C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95" y="0"/>
            <a:ext cx="1959268" cy="19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зображение пина-истории">
            <a:extLst>
              <a:ext uri="{FF2B5EF4-FFF2-40B4-BE49-F238E27FC236}">
                <a16:creationId xmlns:a16="http://schemas.microsoft.com/office/drawing/2014/main" id="{26BAF517-EB7F-0A39-FBA4-77B8A074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765" y="407750"/>
            <a:ext cx="1887164" cy="188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6110197-3A4C-9ADE-FC57-E28BD8375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2" y="483350"/>
            <a:ext cx="1664496" cy="16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0CECB5-AF9A-C3CB-DCE3-824BB02E0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9" y="2461098"/>
            <a:ext cx="3429000" cy="3429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11C04A-3A74-3D3A-01C8-B244C5A77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1819"/>
            <a:ext cx="9144000" cy="1377646"/>
          </a:xfrm>
        </p:spPr>
        <p:txBody>
          <a:bodyPr/>
          <a:lstStyle/>
          <a:p>
            <a:r>
              <a:rPr lang="ru-RU" b="1" dirty="0">
                <a:latin typeface="Century" panose="02040604050505020304" pitchFamily="18" charset="0"/>
              </a:rPr>
              <a:t>Спасибо за внимание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F4F3FCF-874D-6435-649A-F3A6F3D6D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79786"/>
            <a:ext cx="9144000" cy="70039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Институт экономики, 2026 год</a:t>
            </a:r>
            <a:br>
              <a:rPr lang="ru-RU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Великий Новгород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0001D3B-997C-2E6C-4DAB-66B4823AF545}"/>
              </a:ext>
            </a:extLst>
          </p:cNvPr>
          <p:cNvCxnSpPr/>
          <p:nvPr/>
        </p:nvCxnSpPr>
        <p:spPr>
          <a:xfrm>
            <a:off x="643646" y="5953327"/>
            <a:ext cx="109047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C4C228-E11A-B716-7BD4-C2C812B76A8D}"/>
              </a:ext>
            </a:extLst>
          </p:cNvPr>
          <p:cNvSpPr txBox="1"/>
          <p:nvPr/>
        </p:nvSpPr>
        <p:spPr>
          <a:xfrm>
            <a:off x="4381499" y="2461257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Учиться, учиться и учиться!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38E2C5-3C41-94F0-671E-AEBFB0374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5887" r="24195" b="36738"/>
          <a:stretch>
            <a:fillRect/>
          </a:stretch>
        </p:blipFill>
        <p:spPr bwMode="auto">
          <a:xfrm flipH="1">
            <a:off x="9332065" y="2912701"/>
            <a:ext cx="2495651" cy="18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32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1012</Words>
  <Application>Microsoft Office PowerPoint</Application>
  <PresentationFormat>Широкоэкранный</PresentationFormat>
  <Paragraphs>103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Century</vt:lpstr>
      <vt:lpstr>Century Schoolbook</vt:lpstr>
      <vt:lpstr>Тема Office</vt:lpstr>
      <vt:lpstr>Разработка интерфейса сайта для самообучения студентов</vt:lpstr>
      <vt:lpstr>Актуальность</vt:lpstr>
      <vt:lpstr>Презентация PowerPoint</vt:lpstr>
      <vt:lpstr>Презентация PowerPoint</vt:lpstr>
      <vt:lpstr>Презентация PowerPoint</vt:lpstr>
      <vt:lpstr>Демонстрация сайта</vt:lpstr>
      <vt:lpstr>Презентация PowerPoint</vt:lpstr>
      <vt:lpstr>Новизна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интерфейса приложения для самообучения студентов</dc:title>
  <dc:creator>Institute</dc:creator>
  <cp:lastModifiedBy>Морская Лея</cp:lastModifiedBy>
  <cp:revision>21</cp:revision>
  <dcterms:created xsi:type="dcterms:W3CDTF">2026-03-11T12:05:54Z</dcterms:created>
  <dcterms:modified xsi:type="dcterms:W3CDTF">2026-03-25T16:55:24Z</dcterms:modified>
</cp:coreProperties>
</file>