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Raleway"/>
      <p:regular r:id="rId15"/>
      <p:bold r:id="rId16"/>
      <p:italic r:id="rId17"/>
      <p:boldItalic r:id="rId18"/>
    </p:embeddedFont>
    <p:embeddedFont>
      <p:font typeface="Helvetica Neue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F53346-ED63-4B9B-B0DE-CA719C734AD4}">
  <a:tblStyle styleId="{0CF53346-ED63-4B9B-B0DE-CA719C734AD4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11" Type="http://schemas.openxmlformats.org/officeDocument/2006/relationships/slide" Target="slides/slide5.xml"/><Relationship Id="rId22" Type="http://schemas.openxmlformats.org/officeDocument/2006/relationships/font" Target="fonts/HelveticaNeue-boldItalic.fntdata"/><Relationship Id="rId10" Type="http://schemas.openxmlformats.org/officeDocument/2006/relationships/slide" Target="slides/slide4.xml"/><Relationship Id="rId21" Type="http://schemas.openxmlformats.org/officeDocument/2006/relationships/font" Target="fonts/HelveticaNeue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Raleway-regular.fntdata"/><Relationship Id="rId14" Type="http://schemas.openxmlformats.org/officeDocument/2006/relationships/slide" Target="slides/slide8.xml"/><Relationship Id="rId17" Type="http://schemas.openxmlformats.org/officeDocument/2006/relationships/font" Target="fonts/Raleway-italic.fntdata"/><Relationship Id="rId16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HelveticaNeue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aleway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9" name="Google Shape;2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6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70" name="Google Shape;7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{0CF53346-ED63-4B9B-B0DE-CA719C734AD4}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1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1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1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1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1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1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1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1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1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Проект </a:t>
            </a:r>
            <a:endParaRPr sz="40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“Ясный взгляд”</a:t>
            </a:r>
            <a:endParaRPr i="0" sz="4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Дмитриева Регина</a:t>
            </a:r>
            <a:r>
              <a:rPr i="0" lang="en-US" sz="23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i="0" sz="6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1"/>
          <p:cNvSpPr/>
          <p:nvPr/>
        </p:nvSpPr>
        <p:spPr>
          <a:xfrm>
            <a:off x="589159" y="487281"/>
            <a:ext cx="4287641" cy="369328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Helvetica Neue"/>
              <a:buNone/>
            </a:pPr>
            <a:r>
              <a:rPr b="1" i="0" lang="en-US" sz="18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Акселератор ПсковГУ</a:t>
            </a:r>
            <a:endParaRPr b="1" i="0" sz="18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2" name="Google Shape;112;p11"/>
          <p:cNvSpPr/>
          <p:nvPr/>
        </p:nvSpPr>
        <p:spPr>
          <a:xfrm>
            <a:off x="589159" y="5948198"/>
            <a:ext cx="4287641" cy="369328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Helvetica Neue"/>
              <a:buNone/>
            </a:pPr>
            <a:r>
              <a:rPr b="1" i="0" lang="en-US" sz="18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ПУТП 2024</a:t>
            </a:r>
            <a:endParaRPr b="1" i="0" sz="18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3" name="Google Shape;113;p11"/>
          <p:cNvSpPr/>
          <p:nvPr/>
        </p:nvSpPr>
        <p:spPr>
          <a:xfrm>
            <a:off x="8818500" y="2345275"/>
            <a:ext cx="3406200" cy="45294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4" name="Google Shape;114;p11"/>
          <p:cNvPicPr preferRelativeResize="0"/>
          <p:nvPr/>
        </p:nvPicPr>
        <p:blipFill rotWithShape="1">
          <a:blip r:embed="rId5">
            <a:alphaModFix amt="42000"/>
          </a:blip>
          <a:srcRect b="0" l="0" r="20766" t="0"/>
          <a:stretch/>
        </p:blipFill>
        <p:spPr>
          <a:xfrm>
            <a:off x="8818500" y="2349050"/>
            <a:ext cx="3406200" cy="452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/>
        </p:nvSpPr>
        <p:spPr>
          <a:xfrm>
            <a:off x="559690" y="1678445"/>
            <a:ext cx="6519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Какую проблему мы хотим решить?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623902" y="3188386"/>
            <a:ext cx="49899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Люди, носящие очки, особенно те, кто страдает от нарушения зрения, сталкиваются с определенными проблемами, которые могут серьезно влиять на их комфорт и повседневную жизнь. Две наиболее частые из них - это соскальзывание очков с переносицы и запотевание линз.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Постоянная необходимость поправлять очки вызывает раздражение и отвлекает внимание от основной деятельности. Кроме того, это может привести к ухудшению концентрации и снижению продуктивности работы или учебы.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</p:txBody>
      </p:sp>
      <p:grpSp>
        <p:nvGrpSpPr>
          <p:cNvPr id="121" name="Google Shape;121;p1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2" name="Google Shape;122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4" name="Google Shape;124;p12"/>
          <p:cNvSpPr txBox="1"/>
          <p:nvPr/>
        </p:nvSpPr>
        <p:spPr>
          <a:xfrm>
            <a:off x="6812099" y="3188386"/>
            <a:ext cx="49899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Запотевшие линзы значительно ухудшают видимость, делая невозможным нормальное использование очков. Человеку приходится постоянно протирать стекла, что отвлекает и создает дополнительные неудобства.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Опросы, которые мы провели среди населения, показали, что проблема актуальна среди всех людей, носящих очки.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Наш проект нацелен на введение на рынок прорезиненных насадок на дужки и пленки для линз из незапотевающего и прочного материала.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</p:txBody>
      </p:sp>
      <p:grpSp>
        <p:nvGrpSpPr>
          <p:cNvPr id="125" name="Google Shape;125;p1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6" name="Google Shape;126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1" name="Google Shape;131;p12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6812111" y="1678449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7" name="Google Shape;137;p1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1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13"/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Google Shape;140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1" name="Google Shape;141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6" name="Google Shape;146;p13"/>
          <p:cNvSpPr txBox="1"/>
          <p:nvPr/>
        </p:nvSpPr>
        <p:spPr>
          <a:xfrm>
            <a:off x="609152" y="3188386"/>
            <a:ext cx="49899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1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Мы предлагаем создать пленку для защиты линз и съемные резиновые насадки для дужек. 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Очки с регулируемыми гибкими дужками обеспечивают плотное прилегание к лицу, что предотвращает их соскальзывание, и позволяют подстроить очки под индивидуальные особенности каждого человека. 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Пленка не позволит конденсату оседать на очках и препятствовать видению, а также защитит линзы от царапин и других повреждений.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  <a:p>
            <a:pPr indent="0" lvl="1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559690" y="1678445"/>
            <a:ext cx="6519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Наш продукт, его ценность и технологическое решение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6388002" y="3188386"/>
            <a:ext cx="49899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Для производства пленки планируется использовать закаленное стекло, устойчивое к царапинам и ударам. Данные пленки будут заранее покрываться перманентным средством «Антифог», препятствующим образованию конденсата на линзах.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Для производства дужек планируется использовать материал вроде силикона, который не будет легко скользить по коже, но будет легко гнуться, чтобы человек отрегулировал их под свои предпочтения, и будет сохранять форму после сгибания.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  <a:p>
            <a:pPr indent="0" lvl="1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</p:txBody>
      </p:sp>
      <p:pic>
        <p:nvPicPr>
          <p:cNvPr id="149" name="Google Shape;149;p13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7225975" y="191876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1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5" name="Google Shape;155;p1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1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0" name="Google Shape;160;p14"/>
          <p:cNvSpPr txBox="1"/>
          <p:nvPr/>
        </p:nvSpPr>
        <p:spPr>
          <a:xfrm>
            <a:off x="589500" y="922275"/>
            <a:ext cx="10565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Потенциальные конкуренты: плюсы и минусы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61" name="Google Shape;161;p1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2" name="Google Shape;162;p1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1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graphicFrame>
        <p:nvGraphicFramePr>
          <p:cNvPr id="164" name="Google Shape;164;p14"/>
          <p:cNvGraphicFramePr/>
          <p:nvPr/>
        </p:nvGraphicFramePr>
        <p:xfrm>
          <a:off x="1243337" y="1798545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{0CF53346-ED63-4B9B-B0DE-CA719C734AD4}</a:tableStyleId>
              </a:tblPr>
              <a:tblGrid>
                <a:gridCol w="1907850"/>
                <a:gridCol w="1907850"/>
                <a:gridCol w="1907850"/>
                <a:gridCol w="1907850"/>
                <a:gridCol w="1907850"/>
              </a:tblGrid>
              <a:tr h="731600"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Hoya Corporation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Zeiss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Crizal (Essilor)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Shamir Optical Industry Ltd.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BBGR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широкий выбор покрытий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разнообразие покрытий</a:t>
                      </a:r>
                      <a:r>
                        <a:rPr b="1" lang="en-US" sz="1600" u="none" cap="none" strike="noStrike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b="1" sz="1600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комплексная защита линз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разнообразие покрытий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разнообразие покрытий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высокое качество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инновации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долговечность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кастомизация под потребности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качество продукции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многофункциональность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репутация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доступность во многих странах мира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технологическая продвинутость</a:t>
                      </a:r>
                      <a:endParaRPr b="1" sz="1600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38761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европейские стандарты</a:t>
                      </a:r>
                      <a:endParaRPr b="1" sz="1600" u="none" cap="none" strike="noStrike">
                        <a:solidFill>
                          <a:srgbClr val="38761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отсутствие съемных насадок</a:t>
                      </a:r>
                      <a:endParaRPr b="1" sz="1600" u="none" cap="none" strike="noStrike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отсутствие съемных насадок</a:t>
                      </a:r>
                      <a:endParaRPr b="1" sz="1600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1" sz="1600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фокусировка только на линзах</a:t>
                      </a:r>
                      <a:endParaRPr b="1" sz="1600" u="none" cap="none" strike="noStrike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фокус на оптику</a:t>
                      </a:r>
                      <a:endParaRPr b="1" sz="1600" u="none" cap="none" strike="noStrike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высокая цена</a:t>
                      </a:r>
                      <a:endParaRPr b="1" sz="1600" u="none" cap="none" strike="noStrike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высокая цена</a:t>
                      </a:r>
                      <a:endParaRPr b="1" sz="1600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высокая цена</a:t>
                      </a:r>
                      <a:endParaRPr b="1" sz="1600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отсутствие съемных насадок</a:t>
                      </a:r>
                      <a:endParaRPr b="1" sz="1600" u="none" cap="none" strike="noStrike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отсутствие съемных насадок</a:t>
                      </a:r>
                      <a:endParaRPr b="1" sz="1600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lang="en-US" sz="1600">
                          <a:solidFill>
                            <a:srgbClr val="CC412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отсутствие съемных насадок</a:t>
                      </a:r>
                      <a:endParaRPr b="1" sz="1600" u="none" cap="none" strike="noStrike">
                        <a:solidFill>
                          <a:srgbClr val="CC412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0500" marB="40500" marR="40500" marL="40500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65" name="Google Shape;165;p14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10861558" y="9222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1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1" name="Google Shape;171;p1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6" name="Google Shape;17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1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8" name="Google Shape;178;p1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1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180" name="Google Shape;180;p15"/>
          <p:cNvSpPr txBox="1"/>
          <p:nvPr/>
        </p:nvSpPr>
        <p:spPr>
          <a:xfrm>
            <a:off x="589500" y="908950"/>
            <a:ext cx="4958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Финансовая модель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1" name="Google Shape;181;p15"/>
          <p:cNvPicPr preferRelativeResize="0"/>
          <p:nvPr/>
        </p:nvPicPr>
        <p:blipFill rotWithShape="1">
          <a:blip r:embed="rId4">
            <a:alphaModFix/>
          </a:blip>
          <a:srcRect b="4007" l="5624" r="0" t="10900"/>
          <a:stretch/>
        </p:blipFill>
        <p:spPr>
          <a:xfrm>
            <a:off x="802725" y="1820250"/>
            <a:ext cx="10182556" cy="45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 rotWithShape="1">
          <a:blip r:embed="rId5">
            <a:alphaModFix amt="70000"/>
          </a:blip>
          <a:srcRect b="0" l="0" r="0" t="0"/>
          <a:stretch/>
        </p:blipFill>
        <p:spPr>
          <a:xfrm>
            <a:off x="5285050" y="908938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16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9" name="Google Shape;189;p16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90" name="Google Shape;190;p16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91" name="Google Shape;191;p16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92" name="Google Shape;192;p16"/>
          <p:cNvSpPr txBox="1"/>
          <p:nvPr/>
        </p:nvSpPr>
        <p:spPr>
          <a:xfrm>
            <a:off x="6572550" y="4562800"/>
            <a:ext cx="208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Демонстрация работоспособности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16"/>
          <p:cNvSpPr txBox="1"/>
          <p:nvPr/>
        </p:nvSpPr>
        <p:spPr>
          <a:xfrm>
            <a:off x="6662525" y="1560522"/>
            <a:ext cx="156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Формулировка концепции и актуальности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16"/>
          <p:cNvSpPr txBox="1"/>
          <p:nvPr/>
        </p:nvSpPr>
        <p:spPr>
          <a:xfrm>
            <a:off x="9718273" y="2977850"/>
            <a:ext cx="2044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Разработка макета и проведение испытаний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16"/>
          <p:cNvSpPr txBox="1"/>
          <p:nvPr/>
        </p:nvSpPr>
        <p:spPr>
          <a:xfrm>
            <a:off x="10197673" y="5438847"/>
            <a:ext cx="156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Производство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16"/>
          <p:cNvSpPr/>
          <p:nvPr/>
        </p:nvSpPr>
        <p:spPr>
          <a:xfrm>
            <a:off x="7477146" y="1011301"/>
            <a:ext cx="2162014" cy="132392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16"/>
          <p:cNvSpPr/>
          <p:nvPr/>
        </p:nvSpPr>
        <p:spPr>
          <a:xfrm flipH="1">
            <a:off x="7663413" y="2702913"/>
            <a:ext cx="1828805" cy="106680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16"/>
          <p:cNvSpPr/>
          <p:nvPr/>
        </p:nvSpPr>
        <p:spPr>
          <a:xfrm>
            <a:off x="7663413" y="4171270"/>
            <a:ext cx="2319868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16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БИЗНЕС-МОДЕЛЬ/СТАДИЯ ПРОЕКТА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1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1" name="Google Shape;201;p1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6" name="Google Shape;206;p16"/>
          <p:cNvGrpSpPr/>
          <p:nvPr/>
        </p:nvGrpSpPr>
        <p:grpSpPr>
          <a:xfrm>
            <a:off x="-6779" y="6365338"/>
            <a:ext cx="542260" cy="506841"/>
            <a:chOff x="-1" y="0"/>
            <a:chExt cx="542260" cy="506841"/>
          </a:xfrm>
        </p:grpSpPr>
        <p:sp>
          <p:nvSpPr>
            <p:cNvPr id="207" name="Google Shape;207;p1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1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</p:grpSp>
      <p:sp>
        <p:nvSpPr>
          <p:cNvPr id="209" name="Google Shape;209;p16"/>
          <p:cNvSpPr txBox="1"/>
          <p:nvPr/>
        </p:nvSpPr>
        <p:spPr>
          <a:xfrm>
            <a:off x="559700" y="2935551"/>
            <a:ext cx="4989900" cy="32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Мы находимся на стадии 1</a:t>
            </a:r>
            <a:endParaRPr b="1"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Проведены исследования рынка, определены ключевые потребности пользователей, сформулирована концепция технологии производства. 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Выявлены</a:t>
            </a:r>
            <a:r>
              <a:rPr lang="en-US" sz="16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 потенциальные области применения продукта (производство очков для повседневного использования) и возможные технологические решения.</a:t>
            </a:r>
            <a:endParaRPr sz="16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</p:txBody>
      </p:sp>
      <p:sp>
        <p:nvSpPr>
          <p:cNvPr id="210" name="Google Shape;210;p16"/>
          <p:cNvSpPr txBox="1"/>
          <p:nvPr/>
        </p:nvSpPr>
        <p:spPr>
          <a:xfrm>
            <a:off x="559698" y="1678450"/>
            <a:ext cx="507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На какой мы стадии?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1" name="Google Shape;2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9304">
            <a:off x="2514002" y="2076793"/>
            <a:ext cx="5288070" cy="1009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1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7" name="Google Shape;217;p1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22" name="Google Shape;222;p17"/>
          <p:cNvSpPr txBox="1"/>
          <p:nvPr/>
        </p:nvSpPr>
        <p:spPr>
          <a:xfrm>
            <a:off x="306700" y="3136900"/>
            <a:ext cx="25068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Дмитриева Регина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Толмачева Мария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Крикун Анастасия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Жукова Анна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Смирнова Дарья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en-US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Дегтярь Анастасия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17"/>
          <p:cNvSpPr txBox="1"/>
          <p:nvPr/>
        </p:nvSpPr>
        <p:spPr>
          <a:xfrm>
            <a:off x="571422" y="1579600"/>
            <a:ext cx="4374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Команда проекта </a:t>
            </a:r>
            <a:endParaRPr sz="36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“Ясный взгляд”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24" name="Google Shape;224;p1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5" name="Google Shape;225;p1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1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pic>
        <p:nvPicPr>
          <p:cNvPr id="227" name="Google Shape;22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3475" y="0"/>
            <a:ext cx="4880975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/>
          <p:cNvPicPr preferRelativeResize="0"/>
          <p:nvPr/>
        </p:nvPicPr>
        <p:blipFill rotWithShape="1">
          <a:blip r:embed="rId4">
            <a:alphaModFix amt="63000"/>
          </a:blip>
          <a:srcRect b="0" l="27389" r="27694" t="0"/>
          <a:stretch/>
        </p:blipFill>
        <p:spPr>
          <a:xfrm>
            <a:off x="7527588" y="1579600"/>
            <a:ext cx="4532750" cy="57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/>
          <p:cNvPicPr preferRelativeResize="0"/>
          <p:nvPr/>
        </p:nvPicPr>
        <p:blipFill>
          <a:blip r:embed="rId5">
            <a:alphaModFix amt="64000"/>
          </a:blip>
          <a:stretch>
            <a:fillRect/>
          </a:stretch>
        </p:blipFill>
        <p:spPr>
          <a:xfrm>
            <a:off x="8970100" y="478350"/>
            <a:ext cx="1647700" cy="1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7"/>
          <p:cNvSpPr txBox="1"/>
          <p:nvPr/>
        </p:nvSpPr>
        <p:spPr>
          <a:xfrm>
            <a:off x="3130700" y="3132850"/>
            <a:ext cx="40797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лидер, автор идеи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сборщик информации, координатор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визуализатор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исследователь</a:t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rgbClr val="1B1B1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700">
                <a:solidFill>
                  <a:srgbClr val="1B1B1B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сследователь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коммуникатор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"/>
          <p:cNvSpPr/>
          <p:nvPr/>
        </p:nvSpPr>
        <p:spPr>
          <a:xfrm>
            <a:off x="6103137" y="1742787"/>
            <a:ext cx="6121500" cy="51318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8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8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8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8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i="0" lang="en-US" sz="69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en-US" sz="69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пасибо</a:t>
            </a:r>
            <a:r>
              <a:rPr i="0" lang="en-US" sz="72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!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i="0" lang="en-US" sz="24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КОНТАКТЫ</a:t>
            </a:r>
            <a:endParaRPr i="0" sz="2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400">
                <a:latin typeface="Raleway"/>
                <a:ea typeface="Raleway"/>
                <a:cs typeface="Raleway"/>
                <a:sym typeface="Raleway"/>
              </a:rPr>
              <a:t>rigadmitrievaxx@gmail.com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400">
                <a:latin typeface="Raleway"/>
                <a:ea typeface="Raleway"/>
                <a:cs typeface="Raleway"/>
                <a:sym typeface="Raleway"/>
              </a:rPr>
              <a:t>tolmacheevama@yandex.ru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0" name="Google Shape;2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5775" y="1799850"/>
            <a:ext cx="3868875" cy="505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8"/>
          <p:cNvPicPr preferRelativeResize="0"/>
          <p:nvPr/>
        </p:nvPicPr>
        <p:blipFill rotWithShape="1">
          <a:blip r:embed="rId4">
            <a:alphaModFix amt="45000"/>
          </a:blip>
          <a:srcRect b="8352" l="0" r="0" t="9437"/>
          <a:stretch/>
        </p:blipFill>
        <p:spPr>
          <a:xfrm>
            <a:off x="8355778" y="1799849"/>
            <a:ext cx="3911372" cy="505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