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4"/>
    <p:sldMasterId id="2147483681" r:id="rId5"/>
    <p:sldMasterId id="214748368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1a9a49d65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31a9a49d655_0_1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1a9a49d655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g31a9a49d655_1_6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4" name="Google Shape;324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Relationship Id="rId3" Type="http://schemas.openxmlformats.org/officeDocument/2006/relationships/image" Target="../media/image8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3" name="Google Shape;113;p28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2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7" name="Google Shape;117;p2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p29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27" name="Google Shape;127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3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3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3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3" name="Google Shape;133;p3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34" name="Google Shape;13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0" name="Google Shape;14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4" name="Google Shape;144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6" name="Google Shape;146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Relationship Id="rId5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6"/>
          <p:cNvSpPr txBox="1"/>
          <p:nvPr>
            <p:ph type="title"/>
          </p:nvPr>
        </p:nvSpPr>
        <p:spPr>
          <a:xfrm>
            <a:off x="401719" y="1098600"/>
            <a:ext cx="4731900" cy="275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2"/>
              </a:buClr>
              <a:buSzPts val="1100"/>
              <a:buNone/>
            </a:pPr>
            <a:r>
              <a:rPr lang="ru-RU" sz="3100"/>
              <a:t>Новый состав полистиролбетона с применением микрокремнезёма</a:t>
            </a:r>
            <a:endParaRPr sz="3100"/>
          </a:p>
        </p:txBody>
      </p:sp>
      <p:sp>
        <p:nvSpPr>
          <p:cNvPr id="152" name="Google Shape;152;p3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 txBox="1"/>
          <p:nvPr/>
        </p:nvSpPr>
        <p:spPr>
          <a:xfrm>
            <a:off x="6361425" y="3783300"/>
            <a:ext cx="3648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Выполнили: 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Герасименко Ирина 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Курбатова Марина 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Пирогов</a:t>
            </a:r>
            <a:r>
              <a:rPr lang="ru-RU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Дмитрий</a:t>
            </a:r>
            <a:endParaRPr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" name="Google Shape;1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4650" y="1098600"/>
            <a:ext cx="3919300" cy="25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3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3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3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37"/>
          <p:cNvSpPr txBox="1"/>
          <p:nvPr/>
        </p:nvSpPr>
        <p:spPr>
          <a:xfrm>
            <a:off x="125" y="1662949"/>
            <a:ext cx="7229100" cy="28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сейчас?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300"/>
              <a:buFont typeface="Raleway"/>
              <a:buChar char="●"/>
            </a:pPr>
            <a:r>
              <a:rPr lang="ru-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Материалы нового поколения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000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500"/>
              <a:buFont typeface="Raleway"/>
              <a:buChar char="●"/>
            </a:pP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Изменения потребительского поведения: Интерес к локальному бизнесу. Локальные продукты кажутся более экологичными, безопасными и привлекательными по соотношению цены и качества.</a:t>
            </a:r>
            <a:endParaRPr sz="1700">
              <a:solidFill>
                <a:schemeClr val="dk1"/>
              </a:solidFill>
            </a:endParaRPr>
          </a:p>
          <a:p>
            <a:pPr indent="0" lvl="0" marL="838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838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мы?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00050" lvl="0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500"/>
              <a:buFont typeface="Raleway"/>
              <a:buChar char="●"/>
            </a:pP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по хоз. договору с </a:t>
            </a: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строительной</a:t>
            </a:r>
            <a:r>
              <a:rPr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компанией по производству бетона</a:t>
            </a:r>
            <a:endParaRPr sz="2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5" name="Google Shape;175;p37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6" name="Google Shape;176;p37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77" name="Google Shape;177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9" name="Google Shape;179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8"/>
          <p:cNvSpPr/>
          <p:nvPr/>
        </p:nvSpPr>
        <p:spPr>
          <a:xfrm>
            <a:off x="401716" y="267856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8"/>
          <p:cNvSpPr txBox="1"/>
          <p:nvPr>
            <p:ph type="title"/>
          </p:nvPr>
        </p:nvSpPr>
        <p:spPr>
          <a:xfrm>
            <a:off x="401716" y="174473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0" name="Google Shape;190;p38"/>
          <p:cNvSpPr txBox="1"/>
          <p:nvPr>
            <p:ph idx="1" type="body"/>
          </p:nvPr>
        </p:nvSpPr>
        <p:spPr>
          <a:xfrm>
            <a:off x="198325" y="1080725"/>
            <a:ext cx="4655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500"/>
              <a:t>Мы создали новый состав </a:t>
            </a:r>
            <a:r>
              <a:rPr lang="ru-RU" sz="1500"/>
              <a:t>полистиролбетона</a:t>
            </a:r>
            <a:r>
              <a:rPr lang="ru-RU" sz="1500"/>
              <a:t> с добавлением микрокремнезема. Проводили замесы, тестировали их и находили наилучший результат. У нас </a:t>
            </a:r>
            <a:r>
              <a:rPr lang="ru-RU" sz="1500"/>
              <a:t>выстроен</a:t>
            </a:r>
            <a:r>
              <a:rPr lang="ru-RU" sz="1500"/>
              <a:t> рабочий </a:t>
            </a:r>
            <a:r>
              <a:rPr lang="ru-RU" sz="1500"/>
              <a:t>процесс</a:t>
            </a:r>
            <a:r>
              <a:rPr lang="ru-RU" sz="1500"/>
              <a:t> и производства. Мы заключили хоз. договор с строительной компанией ООО “БЭТЭКС”, </a:t>
            </a:r>
            <a:r>
              <a:rPr lang="ru-RU" sz="1500"/>
              <a:t>который</a:t>
            </a:r>
            <a:r>
              <a:rPr lang="ru-RU" sz="1500"/>
              <a:t> предоставил все материалы и оборудование для </a:t>
            </a:r>
            <a:r>
              <a:rPr lang="ru-RU" sz="1500"/>
              <a:t>испытаний. В дальнейшем даст возможность выйти на рынок.</a:t>
            </a:r>
            <a:endParaRPr sz="1500"/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/>
              <a:t>  </a:t>
            </a:r>
            <a:endParaRPr/>
          </a:p>
        </p:txBody>
      </p:sp>
      <p:sp>
        <p:nvSpPr>
          <p:cNvPr id="191" name="Google Shape;191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5" name="Google Shape;19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1350" y="2342750"/>
            <a:ext cx="2022017" cy="269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8"/>
          <p:cNvPicPr preferRelativeResize="0"/>
          <p:nvPr/>
        </p:nvPicPr>
        <p:blipFill rotWithShape="1">
          <a:blip r:embed="rId4">
            <a:alphaModFix/>
          </a:blip>
          <a:srcRect b="10959" l="0" r="0" t="-10960"/>
          <a:stretch/>
        </p:blipFill>
        <p:spPr>
          <a:xfrm>
            <a:off x="5772500" y="12"/>
            <a:ext cx="2926774" cy="219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/>
          <p:nvPr>
            <p:ph type="title"/>
          </p:nvPr>
        </p:nvSpPr>
        <p:spPr>
          <a:xfrm>
            <a:off x="1391095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2" name="Google Shape;202;p39"/>
          <p:cNvSpPr txBox="1"/>
          <p:nvPr>
            <p:ph idx="1" type="body"/>
          </p:nvPr>
        </p:nvSpPr>
        <p:spPr>
          <a:xfrm>
            <a:off x="530730" y="1637079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700">
                <a:solidFill>
                  <a:srgbClr val="132C40"/>
                </a:solidFill>
              </a:rPr>
              <a:t>1. Строительные компании и подрядчики</a:t>
            </a:r>
            <a:endParaRPr sz="1300"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700">
                <a:solidFill>
                  <a:srgbClr val="132C40"/>
                </a:solidFill>
              </a:rPr>
              <a:t>2. Архитекторы и проектировщики</a:t>
            </a:r>
            <a:endParaRPr sz="1300"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700">
                <a:solidFill>
                  <a:srgbClr val="132C40"/>
                </a:solidFill>
              </a:rPr>
              <a:t>3. Разработчики и производители стройматериалов</a:t>
            </a:r>
            <a:endParaRPr sz="1300"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03" name="Google Shape;203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0" name="Google Shape;21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 txBox="1"/>
          <p:nvPr>
            <p:ph type="title"/>
          </p:nvPr>
        </p:nvSpPr>
        <p:spPr>
          <a:xfrm>
            <a:off x="1463982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6" name="Google Shape;216;p40"/>
          <p:cNvSpPr txBox="1"/>
          <p:nvPr>
            <p:ph idx="1" type="body"/>
          </p:nvPr>
        </p:nvSpPr>
        <p:spPr>
          <a:xfrm>
            <a:off x="278926" y="1559025"/>
            <a:ext cx="61086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700">
                <a:solidFill>
                  <a:srgbClr val="132C40"/>
                </a:solidFill>
              </a:rPr>
              <a:t>1.  Высокая </a:t>
            </a:r>
            <a:r>
              <a:rPr lang="ru-RU" sz="1700">
                <a:solidFill>
                  <a:srgbClr val="132C40"/>
                </a:solidFill>
              </a:rPr>
              <a:t>себестоимость существующих материалов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700">
                <a:solidFill>
                  <a:srgbClr val="132C40"/>
                </a:solidFill>
              </a:rPr>
              <a:t>2. Технологические сложности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17" name="Google Shape;217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0076" y="2485126"/>
            <a:ext cx="3093426" cy="228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1" name="Google Shape;231;p41"/>
          <p:cNvSpPr txBox="1"/>
          <p:nvPr>
            <p:ph idx="1" type="body"/>
          </p:nvPr>
        </p:nvSpPr>
        <p:spPr>
          <a:xfrm>
            <a:off x="401718" y="2244731"/>
            <a:ext cx="7993200" cy="21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>
                <a:solidFill>
                  <a:srgbClr val="132C40"/>
                </a:solidFill>
              </a:rPr>
              <a:t>Мы создали новый состав </a:t>
            </a:r>
            <a:r>
              <a:rPr lang="ru-RU" sz="1600">
                <a:solidFill>
                  <a:srgbClr val="132C40"/>
                </a:solidFill>
              </a:rPr>
              <a:t>полистиролбетона</a:t>
            </a:r>
            <a:r>
              <a:rPr lang="ru-RU" sz="1600">
                <a:solidFill>
                  <a:srgbClr val="132C40"/>
                </a:solidFill>
              </a:rPr>
              <a:t> в котором:</a:t>
            </a:r>
            <a:endParaRPr sz="16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-RU" sz="1700">
                <a:solidFill>
                  <a:srgbClr val="132C40"/>
                </a:solidFill>
              </a:rPr>
              <a:t>В стоимости стал ниже, за счет </a:t>
            </a:r>
            <a:r>
              <a:rPr lang="ru-RU" sz="1700">
                <a:solidFill>
                  <a:srgbClr val="132C40"/>
                </a:solidFill>
              </a:rPr>
              <a:t>снижения</a:t>
            </a:r>
            <a:r>
              <a:rPr lang="ru-RU" sz="1700">
                <a:solidFill>
                  <a:srgbClr val="132C40"/>
                </a:solidFill>
              </a:rPr>
              <a:t> цемента, заменив на </a:t>
            </a:r>
            <a:r>
              <a:rPr lang="ru-RU" sz="1700">
                <a:solidFill>
                  <a:srgbClr val="132C40"/>
                </a:solidFill>
              </a:rPr>
              <a:t>микрокремнезем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-RU" sz="1700">
                <a:solidFill>
                  <a:srgbClr val="132C40"/>
                </a:solidFill>
              </a:rPr>
              <a:t>Повысилось прочность, морозостойкость, </a:t>
            </a:r>
            <a:r>
              <a:rPr lang="ru-RU" sz="1700">
                <a:solidFill>
                  <a:srgbClr val="132C40"/>
                </a:solidFill>
              </a:rPr>
              <a:t>энергоэффективность за счет микрокремнезема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-RU" sz="1700">
                <a:solidFill>
                  <a:srgbClr val="132C40"/>
                </a:solidFill>
              </a:rPr>
              <a:t>Качество и стандарты соответствуют строительным ГОСТам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eriod"/>
            </a:pPr>
            <a:r>
              <a:rPr lang="ru-RU" sz="1700">
                <a:solidFill>
                  <a:srgbClr val="132C40"/>
                </a:solidFill>
              </a:rPr>
              <a:t>Экологически перерабатываемый состав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32" name="Google Shape;232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41"/>
          <p:cNvSpPr/>
          <p:nvPr/>
        </p:nvSpPr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41"/>
          <p:cNvSpPr/>
          <p:nvPr/>
        </p:nvSpPr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sp>
      <p:pic>
        <p:nvPicPr>
          <p:cNvPr id="241" name="Google Shape;24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2"/>
          <p:cNvSpPr txBox="1"/>
          <p:nvPr>
            <p:ph type="title"/>
          </p:nvPr>
        </p:nvSpPr>
        <p:spPr>
          <a:xfrm>
            <a:off x="544975" y="372145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7" name="Google Shape;247;p42"/>
          <p:cNvSpPr txBox="1"/>
          <p:nvPr>
            <p:ph idx="1" type="body"/>
          </p:nvPr>
        </p:nvSpPr>
        <p:spPr>
          <a:xfrm>
            <a:off x="198319" y="982387"/>
            <a:ext cx="7743900" cy="3727958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>
                <a:solidFill>
                  <a:srgbClr val="132C40"/>
                </a:solidFill>
              </a:rPr>
              <a:t>1. Улучшение свойств материала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Повышенная прочность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Улучшенная теплоизоляция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Сопротивляемость к воздействию влаги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>
                <a:solidFill>
                  <a:srgbClr val="132C40"/>
                </a:solidFill>
              </a:rPr>
              <a:t>2. Экономическая эффективность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Снижение весовых характеристик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Снижение себестоимости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Долгосрочная экономия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>
                <a:solidFill>
                  <a:srgbClr val="132C40"/>
                </a:solidFill>
              </a:rPr>
              <a:t>3. Экологическая устойчивость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Использование вторичных материалов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Снижение углеродного следа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>
                <a:solidFill>
                  <a:srgbClr val="132C40"/>
                </a:solidFill>
              </a:rPr>
              <a:t>4. Творческий и инновационный подход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Потенциал для дальнейших исследований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Развитие мультидисциплинарной коллаборации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-RU">
                <a:solidFill>
                  <a:srgbClr val="132C40"/>
                </a:solidFill>
              </a:rPr>
              <a:t>5. Соответствие современным требованиям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Строительные нормы и стандарты</a:t>
            </a:r>
            <a:endParaRPr/>
          </a:p>
          <a:p>
            <a:pPr indent="-171450" lvl="0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>
                <a:solidFill>
                  <a:srgbClr val="132C40"/>
                </a:solidFill>
              </a:rPr>
              <a:t>Запросы рынка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1753" y="982387"/>
            <a:ext cx="4439366" cy="2774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3"/>
          <p:cNvSpPr txBox="1"/>
          <p:nvPr/>
        </p:nvSpPr>
        <p:spPr>
          <a:xfrm>
            <a:off x="457194" y="2088563"/>
            <a:ext cx="6936600" cy="13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3434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в строительной отрасли, многоквартирная застройка, ИЖС.</a:t>
            </a:r>
            <a:endParaRPr>
              <a:solidFill>
                <a:srgbClr val="43434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Рост год к году: 10.000 </a:t>
            </a:r>
            <a:r>
              <a:rPr lang="ru-RU" sz="1300">
                <a:solidFill>
                  <a:srgbClr val="434343"/>
                </a:solidFill>
              </a:rPr>
              <a:t>м</a:t>
            </a:r>
            <a:r>
              <a:rPr baseline="30000" lang="ru-RU" sz="1300">
                <a:solidFill>
                  <a:srgbClr val="434343"/>
                </a:solidFill>
              </a:rPr>
              <a:t>3 </a:t>
            </a:r>
            <a:r>
              <a:rPr lang="ru-RU" sz="1300">
                <a:solidFill>
                  <a:srgbClr val="434343"/>
                </a:solidFill>
              </a:rPr>
              <a:t>и 80.000.00 руб. в год</a:t>
            </a:r>
            <a:r>
              <a:rPr baseline="30000" lang="ru-RU">
                <a:solidFill>
                  <a:srgbClr val="434343"/>
                </a:solidFill>
              </a:rPr>
              <a:t> </a:t>
            </a:r>
            <a:endParaRPr baseline="300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Конкуренция на рынки большая (</a:t>
            </a:r>
            <a:r>
              <a:rPr lang="ru-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производители</a:t>
            </a:r>
            <a:r>
              <a:rPr lang="ru-RU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полистеролбетонная, газобетона, пенобетона, арболита, стеновые бетонные блоки, кирпич).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43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0" name="Google Shape;260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43"/>
          <p:cNvSpPr txBox="1"/>
          <p:nvPr/>
        </p:nvSpPr>
        <p:spPr>
          <a:xfrm>
            <a:off x="4811200" y="1506325"/>
            <a:ext cx="43497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337557" y="61416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4"/>
          <p:cNvSpPr txBox="1"/>
          <p:nvPr/>
        </p:nvSpPr>
        <p:spPr>
          <a:xfrm>
            <a:off x="0" y="1368072"/>
            <a:ext cx="6936600" cy="1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Font typeface="Raleway"/>
              <a:buAutoNum type="arabicPeriod"/>
            </a:pP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ООО «Теплые блоки Плюс»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AutoNum type="arabicPeriod"/>
            </a:pP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ООО «Act»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AutoNum type="arabicPeriod"/>
            </a:pP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ООО «ПОЛИСТЕРОЛБЕТОН ХАКАСИИ» 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AutoNum type="arabicPeriod"/>
            </a:pP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ИП Никитина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3" name="Google Shape;273;p44"/>
          <p:cNvSpPr txBox="1"/>
          <p:nvPr>
            <p:ph type="title"/>
          </p:nvPr>
        </p:nvSpPr>
        <p:spPr>
          <a:xfrm>
            <a:off x="401719" y="57966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4" name="Google Shape;274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8" name="Google Shape;27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3226" y="1215950"/>
            <a:ext cx="3649050" cy="2418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45"/>
          <p:cNvSpPr/>
          <p:nvPr/>
        </p:nvSpPr>
        <p:spPr>
          <a:xfrm>
            <a:off x="401719" y="361421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5"/>
          <p:cNvSpPr txBox="1"/>
          <p:nvPr>
            <p:ph type="title"/>
          </p:nvPr>
        </p:nvSpPr>
        <p:spPr>
          <a:xfrm>
            <a:off x="401719" y="367633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7" name="Google Shape;28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1" name="Google Shape;291;p45"/>
          <p:cNvPicPr preferRelativeResize="0"/>
          <p:nvPr/>
        </p:nvPicPr>
        <p:blipFill rotWithShape="1">
          <a:blip r:embed="rId3">
            <a:alphaModFix/>
          </a:blip>
          <a:srcRect b="14087" l="1546" r="57749" t="29200"/>
          <a:stretch/>
        </p:blipFill>
        <p:spPr>
          <a:xfrm>
            <a:off x="1622400" y="1094000"/>
            <a:ext cx="5127610" cy="379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6"/>
          <p:cNvSpPr/>
          <p:nvPr/>
        </p:nvSpPr>
        <p:spPr>
          <a:xfrm>
            <a:off x="401719" y="54127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6"/>
          <p:cNvSpPr txBox="1"/>
          <p:nvPr>
            <p:ph type="title"/>
          </p:nvPr>
        </p:nvSpPr>
        <p:spPr>
          <a:xfrm>
            <a:off x="401719" y="54127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КОМАНДА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0" name="Google Shape;300;p46"/>
          <p:cNvSpPr txBox="1"/>
          <p:nvPr>
            <p:ph idx="1" type="body"/>
          </p:nvPr>
        </p:nvSpPr>
        <p:spPr>
          <a:xfrm>
            <a:off x="747934" y="3469095"/>
            <a:ext cx="1988638" cy="10156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b="1" lang="ru-RU"/>
              <a:t>Герасименко Ирина Валерьевна </a:t>
            </a:r>
            <a:endParaRPr/>
          </a:p>
          <a:p>
            <a:pPr indent="0" lvl="0" marL="88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/>
              <a:t>Создание презентации </a:t>
            </a:r>
            <a:endParaRPr/>
          </a:p>
        </p:txBody>
      </p:sp>
      <p:sp>
        <p:nvSpPr>
          <p:cNvPr id="301" name="Google Shape;301;p4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4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4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4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5" name="Google Shape;30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771" y="1431967"/>
            <a:ext cx="1925923" cy="19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299" y="1431967"/>
            <a:ext cx="1939273" cy="193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6"/>
          <p:cNvPicPr preferRelativeResize="0"/>
          <p:nvPr/>
        </p:nvPicPr>
        <p:blipFill rotWithShape="1">
          <a:blip r:embed="rId5">
            <a:alphaModFix/>
          </a:blip>
          <a:srcRect b="21502" l="20102" r="13248" t="14185"/>
          <a:stretch/>
        </p:blipFill>
        <p:spPr>
          <a:xfrm>
            <a:off x="6407426" y="1445317"/>
            <a:ext cx="1643269" cy="1925923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6"/>
          <p:cNvSpPr txBox="1"/>
          <p:nvPr/>
        </p:nvSpPr>
        <p:spPr>
          <a:xfrm>
            <a:off x="3663413" y="3492625"/>
            <a:ext cx="2039438" cy="10156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1" i="0" lang="ru-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Курбатова Марина Николаевна</a:t>
            </a:r>
            <a:endParaRPr/>
          </a:p>
          <a:p>
            <a:pPr indent="0" lvl="0" marL="88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46"/>
          <p:cNvSpPr txBox="1"/>
          <p:nvPr/>
        </p:nvSpPr>
        <p:spPr>
          <a:xfrm>
            <a:off x="6209341" y="3444029"/>
            <a:ext cx="2039438" cy="1292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1" i="0" lang="ru-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Пирогов Дмитрий Владиславович</a:t>
            </a:r>
            <a:endParaRPr/>
          </a:p>
          <a:p>
            <a:pPr indent="0" lvl="0" marL="88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</a:pPr>
            <a:r>
              <a:rPr b="0" i="0" lang="ru-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Замес и тестирование продукта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/>
          <p:nvPr>
            <p:ph type="title"/>
          </p:nvPr>
        </p:nvSpPr>
        <p:spPr>
          <a:xfrm>
            <a:off x="443565" y="44400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-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5" name="Google Shape;315;p47"/>
          <p:cNvSpPr txBox="1"/>
          <p:nvPr>
            <p:ph idx="1" type="body"/>
          </p:nvPr>
        </p:nvSpPr>
        <p:spPr>
          <a:xfrm>
            <a:off x="357426" y="1044303"/>
            <a:ext cx="79932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/>
              <a:t>Создали новый продукт в виде нового состава полистиролбетона с применением микрокремнезёма, который  имеет значительную ценность как с точки зрения улучшения потребительских характеристик, так и с экономической, экологической и инновационной точек зрения. Также работаем по хоз. договору с строительной </a:t>
            </a:r>
            <a:r>
              <a:rPr lang="ru-RU"/>
              <a:t>компанией.</a:t>
            </a:r>
            <a:endParaRPr/>
          </a:p>
        </p:txBody>
      </p:sp>
      <p:sp>
        <p:nvSpPr>
          <p:cNvPr id="316" name="Google Shape;316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0" name="Google Shape;32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425" y="2325153"/>
            <a:ext cx="3610698" cy="2708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4898" y="2325153"/>
            <a:ext cx="3610698" cy="270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8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7" name="Google Shape;327;p48"/>
          <p:cNvSpPr txBox="1"/>
          <p:nvPr>
            <p:ph idx="1" type="body"/>
          </p:nvPr>
        </p:nvSpPr>
        <p:spPr>
          <a:xfrm>
            <a:off x="456825" y="1433725"/>
            <a:ext cx="7973700" cy="1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1. </a:t>
            </a:r>
            <a:r>
              <a:rPr lang="ru-RU" sz="1600">
                <a:solidFill>
                  <a:srgbClr val="132C40"/>
                </a:solidFill>
              </a:rPr>
              <a:t>Запатентовать</a:t>
            </a:r>
            <a:r>
              <a:rPr lang="ru-RU" sz="1600">
                <a:solidFill>
                  <a:srgbClr val="132C40"/>
                </a:solidFill>
              </a:rPr>
              <a:t> </a:t>
            </a:r>
            <a:endParaRPr/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2. Научные исследования и разработки</a:t>
            </a:r>
            <a:endParaRPr/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3. Производство и масштабирование</a:t>
            </a:r>
            <a:endParaRPr/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4. Маркетинг и продвижение</a:t>
            </a:r>
            <a:endParaRPr/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5. Сертификация и стандартирование</a:t>
            </a:r>
            <a:endParaRPr sz="1600">
              <a:solidFill>
                <a:srgbClr val="132C40"/>
              </a:solidFill>
            </a:endParaRPr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6. Запуск в массовое производство</a:t>
            </a:r>
            <a:endParaRPr/>
          </a:p>
          <a:p>
            <a:pPr indent="0" lvl="0" marL="127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>
                <a:solidFill>
                  <a:srgbClr val="132C40"/>
                </a:solidFill>
              </a:rPr>
              <a:t>7. Мониторинг и улучшение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328" name="Google Shape;328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8"/>
          <p:cNvSpPr/>
          <p:nvPr/>
        </p:nvSpPr>
        <p:spPr>
          <a:xfrm>
            <a:off x="577993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90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6" name="Google Shape;336;p48"/>
          <p:cNvPicPr preferRelativeResize="0"/>
          <p:nvPr/>
        </p:nvPicPr>
        <p:blipFill rotWithShape="1">
          <a:blip r:embed="rId4">
            <a:alphaModFix/>
          </a:blip>
          <a:srcRect b="44428" l="39565" r="23391" t="10216"/>
          <a:stretch/>
        </p:blipFill>
        <p:spPr>
          <a:xfrm>
            <a:off x="4929809" y="1382230"/>
            <a:ext cx="3551582" cy="2446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